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4" r:id="rId2"/>
    <p:sldId id="289" r:id="rId3"/>
    <p:sldId id="294" r:id="rId4"/>
    <p:sldId id="298" r:id="rId5"/>
    <p:sldId id="296" r:id="rId6"/>
    <p:sldId id="299" r:id="rId7"/>
    <p:sldId id="258" r:id="rId8"/>
    <p:sldId id="278" r:id="rId9"/>
    <p:sldId id="279" r:id="rId10"/>
    <p:sldId id="280" r:id="rId11"/>
    <p:sldId id="281" r:id="rId12"/>
    <p:sldId id="284" r:id="rId13"/>
    <p:sldId id="287" r:id="rId14"/>
    <p:sldId id="288" r:id="rId15"/>
    <p:sldId id="30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Orta Stil 1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74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0E2B7-82BE-436C-A4CB-9239C0F79743}" type="datetimeFigureOut">
              <a:rPr lang="tr-TR" smtClean="0"/>
              <a:t>9.08.2021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A1F15-AF7E-43C7-B8C2-D669FF5FEB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704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9.08.2021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9.08.2021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9.08.2021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9.08.2021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9.08.2021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rkpatent.gov.tr/TURKPATENT/documentUnitsList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tto@bilecik.edu.tr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rkpatent.gov.tr/TURKPATENT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pats.turkpatent.gov.tr/run/TP/EDEVLET/giri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646" y="908720"/>
            <a:ext cx="2390638" cy="3157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Yuvarlatılmış Dikdörtgen 1"/>
          <p:cNvSpPr/>
          <p:nvPr/>
        </p:nvSpPr>
        <p:spPr>
          <a:xfrm>
            <a:off x="288000" y="288000"/>
            <a:ext cx="8640960" cy="4536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3780388" y="58052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24/06/2021</a:t>
            </a:r>
            <a:endParaRPr lang="tr-TR" b="1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440" y="1916832"/>
            <a:ext cx="4356992" cy="1227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84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011" y="116632"/>
            <a:ext cx="1022485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etin kutusu 8"/>
          <p:cNvSpPr txBox="1"/>
          <p:nvPr/>
        </p:nvSpPr>
        <p:spPr>
          <a:xfrm>
            <a:off x="648225" y="620688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Yarışma başvurusu yapmak için detaylı bilgiyi </a:t>
            </a: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nasıl edinebilirim</a:t>
            </a:r>
            <a:r>
              <a:rPr lang="tr-T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91264" cy="2952328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Yarışma kapsamında Patent/Faydalı model başvurusu yapmak üzere ilinizde yer alan </a:t>
            </a:r>
            <a:r>
              <a:rPr kumimoji="0" lang="tr-TR" sz="2000" b="0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hlinkClick r:id="rId3"/>
              </a:rPr>
              <a:t>TÜRKPATENT Bilgi ve Doküman Birimlerimizden</a:t>
            </a:r>
            <a:r>
              <a:rPr kumimoji="0" lang="tr-TR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yüz yüze veya uzaktan erişim ile bilgi edinebilirsiniz.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0723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4"/>
          <p:cNvSpPr/>
          <p:nvPr/>
        </p:nvSpPr>
        <p:spPr>
          <a:xfrm>
            <a:off x="1331640" y="1750164"/>
            <a:ext cx="71936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Türk </a:t>
            </a: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Patent ve Marka Kurumu Temsilcisi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TÜBİTAK Temsilcisi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Teknoloji ve Lisans Yöneticileri Derneği Temsilcisi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Fikri Mülkiyet Akademisi Temsilcisi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Teknoloji Transfer Ofisi Temsilcisi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011" y="116632"/>
            <a:ext cx="1022485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827585" y="779512"/>
            <a:ext cx="71864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r-T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Değerlendirme Jürisi Kimlerden Oluşmaktadır?</a:t>
            </a:r>
          </a:p>
        </p:txBody>
      </p:sp>
    </p:spTree>
    <p:extLst>
      <p:ext uri="{BB962C8B-B14F-4D97-AF65-F5344CB8AC3E}">
        <p14:creationId xmlns:p14="http://schemas.microsoft.com/office/powerpoint/2010/main" val="1749376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011" y="116632"/>
            <a:ext cx="1022485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ikdörtgen 8"/>
          <p:cNvSpPr/>
          <p:nvPr/>
        </p:nvSpPr>
        <p:spPr>
          <a:xfrm>
            <a:off x="810800" y="840170"/>
            <a:ext cx="7222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r-T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BŞEÜ-TTO Olarak Size Nasıl Yardımcı Olabiliriz?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755576" y="1772816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Patent ön araştırması,</a:t>
            </a:r>
          </a:p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Tarifname,</a:t>
            </a:r>
          </a:p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İstem, özet gibi başvuru </a:t>
            </a:r>
            <a:r>
              <a:rPr lang="tr-TR" sz="2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dökümanlarının</a:t>
            </a: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hazırlanmasına yardımcı olunması,</a:t>
            </a:r>
          </a:p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EPATS üzerinden başvuru yapılmasına yardımcı olunması,</a:t>
            </a:r>
          </a:p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Yarışma hakkında detaylı bilgilendirme.</a:t>
            </a:r>
          </a:p>
        </p:txBody>
      </p:sp>
    </p:spTree>
    <p:extLst>
      <p:ext uri="{BB962C8B-B14F-4D97-AF65-F5344CB8AC3E}">
        <p14:creationId xmlns:p14="http://schemas.microsoft.com/office/powerpoint/2010/main" val="269246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2"/>
          <p:cNvSpPr txBox="1">
            <a:spLocks/>
          </p:cNvSpPr>
          <p:nvPr/>
        </p:nvSpPr>
        <p:spPr>
          <a:xfrm>
            <a:off x="791738" y="1170877"/>
            <a:ext cx="7884718" cy="35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755576" y="563545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tr-TR" sz="2400" b="1" cap="small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YASAL YÜKÜMLÜLÜKLER</a:t>
            </a:r>
            <a:endParaRPr kumimoji="0" lang="tr-TR" sz="2800" b="1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Medium"/>
            </a:endParaRPr>
          </a:p>
        </p:txBody>
      </p:sp>
      <p:sp>
        <p:nvSpPr>
          <p:cNvPr id="9" name="4 Dikdörtgen"/>
          <p:cNvSpPr/>
          <p:nvPr/>
        </p:nvSpPr>
        <p:spPr>
          <a:xfrm>
            <a:off x="511648" y="1484784"/>
            <a:ext cx="8008796" cy="101566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6769 Sınai Mülkiyet Kanunu 121/2 maddesi gereği yükseköğretim kurumunda gerçekleşen buluşlar için buluş sahibinin geciktirmeksizin buluş bildirim yükümlülüğü bulunmaktadır.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011" y="116632"/>
            <a:ext cx="1022485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177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04313" y="692696"/>
            <a:ext cx="7520940" cy="548640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İLETİŞİM</a:t>
            </a:r>
            <a:endParaRPr lang="tr-T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011" y="116632"/>
            <a:ext cx="1022485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700808"/>
            <a:ext cx="7349440" cy="2979669"/>
          </a:xfrm>
        </p:spPr>
        <p:txBody>
          <a:bodyPr/>
          <a:lstStyle/>
          <a:p>
            <a:pPr marL="0" lvl="0" indent="0" algn="ctr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tr-TR" sz="20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Alime ÇOLAK Patent Uzmanı </a:t>
            </a:r>
          </a:p>
          <a:p>
            <a:pPr marL="0" lvl="0" indent="0" algn="ctr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tr-TR" sz="20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 posta:</a:t>
            </a:r>
            <a:r>
              <a:rPr lang="tr-TR" sz="20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 tto@bilecik.edu.tr</a:t>
            </a:r>
            <a:endParaRPr lang="tr-TR" sz="2000" b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tr-TR" sz="20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Tel: 0545 246 55 05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70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 rot="19140000">
            <a:off x="961903" y="1965861"/>
            <a:ext cx="5648623" cy="1204306"/>
          </a:xfrm>
        </p:spPr>
        <p:txBody>
          <a:bodyPr/>
          <a:lstStyle/>
          <a:p>
            <a:r>
              <a:rPr lang="tr-TR" dirty="0" smtClean="0"/>
              <a:t>TEŞEKKÜRLER </a:t>
            </a:r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808312" cy="791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24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67627"/>
            <a:ext cx="2808312" cy="791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5492"/>
            <a:ext cx="2880320" cy="1390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58300"/>
            <a:ext cx="17811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İçerik Yer Tutucusu 9"/>
          <p:cNvSpPr>
            <a:spLocks noGrp="1"/>
          </p:cNvSpPr>
          <p:nvPr>
            <p:ph idx="1"/>
          </p:nvPr>
        </p:nvSpPr>
        <p:spPr>
          <a:xfrm>
            <a:off x="766013" y="1458723"/>
            <a:ext cx="7520940" cy="3579849"/>
          </a:xfrm>
        </p:spPr>
        <p:txBody>
          <a:bodyPr/>
          <a:lstStyle/>
          <a:p>
            <a:pPr algn="ctr"/>
            <a:endParaRPr lang="tr-TR" b="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sz="2000" b="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PATENTLE </a:t>
            </a:r>
            <a:r>
              <a:rPr lang="tr-T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TÜRKİYE</a:t>
            </a:r>
          </a:p>
          <a:p>
            <a:pPr algn="just"/>
            <a:r>
              <a:rPr lang="tr-TR" sz="2000" b="0" dirty="0">
                <a:latin typeface="Times New Roman" pitchFamily="18" charset="0"/>
                <a:cs typeface="Times New Roman" pitchFamily="18" charset="0"/>
              </a:rPr>
              <a:t>Bu yıl 3. defa Türk Patent ve Marka Kurumu tarafından  </a:t>
            </a:r>
            <a:r>
              <a:rPr lang="tr-TR" sz="2000" b="0" dirty="0" smtClean="0">
                <a:latin typeface="Times New Roman" pitchFamily="18" charset="0"/>
                <a:cs typeface="Times New Roman" pitchFamily="18" charset="0"/>
              </a:rPr>
              <a:t>düzenlenecek olan </a:t>
            </a:r>
            <a:r>
              <a:rPr lang="tr-TR" sz="2000" b="0" dirty="0">
                <a:latin typeface="Times New Roman" pitchFamily="18" charset="0"/>
                <a:cs typeface="Times New Roman" pitchFamily="18" charset="0"/>
              </a:rPr>
              <a:t>üniversite öğrencilerine yönelik patent yarışması başlıyor. </a:t>
            </a:r>
          </a:p>
          <a:p>
            <a:pPr algn="ctr"/>
            <a:endParaRPr lang="tr-TR" sz="2000" b="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306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520940" cy="548640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KİMLER KATILABİLİR?</a:t>
            </a:r>
            <a:endParaRPr lang="tr-TR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011" y="116632"/>
            <a:ext cx="1022485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1040307" y="1484784"/>
            <a:ext cx="7520940" cy="3579849"/>
          </a:xfrm>
        </p:spPr>
        <p:txBody>
          <a:bodyPr/>
          <a:lstStyle/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Teknik bir buluş/fikre sahip olup patent başvurusu yapacak her üniversite öğrencisi;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Ön lisans 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Lisans 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Yüksek lisans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Doktora öğrencileri yarışmaya katılım sağlayabilir.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590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46388" y="365760"/>
            <a:ext cx="8474084" cy="548640"/>
          </a:xfrm>
        </p:spPr>
        <p:txBody>
          <a:bodyPr/>
          <a:lstStyle/>
          <a:p>
            <a:pPr algn="ctr"/>
            <a:r>
              <a:rPr lang="tr-T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YARIŞMA TAKVİMİ</a:t>
            </a:r>
            <a:endParaRPr lang="tr-TR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011" y="116632"/>
            <a:ext cx="1022485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İçerik Yer Tutucus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Yarışma için başvurular 05/07/2021 tarihinde başlayıp 15/12/2021 tarihinde sona erecektir.</a:t>
            </a:r>
          </a:p>
          <a:p>
            <a:pPr marL="0" lvl="0" indent="0" algn="just">
              <a:spcBef>
                <a:spcPts val="600"/>
              </a:spcBef>
              <a:buClr>
                <a:srgbClr val="FE8637"/>
              </a:buClr>
              <a:buSzPct val="70000"/>
            </a:pPr>
            <a:endParaRPr lang="tr-TR" sz="2000" b="0" dirty="0">
              <a:solidFill>
                <a:prstClr val="black"/>
              </a:solidFill>
              <a:latin typeface="Century Schoolbook"/>
            </a:endParaRP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Yarışmaya katılım, </a:t>
            </a:r>
            <a:r>
              <a:rPr lang="tr-TR" sz="20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www.turkpatent.gov.tr </a:t>
            </a:r>
            <a:r>
              <a:rPr lang="tr-TR" sz="20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internet sitesi üzerinden elektronik başvuru sistemimiz olan </a:t>
            </a:r>
            <a:r>
              <a:rPr lang="tr-TR" sz="2000" b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EPATS</a:t>
            </a:r>
            <a:r>
              <a:rPr lang="tr-TR" sz="2000" b="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’a</a:t>
            </a:r>
            <a:r>
              <a:rPr lang="tr-TR" sz="20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e-devlet yoluyla giriş yapılarak </a:t>
            </a:r>
            <a:r>
              <a:rPr lang="tr-TR" sz="20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sadece online</a:t>
            </a:r>
            <a:r>
              <a:rPr lang="tr-TR" sz="20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olarak gerçekleştirilecektir.</a:t>
            </a:r>
          </a:p>
          <a:p>
            <a:pPr>
              <a:buFont typeface="Arial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172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DEĞERLENDİRME VE KRİTERLER</a:t>
            </a:r>
            <a:endParaRPr lang="tr-TR" sz="2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59" y="1100628"/>
            <a:ext cx="7702294" cy="3912548"/>
          </a:xfrm>
        </p:spPr>
        <p:txBody>
          <a:bodyPr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b="0" dirty="0">
                <a:solidFill>
                  <a:prstClr val="black"/>
                </a:solidFill>
                <a:latin typeface="Century Schoolbook"/>
              </a:rPr>
              <a:t>Başvuru unsurlarının hazırlanışı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b="0" dirty="0" smtClean="0">
                <a:solidFill>
                  <a:prstClr val="black"/>
                </a:solidFill>
                <a:latin typeface="Century Schoolbook"/>
              </a:rPr>
              <a:t>Teknik </a:t>
            </a:r>
            <a:r>
              <a:rPr lang="tr-TR" sz="2000" b="0" dirty="0">
                <a:solidFill>
                  <a:prstClr val="black"/>
                </a:solidFill>
                <a:latin typeface="Century Schoolbook"/>
              </a:rPr>
              <a:t>çözüm getirilen problemin tanımlanması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b="0" dirty="0" smtClean="0">
                <a:solidFill>
                  <a:prstClr val="black"/>
                </a:solidFill>
                <a:latin typeface="Century Schoolbook"/>
              </a:rPr>
              <a:t>Teknik </a:t>
            </a:r>
            <a:r>
              <a:rPr lang="tr-TR" sz="2000" b="0" dirty="0">
                <a:solidFill>
                  <a:prstClr val="black"/>
                </a:solidFill>
                <a:latin typeface="Century Schoolbook"/>
              </a:rPr>
              <a:t>çözümün uygulanmasını sağlayacak yeterlilikte anlatımı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b="0" dirty="0" smtClean="0">
                <a:solidFill>
                  <a:prstClr val="black"/>
                </a:solidFill>
                <a:latin typeface="Century Schoolbook"/>
              </a:rPr>
              <a:t>Koruma </a:t>
            </a:r>
            <a:r>
              <a:rPr lang="tr-TR" sz="2000" b="0" dirty="0">
                <a:solidFill>
                  <a:prstClr val="black"/>
                </a:solidFill>
                <a:latin typeface="Century Schoolbook"/>
              </a:rPr>
              <a:t>kapsamının belirlenmesi, istemlerin yazımı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b="0" dirty="0" smtClean="0">
                <a:solidFill>
                  <a:prstClr val="black"/>
                </a:solidFill>
                <a:latin typeface="Century Schoolbook"/>
              </a:rPr>
              <a:t>Tekniğin </a:t>
            </a:r>
            <a:r>
              <a:rPr lang="tr-TR" sz="2000" b="0" dirty="0">
                <a:solidFill>
                  <a:prstClr val="black"/>
                </a:solidFill>
                <a:latin typeface="Century Schoolbook"/>
              </a:rPr>
              <a:t>bilinen durumuna göre buluşun yenilik seviyesi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b="0" dirty="0" smtClean="0">
                <a:solidFill>
                  <a:prstClr val="black"/>
                </a:solidFill>
                <a:latin typeface="Century Schoolbook"/>
              </a:rPr>
              <a:t>Buluş </a:t>
            </a:r>
            <a:r>
              <a:rPr lang="tr-TR" sz="2000" b="0" dirty="0">
                <a:solidFill>
                  <a:prstClr val="black"/>
                </a:solidFill>
                <a:latin typeface="Century Schoolbook"/>
              </a:rPr>
              <a:t>basamağı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b="0" dirty="0" smtClean="0">
                <a:solidFill>
                  <a:prstClr val="black"/>
                </a:solidFill>
                <a:latin typeface="Century Schoolbook"/>
              </a:rPr>
              <a:t>Teknik </a:t>
            </a:r>
            <a:r>
              <a:rPr lang="tr-TR" sz="2000" b="0" dirty="0">
                <a:solidFill>
                  <a:prstClr val="black"/>
                </a:solidFill>
                <a:latin typeface="Century Schoolbook"/>
              </a:rPr>
              <a:t>etki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b="0" dirty="0" smtClean="0">
                <a:solidFill>
                  <a:prstClr val="black"/>
                </a:solidFill>
                <a:latin typeface="Century Schoolbook"/>
              </a:rPr>
              <a:t>Sanayiye </a:t>
            </a:r>
            <a:r>
              <a:rPr lang="tr-TR" sz="2000" b="0" dirty="0">
                <a:solidFill>
                  <a:prstClr val="black"/>
                </a:solidFill>
                <a:latin typeface="Century Schoolbook"/>
              </a:rPr>
              <a:t>uygulanabilirlik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b="0" dirty="0" smtClean="0">
                <a:solidFill>
                  <a:prstClr val="black"/>
                </a:solidFill>
                <a:latin typeface="Century Schoolbook"/>
              </a:rPr>
              <a:t>Ticarileşme </a:t>
            </a:r>
            <a:r>
              <a:rPr lang="tr-TR" sz="2000" b="0" dirty="0">
                <a:solidFill>
                  <a:prstClr val="black"/>
                </a:solidFill>
                <a:latin typeface="Century Schoolbook"/>
              </a:rPr>
              <a:t>potansiyeli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011" y="116632"/>
            <a:ext cx="1022485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133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576104"/>
            <a:ext cx="7232908" cy="836672"/>
          </a:xfrm>
        </p:spPr>
        <p:txBody>
          <a:bodyPr/>
          <a:lstStyle/>
          <a:p>
            <a:pPr algn="ctr"/>
            <a:r>
              <a:rPr lang="tr-T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BAŞVURU İŞLEM ADIMLARI</a:t>
            </a: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b="1" dirty="0">
                <a:latin typeface="Times New Roman" pitchFamily="18" charset="0"/>
                <a:cs typeface="Times New Roman" pitchFamily="18" charset="0"/>
              </a:rPr>
            </a:br>
            <a:endParaRPr lang="tr-TR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011" y="116632"/>
            <a:ext cx="1022485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19580" y="1412776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Yarışmaya katılmak için yapacağınız patent başvurunuz için;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tarifname, istemler, özet ve varsa(resimler) unsurlarını hazırlaması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EPATS üzerinden başvuru yapılması.</a:t>
            </a:r>
          </a:p>
          <a:p>
            <a:pPr lvl="0" algn="just">
              <a:spcBef>
                <a:spcPts val="600"/>
              </a:spcBef>
              <a:buClr>
                <a:srgbClr val="FE8637"/>
              </a:buClr>
              <a:buSzPct val="70000"/>
            </a:pPr>
            <a:endParaRPr lang="tr-TR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tr-T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Not: </a:t>
            </a: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Başvuru ve buluş sahibi bilgileri girilirken, yarışmaya katılım şartı olan </a:t>
            </a:r>
            <a:r>
              <a:rPr lang="tr-TR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başvuru sahiplerinden en az 1 kişinin üniversite öğrencisi</a:t>
            </a: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olması gerektiği unutulmamalıdır.</a:t>
            </a:r>
          </a:p>
        </p:txBody>
      </p:sp>
    </p:spTree>
    <p:extLst>
      <p:ext uri="{BB962C8B-B14F-4D97-AF65-F5344CB8AC3E}">
        <p14:creationId xmlns:p14="http://schemas.microsoft.com/office/powerpoint/2010/main" val="92667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920880" cy="548640"/>
          </a:xfrm>
        </p:spPr>
        <p:txBody>
          <a:bodyPr/>
          <a:lstStyle/>
          <a:p>
            <a:pPr algn="ctr"/>
            <a:r>
              <a:rPr lang="tr-T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BAŞVURU İŞLEM ADIMLARI</a:t>
            </a:r>
            <a:endParaRPr lang="tr-TR" sz="2400" dirty="0">
              <a:cs typeface="Calibr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011" y="116632"/>
            <a:ext cx="1022485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822959" y="1484784"/>
            <a:ext cx="7702294" cy="3528392"/>
          </a:xfrm>
        </p:spPr>
        <p:txBody>
          <a:bodyPr/>
          <a:lstStyle/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Türk Patent ve Marka Kurumu elektronik başvuru sistemi olan EPATS a giriş yapılır.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Yeni Başvuru bölümünde “Patent” seçilir.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Kişi Bilgileri Girilir.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Başvuru Şekli olarak </a:t>
            </a: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"3. Üniversiteler Arası Patent Yarışması"</a:t>
            </a:r>
            <a:r>
              <a:rPr lang="tr-TR" sz="20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seçilir.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b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Sistemin istediği başvuruya ait gerekli tüm bilgiler doldurularak başvuru tamamlanır.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11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519093" y="1556792"/>
            <a:ext cx="8208912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Başvuru </a:t>
            </a: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sahiplerinden en az 1 kişi öğrenci olmalıdır.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Öğrenci tek başına başvuru sahibi olarak yarışmaya katılım sağlayabilir.</a:t>
            </a:r>
          </a:p>
          <a:p>
            <a:pPr lvl="0" algn="just">
              <a:spcBef>
                <a:spcPts val="600"/>
              </a:spcBef>
              <a:buClr>
                <a:srgbClr val="FE8637"/>
              </a:buClr>
              <a:buSzPct val="70000"/>
            </a:pPr>
            <a:endParaRPr lang="tr-TR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“Öğrenci ve danışman akademisyen” başvuru sahibi olarak yarışmaya katılabilir.</a:t>
            </a:r>
          </a:p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endParaRPr lang="tr-TR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tr-T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Not: </a:t>
            </a: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Öğrencinin başvuru sahipleri arasında olmadığı herhangi bir durumda, o patent/faydalı model başvurusu yarışma kapsamına alınmaz</a:t>
            </a:r>
            <a:r>
              <a:rPr lang="tr-TR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011" y="116632"/>
            <a:ext cx="1022485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395536" y="693209"/>
            <a:ext cx="77768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u="none" strike="noStrike" kern="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YARIŞMAYA KİMLER KATILIM SAĞLAYABİLİR?</a:t>
            </a:r>
            <a:endParaRPr kumimoji="0" lang="tr-TR" sz="1800" b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1546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15296" y="1976646"/>
            <a:ext cx="87172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tr-TR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Evet</a:t>
            </a:r>
            <a:r>
              <a:rPr lang="tr-TR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birden fazla buluşunuz söz konusu ise birden fazla başvuru yapabilirsiniz. Bir öğrenci en fazla 5 adet başvuru ile yarışmaya katılım sağlayabilir.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011" y="116632"/>
            <a:ext cx="1022485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479863" y="1124744"/>
            <a:ext cx="74744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r-T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Yarışmaya Birden Fazla Başvuru İle </a:t>
            </a:r>
            <a:r>
              <a:rPr lang="tr-TR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Katılabilinir</a:t>
            </a: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</a:t>
            </a:r>
            <a:r>
              <a:rPr lang="tr-T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9961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1350</TotalTime>
  <Words>381</Words>
  <Application>Microsoft Office PowerPoint</Application>
  <PresentationFormat>Ekran Gösterisi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Açılar</vt:lpstr>
      <vt:lpstr>PowerPoint Sunusu</vt:lpstr>
      <vt:lpstr>PowerPoint Sunusu</vt:lpstr>
      <vt:lpstr>KİMLER KATILABİLİR?</vt:lpstr>
      <vt:lpstr>YARIŞMA TAKVİMİ</vt:lpstr>
      <vt:lpstr>DEĞERLENDİRME VE KRİTERLER</vt:lpstr>
      <vt:lpstr>BAŞVURU İŞLEM ADIMLARI </vt:lpstr>
      <vt:lpstr>BAŞVURU İŞLEM ADIMLARI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İLETİŞİM</vt:lpstr>
      <vt:lpstr>TEŞEKKÜRLER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Hakkımızda</dc:title>
  <dc:creator>SEHER SARI</dc:creator>
  <cp:lastModifiedBy>INTERCERT - SEHER SARI</cp:lastModifiedBy>
  <cp:revision>137</cp:revision>
  <dcterms:created xsi:type="dcterms:W3CDTF">2020-03-05T09:19:30Z</dcterms:created>
  <dcterms:modified xsi:type="dcterms:W3CDTF">2021-08-09T12:44:41Z</dcterms:modified>
</cp:coreProperties>
</file>