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0" r:id="rId4"/>
    <p:sldId id="259" r:id="rId5"/>
    <p:sldId id="286" r:id="rId6"/>
    <p:sldId id="287" r:id="rId7"/>
    <p:sldId id="288" r:id="rId8"/>
    <p:sldId id="269" r:id="rId9"/>
    <p:sldId id="283" r:id="rId10"/>
    <p:sldId id="273" r:id="rId11"/>
    <p:sldId id="274" r:id="rId12"/>
    <p:sldId id="276" r:id="rId13"/>
    <p:sldId id="277" r:id="rId14"/>
    <p:sldId id="279" r:id="rId15"/>
    <p:sldId id="284" r:id="rId16"/>
    <p:sldId id="281" r:id="rId17"/>
    <p:sldId id="280" r:id="rId18"/>
    <p:sldId id="28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F302176B-0E47-46AC-8F43-DAB4B8A37D06}"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F302176B-0E47-46AC-8F43-DAB4B8A37D06}"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A23720DD-5B6D-40BF-8493-A6B52D484E6B}" type="datetimeFigureOut">
              <a:rPr lang="tr-TR" smtClean="0"/>
              <a:pPr/>
              <a:t>27.01.2017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F302176B-0E47-46AC-8F43-DAB4B8A37D06}"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27.01.2017</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F302176B-0E47-46AC-8F43-DAB4B8A37D06}"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A23720DD-5B6D-40BF-8493-A6B52D484E6B}" type="datetimeFigureOut">
              <a:rPr lang="tr-TR" smtClean="0"/>
              <a:pPr/>
              <a:t>27.01.2017</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3720DD-5B6D-40BF-8493-A6B52D484E6B}" type="datetimeFigureOut">
              <a:rPr lang="tr-TR" smtClean="0"/>
              <a:pPr/>
              <a:t>27.01.2017</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02176B-0E47-46AC-8F43-DAB4B8A37D06}"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sgm.sgk.gov.tr/Esgm/LoginT.ac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3600" dirty="0" smtClean="0">
                <a:latin typeface="Times New Roman" pitchFamily="18" charset="0"/>
                <a:cs typeface="Times New Roman" pitchFamily="18" charset="0"/>
              </a:rPr>
              <a:t>STAJ ÖNCESİNDE  VE SONRASINDA YAPILACAKLAR</a:t>
            </a:r>
            <a:endParaRPr lang="tr-TR" sz="3600" dirty="0">
              <a:latin typeface="Times New Roman" pitchFamily="18" charset="0"/>
              <a:cs typeface="Times New Roman" pitchFamily="18" charset="0"/>
            </a:endParaRPr>
          </a:p>
        </p:txBody>
      </p:sp>
      <p:pic>
        <p:nvPicPr>
          <p:cNvPr id="41986" name="Picture 2" descr="ziraat mühendisi ile ilgili görsel sonucu"/>
          <p:cNvPicPr>
            <a:picLocks noChangeAspect="1" noChangeArrowheads="1"/>
          </p:cNvPicPr>
          <p:nvPr/>
        </p:nvPicPr>
        <p:blipFill>
          <a:blip r:embed="rId2" cstate="print"/>
          <a:srcRect/>
          <a:stretch>
            <a:fillRect/>
          </a:stretch>
        </p:blipFill>
        <p:spPr bwMode="auto">
          <a:xfrm>
            <a:off x="1475656" y="2996952"/>
            <a:ext cx="6153150" cy="3238501"/>
          </a:xfrm>
          <a:prstGeom prst="rect">
            <a:avLst/>
          </a:prstGeom>
          <a:noFill/>
        </p:spPr>
      </p:pic>
    </p:spTree>
    <p:extLst>
      <p:ext uri="{BB962C8B-B14F-4D97-AF65-F5344CB8AC3E}">
        <p14:creationId xmlns="" xmlns:p14="http://schemas.microsoft.com/office/powerpoint/2010/main" val="4209812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Teşekkür Belgesi</a:t>
            </a:r>
          </a:p>
        </p:txBody>
      </p:sp>
      <p:pic>
        <p:nvPicPr>
          <p:cNvPr id="2053" name="Picture 5"/>
          <p:cNvPicPr>
            <a:picLocks noGrp="1" noChangeAspect="1" noChangeArrowheads="1"/>
          </p:cNvPicPr>
          <p:nvPr>
            <p:ph sz="quarter" idx="1"/>
          </p:nvPr>
        </p:nvPicPr>
        <p:blipFill>
          <a:blip r:embed="rId2" cstate="print"/>
          <a:srcRect l="28900" t="17973" r="25741" b="8003"/>
          <a:stretch>
            <a:fillRect/>
          </a:stretch>
        </p:blipFill>
        <p:spPr bwMode="auto">
          <a:xfrm>
            <a:off x="2627784" y="1382773"/>
            <a:ext cx="4104456" cy="5358595"/>
          </a:xfrm>
          <a:prstGeom prst="rect">
            <a:avLst/>
          </a:prstGeom>
          <a:noFill/>
          <a:ln w="9525">
            <a:noFill/>
            <a:miter lim="800000"/>
            <a:headEnd/>
            <a:tailEnd/>
          </a:ln>
        </p:spPr>
      </p:pic>
    </p:spTree>
    <p:extLst>
      <p:ext uri="{BB962C8B-B14F-4D97-AF65-F5344CB8AC3E}">
        <p14:creationId xmlns="" xmlns:p14="http://schemas.microsoft.com/office/powerpoint/2010/main" val="413847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SGK provizyon sorgulama</a:t>
            </a:r>
            <a:endParaRPr lang="tr-TR" dirty="0"/>
          </a:p>
        </p:txBody>
      </p:sp>
      <p:sp>
        <p:nvSpPr>
          <p:cNvPr id="3" name="İçerik Yer Tutucusu 2"/>
          <p:cNvSpPr>
            <a:spLocks noGrp="1"/>
          </p:cNvSpPr>
          <p:nvPr>
            <p:ph sz="quarter" idx="1"/>
          </p:nvPr>
        </p:nvSpPr>
        <p:spPr/>
        <p:txBody>
          <a:bodyPr/>
          <a:lstStyle/>
          <a:p>
            <a:r>
              <a:rPr lang="tr-TR" dirty="0">
                <a:hlinkClick r:id="rId2"/>
              </a:rPr>
              <a:t>https://</a:t>
            </a:r>
            <a:r>
              <a:rPr lang="tr-TR" dirty="0" smtClean="0">
                <a:hlinkClick r:id="rId2"/>
              </a:rPr>
              <a:t>esgm.sgk.gov.tr/Esgm/LoginT.action</a:t>
            </a:r>
            <a:endParaRPr lang="tr-TR" dirty="0" smtClean="0"/>
          </a:p>
          <a:p>
            <a:pPr marL="0" indent="0">
              <a:buNone/>
            </a:pPr>
            <a:r>
              <a:rPr lang="tr-TR" dirty="0" smtClean="0"/>
              <a:t>Adresinden provizyon-provizyon bilgisi olarak güncel tarihle sorgulatıp, çıkan sayfayı yazdırıp teslim etmeniz gerekmektedir.</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endParaRPr lang="tr-TR" dirty="0"/>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3658" t="8559" r="24665" b="32550"/>
          <a:stretch/>
        </p:blipFill>
        <p:spPr bwMode="auto">
          <a:xfrm>
            <a:off x="2555776" y="3356992"/>
            <a:ext cx="4829175" cy="3095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5747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Bütün evraklarınız tamam olduktan sonra Arş. Gör. Nurgül </a:t>
            </a:r>
            <a:r>
              <a:rPr lang="tr-TR" dirty="0" err="1" smtClean="0"/>
              <a:t>ERGİN’e</a:t>
            </a:r>
            <a:r>
              <a:rPr lang="tr-TR" dirty="0" smtClean="0"/>
              <a:t> staj başlama tarihinizden en az 7 gün önce teslim etmeniz gerekmektedir.</a:t>
            </a:r>
          </a:p>
          <a:p>
            <a:endParaRPr lang="tr-TR" dirty="0"/>
          </a:p>
          <a:p>
            <a:endParaRPr lang="tr-TR" dirty="0"/>
          </a:p>
        </p:txBody>
      </p:sp>
    </p:spTree>
    <p:extLst>
      <p:ext uri="{BB962C8B-B14F-4D97-AF65-F5344CB8AC3E}">
        <p14:creationId xmlns="" xmlns:p14="http://schemas.microsoft.com/office/powerpoint/2010/main" val="572630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a:xfrm>
            <a:off x="539552" y="2852936"/>
            <a:ext cx="8503920" cy="1469904"/>
          </a:xfrm>
        </p:spPr>
        <p:txBody>
          <a:bodyPr>
            <a:normAutofit/>
          </a:bodyPr>
          <a:lstStyle/>
          <a:p>
            <a:pPr algn="ctr">
              <a:buNone/>
            </a:pPr>
            <a:r>
              <a:rPr lang="tr-TR" sz="7200" dirty="0" smtClean="0">
                <a:latin typeface="+mj-lt"/>
              </a:rPr>
              <a:t>Staj Sonrası</a:t>
            </a:r>
            <a:endParaRPr lang="tr-TR" sz="7200" dirty="0">
              <a:latin typeface="+mj-lt"/>
            </a:endParaRPr>
          </a:p>
        </p:txBody>
      </p:sp>
    </p:spTree>
    <p:extLst>
      <p:ext uri="{BB962C8B-B14F-4D97-AF65-F5344CB8AC3E}">
        <p14:creationId xmlns="" xmlns:p14="http://schemas.microsoft.com/office/powerpoint/2010/main" val="416568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Staj Defteri</a:t>
            </a:r>
            <a:endParaRPr lang="tr-TR" dirty="0"/>
          </a:p>
        </p:txBody>
      </p:sp>
      <p:sp>
        <p:nvSpPr>
          <p:cNvPr id="3" name="İçerik Yer Tutucusu 2"/>
          <p:cNvSpPr>
            <a:spLocks noGrp="1"/>
          </p:cNvSpPr>
          <p:nvPr>
            <p:ph sz="quarter" idx="1"/>
          </p:nvPr>
        </p:nvSpPr>
        <p:spPr/>
        <p:txBody>
          <a:bodyPr>
            <a:normAutofit/>
          </a:bodyPr>
          <a:lstStyle/>
          <a:p>
            <a:pPr algn="just"/>
            <a:r>
              <a:rPr lang="tr-TR" smtClean="0"/>
              <a:t>Adresinden </a:t>
            </a:r>
            <a:r>
              <a:rPr lang="tr-TR" dirty="0" smtClean="0"/>
              <a:t>indireceğiniz staj defterini günlük olarak doldurmanız gerekmektedir. </a:t>
            </a:r>
          </a:p>
          <a:p>
            <a:pPr algn="just"/>
            <a:r>
              <a:rPr lang="tr-TR" dirty="0" smtClean="0"/>
              <a:t>Stajda o gün yaptığınız uygulamaları, öğrendiklerinizi vs. deftere yazmalısınız. </a:t>
            </a:r>
          </a:p>
          <a:p>
            <a:pPr algn="just"/>
            <a:r>
              <a:rPr lang="tr-TR" dirty="0" smtClean="0"/>
              <a:t>Defteri isterseniz elle doldurabilirsiniz (silinmeyen siyah/mavi kalem), isterseniz de çıktı alıp deftere yapıştırabilirsiniz (defterin formatına uygun olmak kaydı ile). O gün yaptığınız uygulamaların da ekran görüntüsünü sayfaya yapıştırabilirsiniz.</a:t>
            </a:r>
            <a:endParaRPr lang="tr-TR" dirty="0"/>
          </a:p>
        </p:txBody>
      </p:sp>
    </p:spTree>
    <p:extLst>
      <p:ext uri="{BB962C8B-B14F-4D97-AF65-F5344CB8AC3E}">
        <p14:creationId xmlns="" xmlns:p14="http://schemas.microsoft.com/office/powerpoint/2010/main" val="4010093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626424" cy="1600200"/>
          </a:xfrm>
        </p:spPr>
        <p:txBody>
          <a:bodyPr>
            <a:normAutofit/>
          </a:bodyPr>
          <a:lstStyle/>
          <a:p>
            <a:r>
              <a:rPr lang="tr-TR" dirty="0"/>
              <a:t>Staj </a:t>
            </a:r>
            <a:r>
              <a:rPr lang="tr-TR" dirty="0" smtClean="0"/>
              <a:t>Defterinin İmzalanması</a:t>
            </a:r>
            <a:endParaRPr lang="tr-TR" dirty="0"/>
          </a:p>
        </p:txBody>
      </p:sp>
      <p:sp>
        <p:nvSpPr>
          <p:cNvPr id="3" name="İçerik Yer Tutucusu 2"/>
          <p:cNvSpPr>
            <a:spLocks noGrp="1"/>
          </p:cNvSpPr>
          <p:nvPr>
            <p:ph sz="quarter" idx="1"/>
          </p:nvPr>
        </p:nvSpPr>
        <p:spPr>
          <a:xfrm>
            <a:off x="301752" y="1527048"/>
            <a:ext cx="8503920" cy="3918176"/>
          </a:xfrm>
        </p:spPr>
        <p:txBody>
          <a:bodyPr>
            <a:normAutofit fontScale="92500" lnSpcReduction="10000"/>
          </a:bodyPr>
          <a:lstStyle/>
          <a:p>
            <a:pPr algn="just"/>
            <a:r>
              <a:rPr lang="tr-TR" dirty="0" smtClean="0"/>
              <a:t>Staj defterinizin her sayfası iş yerinde çalışan Ziraat Mühendisi/ Ziraat Teknikeri/ Gıda Mühendisi  tarafından imzalanmalıdır. İmzaları mühendis tarafından atılmayan öğrencilerin stajları </a:t>
            </a:r>
            <a:r>
              <a:rPr lang="tr-TR" b="1" dirty="0" smtClean="0"/>
              <a:t>kesinlikle kabul edilmeyecektir</a:t>
            </a:r>
            <a:r>
              <a:rPr lang="tr-TR" dirty="0" smtClean="0"/>
              <a:t>!</a:t>
            </a:r>
          </a:p>
          <a:p>
            <a:pPr algn="just"/>
            <a:endParaRPr lang="tr-TR" dirty="0"/>
          </a:p>
          <a:p>
            <a:pPr algn="just"/>
            <a:r>
              <a:rPr lang="tr-TR" b="1" dirty="0" smtClean="0"/>
              <a:t>Not: </a:t>
            </a:r>
            <a:r>
              <a:rPr lang="tr-TR" dirty="0" smtClean="0"/>
              <a:t>İmza atan kişinin mühendis olduğunu anlayabilmemiz için de kaşesinde mühendis ibaresi olması, kaşesi yoksa adını yazarken başına ne mühendisi olduğunu belirtmesi gerekmektedir. </a:t>
            </a:r>
            <a:endParaRPr lang="tr-TR" dirty="0"/>
          </a:p>
        </p:txBody>
      </p:sp>
    </p:spTree>
    <p:extLst>
      <p:ext uri="{BB962C8B-B14F-4D97-AF65-F5344CB8AC3E}">
        <p14:creationId xmlns="" xmlns:p14="http://schemas.microsoft.com/office/powerpoint/2010/main" val="14066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482408" cy="1600200"/>
          </a:xfrm>
        </p:spPr>
        <p:txBody>
          <a:bodyPr>
            <a:normAutofit/>
          </a:bodyPr>
          <a:lstStyle/>
          <a:p>
            <a:r>
              <a:rPr lang="tr-TR" dirty="0" smtClean="0"/>
              <a:t>Staj Defterine eklenecekler</a:t>
            </a:r>
            <a:endParaRPr lang="tr-TR" dirty="0"/>
          </a:p>
        </p:txBody>
      </p:sp>
      <p:sp>
        <p:nvSpPr>
          <p:cNvPr id="3" name="İçerik Yer Tutucusu 2"/>
          <p:cNvSpPr>
            <a:spLocks noGrp="1"/>
          </p:cNvSpPr>
          <p:nvPr>
            <p:ph sz="quarter" idx="1"/>
          </p:nvPr>
        </p:nvSpPr>
        <p:spPr>
          <a:xfrm>
            <a:off x="301752" y="1527048"/>
            <a:ext cx="8503920" cy="3630144"/>
          </a:xfrm>
        </p:spPr>
        <p:txBody>
          <a:bodyPr>
            <a:normAutofit fontScale="92500" lnSpcReduction="20000"/>
          </a:bodyPr>
          <a:lstStyle/>
          <a:p>
            <a:pPr algn="just"/>
            <a:r>
              <a:rPr lang="tr-TR" dirty="0"/>
              <a:t>Ek </a:t>
            </a:r>
            <a:r>
              <a:rPr lang="tr-TR" dirty="0" smtClean="0"/>
              <a:t>2’nin </a:t>
            </a:r>
            <a:r>
              <a:rPr lang="tr-TR" dirty="0"/>
              <a:t>stajınızdan sorumlu kişi tarafından doldurulup, kapalı ve zarfın kapalı kısmı mühürlü/ kaşeli bir şekilde size teslim edilmesi gerekmektedir. Staj Defterinizi ve de </a:t>
            </a:r>
            <a:r>
              <a:rPr lang="tr-TR" b="1" dirty="0"/>
              <a:t>kapalı ve mühürlü</a:t>
            </a:r>
            <a:r>
              <a:rPr lang="tr-TR" dirty="0"/>
              <a:t> olan zarfı (açık olan zarflar kabul edilmeyecektir) </a:t>
            </a:r>
          </a:p>
          <a:p>
            <a:pPr algn="just"/>
            <a:endParaRPr lang="tr-TR" dirty="0" smtClean="0"/>
          </a:p>
          <a:p>
            <a:pPr algn="just"/>
            <a:r>
              <a:rPr lang="tr-TR" dirty="0" smtClean="0"/>
              <a:t>Daha sonra staj defterinizin kapak sayfasından sonra </a:t>
            </a:r>
            <a:r>
              <a:rPr lang="pl-PL" dirty="0" smtClean="0"/>
              <a:t>Ek</a:t>
            </a:r>
            <a:r>
              <a:rPr lang="tr-TR" dirty="0" smtClean="0"/>
              <a:t> 5</a:t>
            </a:r>
            <a:r>
              <a:rPr lang="pl-PL" dirty="0" smtClean="0"/>
              <a:t> </a:t>
            </a:r>
            <a:r>
              <a:rPr lang="pl-PL" dirty="0"/>
              <a:t>ile </a:t>
            </a:r>
            <a:r>
              <a:rPr lang="pl-PL" dirty="0" smtClean="0"/>
              <a:t>Ek</a:t>
            </a:r>
            <a:r>
              <a:rPr lang="tr-TR" dirty="0" smtClean="0"/>
              <a:t> 6</a:t>
            </a:r>
            <a:r>
              <a:rPr lang="pl-PL" dirty="0" smtClean="0"/>
              <a:t> ‘</a:t>
            </a:r>
            <a:r>
              <a:rPr lang="tr-TR" dirty="0" err="1" smtClean="0"/>
              <a:t>nin</a:t>
            </a:r>
            <a:r>
              <a:rPr lang="tr-TR" dirty="0" smtClean="0"/>
              <a:t> da staj defterinin ilk iki Sayfasında bulunması ve Staj defterinizi </a:t>
            </a:r>
            <a:r>
              <a:rPr lang="tr-TR" b="1" dirty="0" smtClean="0"/>
              <a:t>ciltletmeniz gerekmektedir!</a:t>
            </a:r>
          </a:p>
        </p:txBody>
      </p:sp>
    </p:spTree>
    <p:extLst>
      <p:ext uri="{BB962C8B-B14F-4D97-AF65-F5344CB8AC3E}">
        <p14:creationId xmlns="" xmlns:p14="http://schemas.microsoft.com/office/powerpoint/2010/main" val="362415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626424" cy="1600200"/>
          </a:xfrm>
        </p:spPr>
        <p:txBody>
          <a:bodyPr>
            <a:normAutofit/>
          </a:bodyPr>
          <a:lstStyle/>
          <a:p>
            <a:r>
              <a:rPr lang="tr-TR" dirty="0" smtClean="0"/>
              <a:t>Staj Defterine Eklenecekler</a:t>
            </a:r>
            <a:endParaRPr lang="tr-TR" dirty="0"/>
          </a:p>
        </p:txBody>
      </p:sp>
      <p:sp>
        <p:nvSpPr>
          <p:cNvPr id="3" name="İçerik Yer Tutucusu 2"/>
          <p:cNvSpPr>
            <a:spLocks noGrp="1"/>
          </p:cNvSpPr>
          <p:nvPr>
            <p:ph sz="quarter" idx="1"/>
          </p:nvPr>
        </p:nvSpPr>
        <p:spPr/>
        <p:txBody>
          <a:bodyPr/>
          <a:lstStyle/>
          <a:p>
            <a:pPr algn="just"/>
            <a:r>
              <a:rPr lang="tr-TR" dirty="0" smtClean="0"/>
              <a:t>Stajda yaptığınız uygulamalarınızı, staj yaptığınız yerin de izni olur ise CD ile beraber staj defterine ekleyebilirsiniz.</a:t>
            </a:r>
            <a:endParaRPr lang="tr-TR" dirty="0"/>
          </a:p>
        </p:txBody>
      </p:sp>
    </p:spTree>
    <p:extLst>
      <p:ext uri="{BB962C8B-B14F-4D97-AF65-F5344CB8AC3E}">
        <p14:creationId xmlns="" xmlns:p14="http://schemas.microsoft.com/office/powerpoint/2010/main" val="365343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a:xfrm>
            <a:off x="611560" y="2996952"/>
            <a:ext cx="7848872" cy="1575048"/>
          </a:xfrm>
        </p:spPr>
        <p:txBody>
          <a:bodyPr/>
          <a:lstStyle/>
          <a:p>
            <a:pPr algn="just"/>
            <a:r>
              <a:rPr lang="tr-TR" dirty="0" smtClean="0"/>
              <a:t>Staj defterinizi imza karşılığında Arş. Gör. Nurgül </a:t>
            </a:r>
            <a:r>
              <a:rPr lang="tr-TR" dirty="0" err="1" smtClean="0"/>
              <a:t>ERGİN’e</a:t>
            </a:r>
            <a:r>
              <a:rPr lang="tr-TR" smtClean="0"/>
              <a:t> teslim </a:t>
            </a:r>
            <a:r>
              <a:rPr lang="tr-TR" dirty="0" smtClean="0"/>
              <a:t>etmeniz gerekmektedir!</a:t>
            </a:r>
            <a:endParaRPr lang="tr-TR" dirty="0"/>
          </a:p>
        </p:txBody>
      </p:sp>
    </p:spTree>
    <p:extLst>
      <p:ext uri="{BB962C8B-B14F-4D97-AF65-F5344CB8AC3E}">
        <p14:creationId xmlns="" xmlns:p14="http://schemas.microsoft.com/office/powerpoint/2010/main" val="243349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griculture engineer ile ilgili görsel sonucu"/>
          <p:cNvPicPr>
            <a:picLocks noChangeAspect="1" noChangeArrowheads="1"/>
          </p:cNvPicPr>
          <p:nvPr/>
        </p:nvPicPr>
        <p:blipFill>
          <a:blip r:embed="rId2" cstate="print"/>
          <a:srcRect/>
          <a:stretch>
            <a:fillRect/>
          </a:stretch>
        </p:blipFill>
        <p:spPr bwMode="auto">
          <a:xfrm>
            <a:off x="0" y="0"/>
            <a:ext cx="9173209" cy="6858000"/>
          </a:xfrm>
          <a:prstGeom prst="rect">
            <a:avLst/>
          </a:prstGeom>
          <a:noFill/>
        </p:spPr>
      </p:pic>
      <p:sp>
        <p:nvSpPr>
          <p:cNvPr id="3" name="İçerik Yer Tutucusu 2"/>
          <p:cNvSpPr>
            <a:spLocks noGrp="1"/>
          </p:cNvSpPr>
          <p:nvPr>
            <p:ph sz="quarter" idx="1"/>
          </p:nvPr>
        </p:nvSpPr>
        <p:spPr>
          <a:xfrm>
            <a:off x="0" y="5417840"/>
            <a:ext cx="9144000" cy="1440160"/>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tr-TR" sz="7200" dirty="0">
                <a:latin typeface="+mj-lt"/>
              </a:rPr>
              <a:t>Staj Öncesi</a:t>
            </a:r>
          </a:p>
        </p:txBody>
      </p:sp>
    </p:spTree>
    <p:extLst>
      <p:ext uri="{BB962C8B-B14F-4D97-AF65-F5344CB8AC3E}">
        <p14:creationId xmlns="" xmlns:p14="http://schemas.microsoft.com/office/powerpoint/2010/main" val="3799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iraat mühendisliği staj ile ilgili görsel sonuc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Başlık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tr-TR" dirty="0" smtClean="0">
                <a:solidFill>
                  <a:srgbClr val="0070C0"/>
                </a:solidFill>
              </a:rPr>
              <a:t>Zorunlu Staj kaç gün?</a:t>
            </a:r>
            <a:endParaRPr lang="tr-TR" dirty="0">
              <a:solidFill>
                <a:srgbClr val="0070C0"/>
              </a:solidFill>
            </a:endParaRPr>
          </a:p>
        </p:txBody>
      </p:sp>
      <p:sp>
        <p:nvSpPr>
          <p:cNvPr id="3" name="İçerik Yer Tutucusu 2"/>
          <p:cNvSpPr>
            <a:spLocks noGrp="1"/>
          </p:cNvSpPr>
          <p:nvPr>
            <p:ph sz="quarter" idx="1"/>
          </p:nvPr>
        </p:nvSpPr>
        <p:spPr>
          <a:xfrm>
            <a:off x="395536" y="1268760"/>
            <a:ext cx="8503920" cy="3414120"/>
          </a:xfrm>
          <a:solidFill>
            <a:schemeClr val="accent3">
              <a:tint val="45000"/>
              <a:alpha val="76000"/>
            </a:schemeClr>
          </a:solidFill>
        </p:spPr>
        <p:style>
          <a:lnRef idx="1">
            <a:schemeClr val="accent3"/>
          </a:lnRef>
          <a:fillRef idx="2">
            <a:schemeClr val="accent3"/>
          </a:fillRef>
          <a:effectRef idx="1">
            <a:schemeClr val="accent3"/>
          </a:effectRef>
          <a:fontRef idx="minor">
            <a:schemeClr val="dk1"/>
          </a:fontRef>
        </p:style>
        <p:txBody>
          <a:bodyPr/>
          <a:lstStyle/>
          <a:p>
            <a:r>
              <a:rPr lang="tr-TR" dirty="0" smtClean="0"/>
              <a:t>Staj toplam 30 iş günüdür (staj yaptığınız sürede geçen tatil günleri sayılmaz).</a:t>
            </a:r>
          </a:p>
          <a:p>
            <a:r>
              <a:rPr lang="tr-TR" dirty="0" smtClean="0"/>
              <a:t>Staj yaptığınız yerde Cumartesi ve Pazar günleri çalışabilirsiniz fakat hafta sonları çalışacaksanız, staj yaptığınız kurumdan Cumartesi/ Pazar/ Cumartesi ve Pazar günleri çalışacağınıza dair bir yazı getirmeniz gerekmektedir.</a:t>
            </a:r>
          </a:p>
        </p:txBody>
      </p:sp>
    </p:spTree>
    <p:extLst>
      <p:ext uri="{BB962C8B-B14F-4D97-AF65-F5344CB8AC3E}">
        <p14:creationId xmlns="" xmlns:p14="http://schemas.microsoft.com/office/powerpoint/2010/main" val="4023364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7222576" cy="758952"/>
          </a:xfrm>
        </p:spPr>
        <p:txBody>
          <a:bodyPr>
            <a:normAutofit/>
          </a:bodyPr>
          <a:lstStyle/>
          <a:p>
            <a:r>
              <a:rPr lang="tr-TR" dirty="0" smtClean="0">
                <a:solidFill>
                  <a:srgbClr val="0070C0"/>
                </a:solidFill>
              </a:rPr>
              <a:t>Nerede staj yapabilirim?</a:t>
            </a:r>
            <a:endParaRPr lang="tr-TR" dirty="0">
              <a:solidFill>
                <a:srgbClr val="0070C0"/>
              </a:solidFill>
            </a:endParaRPr>
          </a:p>
        </p:txBody>
      </p:sp>
      <p:sp>
        <p:nvSpPr>
          <p:cNvPr id="3" name="İçerik Yer Tutucusu 2"/>
          <p:cNvSpPr>
            <a:spLocks noGrp="1"/>
          </p:cNvSpPr>
          <p:nvPr>
            <p:ph sz="quarter" idx="1"/>
          </p:nvPr>
        </p:nvSpPr>
        <p:spPr>
          <a:xfrm>
            <a:off x="3059832" y="1628800"/>
            <a:ext cx="5745840" cy="4470248"/>
          </a:xfrm>
        </p:spPr>
        <p:txBody>
          <a:bodyPr>
            <a:normAutofit fontScale="77500" lnSpcReduction="20000"/>
          </a:bodyPr>
          <a:lstStyle/>
          <a:p>
            <a:pPr lvl="1"/>
            <a:r>
              <a:rPr lang="tr-TR" b="1" dirty="0" smtClean="0"/>
              <a:t>Ziraat Mühendisi</a:t>
            </a:r>
          </a:p>
          <a:p>
            <a:pPr lvl="1"/>
            <a:r>
              <a:rPr lang="tr-TR" b="1" dirty="0" smtClean="0"/>
              <a:t>Ziraat Teknikeri</a:t>
            </a:r>
          </a:p>
          <a:p>
            <a:pPr lvl="1"/>
            <a:r>
              <a:rPr lang="tr-TR" b="1" dirty="0" smtClean="0"/>
              <a:t>Gıda Mühendisi</a:t>
            </a:r>
          </a:p>
          <a:p>
            <a:pPr marL="0" indent="0" algn="just">
              <a:buNone/>
            </a:pPr>
            <a:r>
              <a:rPr lang="tr-TR" dirty="0" smtClean="0"/>
              <a:t>Yukarıdaki Mühendislerden en az birini çalıştıran, Tarla bitkileri konusunda üretim ve araştırma yapan kurumsal kimliğe sahip özel sektör kuruluşları ile Gıda, Tarım ve Hayvancılık Bakanlığı’na bağlı Araştırma Enstitülerinde ve Ziraat Fakültelerinin Tarla Bitkileri Bölümü’nde  yapabilirsiniz. </a:t>
            </a:r>
          </a:p>
          <a:p>
            <a:pPr marL="0" indent="0" algn="just">
              <a:buNone/>
            </a:pPr>
            <a:endParaRPr lang="tr-TR" dirty="0" smtClean="0"/>
          </a:p>
          <a:p>
            <a:pPr marL="0" indent="0" algn="just">
              <a:buNone/>
            </a:pPr>
            <a:r>
              <a:rPr lang="tr-TR" dirty="0" smtClean="0"/>
              <a:t>Staj yaptığınız yerde evraklarınızı imzalayacak yukarıdaki mühendislerden biri yoksa, stajınız geçersiz sayılır!!!</a:t>
            </a:r>
          </a:p>
          <a:p>
            <a:endParaRPr lang="tr-TR" dirty="0"/>
          </a:p>
        </p:txBody>
      </p:sp>
      <p:pic>
        <p:nvPicPr>
          <p:cNvPr id="20490" name="Picture 10" descr="İlgili resim"/>
          <p:cNvPicPr>
            <a:picLocks noChangeAspect="1" noChangeArrowheads="1"/>
          </p:cNvPicPr>
          <p:nvPr/>
        </p:nvPicPr>
        <p:blipFill>
          <a:blip r:embed="rId2" cstate="print"/>
          <a:srcRect/>
          <a:stretch>
            <a:fillRect/>
          </a:stretch>
        </p:blipFill>
        <p:spPr bwMode="auto">
          <a:xfrm>
            <a:off x="506760" y="1268760"/>
            <a:ext cx="1905000" cy="1133476"/>
          </a:xfrm>
          <a:prstGeom prst="rect">
            <a:avLst/>
          </a:prstGeom>
          <a:noFill/>
        </p:spPr>
      </p:pic>
      <p:sp>
        <p:nvSpPr>
          <p:cNvPr id="20492" name="AutoShape 12" descr="syngent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94" name="AutoShape 14" descr="syngent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496" name="Picture 16" descr="syngenta ile ilgili görsel sonucu"/>
          <p:cNvPicPr>
            <a:picLocks noChangeAspect="1" noChangeArrowheads="1"/>
          </p:cNvPicPr>
          <p:nvPr/>
        </p:nvPicPr>
        <p:blipFill>
          <a:blip r:embed="rId3" cstate="print"/>
          <a:srcRect/>
          <a:stretch>
            <a:fillRect/>
          </a:stretch>
        </p:blipFill>
        <p:spPr bwMode="auto">
          <a:xfrm>
            <a:off x="107504" y="2204864"/>
            <a:ext cx="2836678" cy="936104"/>
          </a:xfrm>
          <a:prstGeom prst="rect">
            <a:avLst/>
          </a:prstGeom>
          <a:noFill/>
        </p:spPr>
      </p:pic>
      <p:pic>
        <p:nvPicPr>
          <p:cNvPr id="20498" name="Picture 18" descr="tarım bakanlığı ile ilgili görsel sonucu"/>
          <p:cNvPicPr>
            <a:picLocks noChangeAspect="1" noChangeArrowheads="1"/>
          </p:cNvPicPr>
          <p:nvPr/>
        </p:nvPicPr>
        <p:blipFill>
          <a:blip r:embed="rId4" cstate="print"/>
          <a:srcRect/>
          <a:stretch>
            <a:fillRect/>
          </a:stretch>
        </p:blipFill>
        <p:spPr bwMode="auto">
          <a:xfrm>
            <a:off x="467544" y="3068960"/>
            <a:ext cx="2088232" cy="1080120"/>
          </a:xfrm>
          <a:prstGeom prst="rect">
            <a:avLst/>
          </a:prstGeom>
          <a:noFill/>
        </p:spPr>
      </p:pic>
      <p:pic>
        <p:nvPicPr>
          <p:cNvPr id="20500" name="Picture 20" descr="şeker fabrikaları logo ile ilgili görsel sonucu"/>
          <p:cNvPicPr>
            <a:picLocks noChangeAspect="1" noChangeArrowheads="1"/>
          </p:cNvPicPr>
          <p:nvPr/>
        </p:nvPicPr>
        <p:blipFill>
          <a:blip r:embed="rId5" cstate="print"/>
          <a:srcRect/>
          <a:stretch>
            <a:fillRect/>
          </a:stretch>
        </p:blipFill>
        <p:spPr bwMode="auto">
          <a:xfrm>
            <a:off x="179512" y="188640"/>
            <a:ext cx="1008112" cy="1008112"/>
          </a:xfrm>
          <a:prstGeom prst="rect">
            <a:avLst/>
          </a:prstGeom>
          <a:noFill/>
        </p:spPr>
      </p:pic>
      <p:pic>
        <p:nvPicPr>
          <p:cNvPr id="20502" name="Picture 22" descr="yem fabrikaları  ile ilgili görsel sonucu"/>
          <p:cNvPicPr>
            <a:picLocks noChangeAspect="1" noChangeArrowheads="1"/>
          </p:cNvPicPr>
          <p:nvPr/>
        </p:nvPicPr>
        <p:blipFill>
          <a:blip r:embed="rId6" cstate="print"/>
          <a:srcRect/>
          <a:stretch>
            <a:fillRect/>
          </a:stretch>
        </p:blipFill>
        <p:spPr bwMode="auto">
          <a:xfrm>
            <a:off x="6732240" y="260648"/>
            <a:ext cx="2181225" cy="1076326"/>
          </a:xfrm>
          <a:prstGeom prst="rect">
            <a:avLst/>
          </a:prstGeom>
          <a:noFill/>
        </p:spPr>
      </p:pic>
      <p:sp>
        <p:nvSpPr>
          <p:cNvPr id="20506" name="AutoShape 26" descr="un fabrikalar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08" name="Picture 28" descr="İlgili resim"/>
          <p:cNvPicPr>
            <a:picLocks noChangeAspect="1" noChangeArrowheads="1"/>
          </p:cNvPicPr>
          <p:nvPr/>
        </p:nvPicPr>
        <p:blipFill>
          <a:blip r:embed="rId7" cstate="print"/>
          <a:srcRect/>
          <a:stretch>
            <a:fillRect/>
          </a:stretch>
        </p:blipFill>
        <p:spPr bwMode="auto">
          <a:xfrm>
            <a:off x="466193" y="4149080"/>
            <a:ext cx="2161591" cy="1440160"/>
          </a:xfrm>
          <a:prstGeom prst="rect">
            <a:avLst/>
          </a:prstGeom>
          <a:noFill/>
        </p:spPr>
      </p:pic>
      <p:pic>
        <p:nvPicPr>
          <p:cNvPr id="20510" name="Picture 30" descr="İlgili resim"/>
          <p:cNvPicPr>
            <a:picLocks noChangeAspect="1" noChangeArrowheads="1"/>
          </p:cNvPicPr>
          <p:nvPr/>
        </p:nvPicPr>
        <p:blipFill>
          <a:blip r:embed="rId8" cstate="print"/>
          <a:srcRect/>
          <a:stretch>
            <a:fillRect/>
          </a:stretch>
        </p:blipFill>
        <p:spPr bwMode="auto">
          <a:xfrm>
            <a:off x="539552" y="5589240"/>
            <a:ext cx="1983879" cy="1114688"/>
          </a:xfrm>
          <a:prstGeom prst="rect">
            <a:avLst/>
          </a:prstGeom>
          <a:noFill/>
        </p:spPr>
      </p:pic>
    </p:spTree>
    <p:extLst>
      <p:ext uri="{BB962C8B-B14F-4D97-AF65-F5344CB8AC3E}">
        <p14:creationId xmlns="" xmlns:p14="http://schemas.microsoft.com/office/powerpoint/2010/main" val="3415969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70C0"/>
                </a:solidFill>
              </a:rPr>
              <a:t>Ne zaman staj yapabilirim?</a:t>
            </a:r>
            <a:endParaRPr lang="tr-TR" dirty="0">
              <a:solidFill>
                <a:srgbClr val="0070C0"/>
              </a:solidFill>
            </a:endParaRPr>
          </a:p>
        </p:txBody>
      </p:sp>
      <p:sp>
        <p:nvSpPr>
          <p:cNvPr id="3" name="2 İçerik Yer Tutucusu"/>
          <p:cNvSpPr>
            <a:spLocks noGrp="1"/>
          </p:cNvSpPr>
          <p:nvPr>
            <p:ph sz="quarter" idx="1"/>
          </p:nvPr>
        </p:nvSpPr>
        <p:spPr/>
        <p:txBody>
          <a:bodyPr/>
          <a:lstStyle/>
          <a:p>
            <a:r>
              <a:rPr lang="tr-TR" dirty="0" smtClean="0"/>
              <a:t>Yaz tatilinde yaz okulu, bütünleme sınavı ile </a:t>
            </a:r>
            <a:r>
              <a:rPr lang="tr-TR" b="1" dirty="0" smtClean="0"/>
              <a:t>1 gün bile çakışmayacak şekilde</a:t>
            </a:r>
            <a:r>
              <a:rPr lang="tr-TR" dirty="0" smtClean="0"/>
              <a:t> ya da yarı yıl tatilinde bütünleme sınavları bittikten sonra, okulun başlaması ile </a:t>
            </a:r>
            <a:r>
              <a:rPr lang="tr-TR" b="1" dirty="0" smtClean="0"/>
              <a:t>1 gün bile çakışmayacak şekilde </a:t>
            </a:r>
            <a:r>
              <a:rPr lang="tr-TR" dirty="0" smtClean="0"/>
              <a:t>yapabilirsiniz.</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70C0"/>
                </a:solidFill>
              </a:rPr>
              <a:t>Staja nasıl başvurabilirim?</a:t>
            </a:r>
            <a:endParaRPr lang="tr-TR" dirty="0">
              <a:solidFill>
                <a:srgbClr val="0070C0"/>
              </a:solidFill>
            </a:endParaRPr>
          </a:p>
        </p:txBody>
      </p:sp>
      <p:sp>
        <p:nvSpPr>
          <p:cNvPr id="3" name="2 İçerik Yer Tutucusu"/>
          <p:cNvSpPr>
            <a:spLocks noGrp="1"/>
          </p:cNvSpPr>
          <p:nvPr>
            <p:ph sz="quarter" idx="1"/>
          </p:nvPr>
        </p:nvSpPr>
        <p:spPr/>
        <p:txBody>
          <a:bodyPr/>
          <a:lstStyle/>
          <a:p>
            <a:r>
              <a:rPr lang="tr-TR" dirty="0" smtClean="0"/>
              <a:t>Staj evraklarınız tamamladıktan sonra, staja başlama tarihinizden </a:t>
            </a:r>
            <a:r>
              <a:rPr lang="tr-TR" b="1" dirty="0" smtClean="0"/>
              <a:t>en az 7 gün </a:t>
            </a:r>
            <a:r>
              <a:rPr lang="tr-TR" dirty="0" smtClean="0"/>
              <a:t>önce evraklarınızla beraber </a:t>
            </a:r>
            <a:r>
              <a:rPr lang="tr-TR" b="1" dirty="0" smtClean="0"/>
              <a:t>Davut BULDUK </a:t>
            </a:r>
            <a:r>
              <a:rPr lang="tr-TR" dirty="0" smtClean="0"/>
              <a:t>veya </a:t>
            </a:r>
            <a:r>
              <a:rPr lang="tr-TR" b="1" dirty="0" smtClean="0"/>
              <a:t>Arş. Gör. Nurgül </a:t>
            </a:r>
            <a:r>
              <a:rPr lang="tr-TR" b="1" dirty="0" err="1" smtClean="0"/>
              <a:t>ERGİN’e</a:t>
            </a:r>
            <a:r>
              <a:rPr lang="tr-TR" b="1" dirty="0" smtClean="0"/>
              <a:t> </a:t>
            </a:r>
            <a:r>
              <a:rPr lang="tr-TR" dirty="0" smtClean="0"/>
              <a:t>başvuru yapmanız gerekmektedir.</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70C0"/>
                </a:solidFill>
              </a:rPr>
              <a:t>Staj için hangi evraklar gerekli?</a:t>
            </a:r>
            <a:endParaRPr lang="tr-TR" dirty="0">
              <a:solidFill>
                <a:srgbClr val="0070C0"/>
              </a:solidFill>
            </a:endParaRPr>
          </a:p>
        </p:txBody>
      </p:sp>
      <p:sp>
        <p:nvSpPr>
          <p:cNvPr id="3" name="2 İçerik Yer Tutucusu"/>
          <p:cNvSpPr>
            <a:spLocks noGrp="1"/>
          </p:cNvSpPr>
          <p:nvPr>
            <p:ph sz="quarter" idx="1"/>
          </p:nvPr>
        </p:nvSpPr>
        <p:spPr/>
        <p:txBody>
          <a:bodyPr>
            <a:normAutofit fontScale="92500" lnSpcReduction="20000"/>
          </a:bodyPr>
          <a:lstStyle/>
          <a:p>
            <a:pPr>
              <a:buNone/>
            </a:pPr>
            <a:endParaRPr lang="tr-TR" dirty="0" smtClean="0"/>
          </a:p>
          <a:p>
            <a:r>
              <a:rPr lang="tr-TR" dirty="0" smtClean="0"/>
              <a:t>Staj başvuru formu ( Ek-1)</a:t>
            </a:r>
          </a:p>
          <a:p>
            <a:r>
              <a:rPr lang="tr-TR" dirty="0" smtClean="0"/>
              <a:t>SGK Başvuru formu( Ek- 3)</a:t>
            </a:r>
          </a:p>
          <a:p>
            <a:r>
              <a:rPr lang="tr-TR" dirty="0" smtClean="0"/>
              <a:t>Staj Değerlendirme formu (Ek-2)</a:t>
            </a:r>
          </a:p>
          <a:p>
            <a:r>
              <a:rPr lang="tr-TR" dirty="0" smtClean="0"/>
              <a:t>Staj başvurusu yapılan yerden alınacak olan Onay/ Kabul belgesi(Ek-5)</a:t>
            </a:r>
          </a:p>
          <a:p>
            <a:r>
              <a:rPr lang="tr-TR" dirty="0" smtClean="0"/>
              <a:t>Teşekkür Belgesi ( Ek-4 )</a:t>
            </a:r>
          </a:p>
          <a:p>
            <a:r>
              <a:rPr lang="tr-TR" dirty="0" smtClean="0"/>
              <a:t>Staj Defteri </a:t>
            </a:r>
          </a:p>
          <a:p>
            <a:r>
              <a:rPr lang="tr-TR" dirty="0" smtClean="0"/>
              <a:t>https://esgm.sgk.gov.tr/Esgm/ adresinden Provizyon sorgulama yapılıp, sağlık provizyon sorgulama kısmının çıktısı alınacak (aldığınız gün tarihi ile sorgulama yapınız).</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Staj </a:t>
            </a:r>
            <a:r>
              <a:rPr lang="tr-TR" dirty="0" smtClean="0"/>
              <a:t>başvuru formu</a:t>
            </a:r>
            <a:endParaRPr lang="tr-TR" dirty="0"/>
          </a:p>
        </p:txBody>
      </p:sp>
      <p:sp>
        <p:nvSpPr>
          <p:cNvPr id="5" name="Metin kutusu 4"/>
          <p:cNvSpPr txBox="1"/>
          <p:nvPr/>
        </p:nvSpPr>
        <p:spPr>
          <a:xfrm>
            <a:off x="4427984" y="3140969"/>
            <a:ext cx="4176464" cy="1077218"/>
          </a:xfrm>
          <a:prstGeom prst="rect">
            <a:avLst/>
          </a:prstGeom>
          <a:noFill/>
        </p:spPr>
        <p:txBody>
          <a:bodyPr wrap="square" rtlCol="0">
            <a:spAutoFit/>
          </a:bodyPr>
          <a:lstStyle/>
          <a:p>
            <a:r>
              <a:rPr lang="tr-TR" sz="1600" dirty="0" smtClean="0"/>
              <a:t>Kurumlara başvuruda kullanacağız form</a:t>
            </a:r>
            <a:r>
              <a:rPr lang="tr-TR" sz="1600" dirty="0" smtClean="0"/>
              <a:t>.</a:t>
            </a:r>
          </a:p>
          <a:p>
            <a:r>
              <a:rPr lang="tr-TR" sz="1600" dirty="0" smtClean="0"/>
              <a:t>Kurum onayından sonra Bölüm öğrenci işlerine teslim edilecek.</a:t>
            </a:r>
            <a:endParaRPr lang="tr-TR" sz="1600" dirty="0" smtClean="0"/>
          </a:p>
          <a:p>
            <a:endParaRPr lang="tr-TR" sz="1600" dirty="0"/>
          </a:p>
        </p:txBody>
      </p:sp>
      <p:pic>
        <p:nvPicPr>
          <p:cNvPr id="3" name="Picture 2"/>
          <p:cNvPicPr>
            <a:picLocks noGrp="1" noChangeAspect="1" noChangeArrowheads="1"/>
          </p:cNvPicPr>
          <p:nvPr>
            <p:ph sz="quarter" idx="1"/>
          </p:nvPr>
        </p:nvPicPr>
        <p:blipFill>
          <a:blip r:embed="rId2" cstate="print"/>
          <a:srcRect l="3722" t="18651" r="50513" b="6744"/>
          <a:stretch>
            <a:fillRect/>
          </a:stretch>
        </p:blipFill>
        <p:spPr bwMode="auto">
          <a:xfrm>
            <a:off x="323528" y="1525108"/>
            <a:ext cx="3816424" cy="4885023"/>
          </a:xfrm>
          <a:prstGeom prst="rect">
            <a:avLst/>
          </a:prstGeom>
          <a:noFill/>
          <a:ln w="9525">
            <a:noFill/>
            <a:miter lim="800000"/>
            <a:headEnd/>
            <a:tailEnd/>
          </a:ln>
        </p:spPr>
      </p:pic>
    </p:spTree>
    <p:extLst>
      <p:ext uri="{BB962C8B-B14F-4D97-AF65-F5344CB8AC3E}">
        <p14:creationId xmlns="" xmlns:p14="http://schemas.microsoft.com/office/powerpoint/2010/main" val="252649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Staj Yapacağınız kurumun isteyebileceği belgeler</a:t>
            </a:r>
            <a:endParaRPr lang="tr-TR" dirty="0"/>
          </a:p>
        </p:txBody>
      </p:sp>
      <p:sp>
        <p:nvSpPr>
          <p:cNvPr id="3" name="İçerik Yer Tutucusu 2"/>
          <p:cNvSpPr>
            <a:spLocks noGrp="1"/>
          </p:cNvSpPr>
          <p:nvPr>
            <p:ph sz="quarter" idx="1"/>
          </p:nvPr>
        </p:nvSpPr>
        <p:spPr/>
        <p:txBody>
          <a:bodyPr/>
          <a:lstStyle/>
          <a:p>
            <a:r>
              <a:rPr lang="tr-TR" dirty="0" smtClean="0"/>
              <a:t>Staj yapmak istediğiniz yere göre isteyecekleri evraklar değişebilir. Bazı kurumlar sizi stajyer olarak almak için hiçbir belge istemezken, bazı yerler öğrenci belgesi</a:t>
            </a:r>
            <a:r>
              <a:rPr lang="tr-TR" dirty="0"/>
              <a:t> </a:t>
            </a:r>
            <a:r>
              <a:rPr lang="tr-TR" dirty="0" smtClean="0"/>
              <a:t>vs. isteyebiliyor.</a:t>
            </a:r>
            <a:endParaRPr lang="tr-TR" dirty="0"/>
          </a:p>
        </p:txBody>
      </p:sp>
    </p:spTree>
    <p:extLst>
      <p:ext uri="{BB962C8B-B14F-4D97-AF65-F5344CB8AC3E}">
        <p14:creationId xmlns="" xmlns:p14="http://schemas.microsoft.com/office/powerpoint/2010/main" val="1136958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549</TotalTime>
  <Words>475</Words>
  <Application>Microsoft Office PowerPoint</Application>
  <PresentationFormat>Ekran Gösterisi (4:3)</PresentationFormat>
  <Paragraphs>55</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Kent</vt:lpstr>
      <vt:lpstr>STAJ ÖNCESİNDE  VE SONRASINDA YAPILACAKLAR</vt:lpstr>
      <vt:lpstr>Slayt 2</vt:lpstr>
      <vt:lpstr>Zorunlu Staj kaç gün?</vt:lpstr>
      <vt:lpstr>Nerede staj yapabilirim?</vt:lpstr>
      <vt:lpstr>Ne zaman staj yapabilirim?</vt:lpstr>
      <vt:lpstr>Staja nasıl başvurabilirim?</vt:lpstr>
      <vt:lpstr>Staj için hangi evraklar gerekli?</vt:lpstr>
      <vt:lpstr>Staj başvuru formu</vt:lpstr>
      <vt:lpstr>Staj Yapacağınız kurumun isteyebileceği belgeler</vt:lpstr>
      <vt:lpstr>Teşekkür Belgesi</vt:lpstr>
      <vt:lpstr>SGK provizyon sorgulama</vt:lpstr>
      <vt:lpstr>Slayt 12</vt:lpstr>
      <vt:lpstr>Slayt 13</vt:lpstr>
      <vt:lpstr>Staj Defteri</vt:lpstr>
      <vt:lpstr>Staj Defterinin İmzalanması</vt:lpstr>
      <vt:lpstr>Staj Defterine eklenecekler</vt:lpstr>
      <vt:lpstr>Staj Defterine Eklenecekler</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öncesi ve sonrası yapılacaklar</dc:title>
  <dc:creator>BM</dc:creator>
  <cp:lastModifiedBy>MAKBULE</cp:lastModifiedBy>
  <cp:revision>50</cp:revision>
  <dcterms:created xsi:type="dcterms:W3CDTF">2015-01-22T07:00:11Z</dcterms:created>
  <dcterms:modified xsi:type="dcterms:W3CDTF">2017-01-27T10:53:33Z</dcterms:modified>
</cp:coreProperties>
</file>