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25199975"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8" userDrawn="1">
          <p15:clr>
            <a:srgbClr val="A4A3A4"/>
          </p15:clr>
        </p15:guide>
        <p15:guide id="2" pos="79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8" autoAdjust="0"/>
    <p:restoredTop sz="94660"/>
  </p:normalViewPr>
  <p:slideViewPr>
    <p:cSldViewPr snapToGrid="0">
      <p:cViewPr>
        <p:scale>
          <a:sx n="33" d="100"/>
          <a:sy n="33" d="100"/>
        </p:scale>
        <p:origin x="1200" y="24"/>
      </p:cViewPr>
      <p:guideLst>
        <p:guide orient="horz" pos="11338"/>
        <p:guide pos="79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891626"/>
            <a:ext cx="21419979" cy="12533242"/>
          </a:xfrm>
        </p:spPr>
        <p:txBody>
          <a:bodyPr anchor="b"/>
          <a:lstStyle>
            <a:lvl1pPr algn="ctr">
              <a:defRPr sz="16535"/>
            </a:lvl1pPr>
          </a:lstStyle>
          <a:p>
            <a:r>
              <a:rPr lang="tr-TR"/>
              <a:t>Asıl başlık stilini düzenlemek için tıklayın</a:t>
            </a:r>
            <a:endParaRPr lang="en-US" dirty="0"/>
          </a:p>
        </p:txBody>
      </p:sp>
      <p:sp>
        <p:nvSpPr>
          <p:cNvPr id="3" name="Subtitle 2"/>
          <p:cNvSpPr>
            <a:spLocks noGrp="1"/>
          </p:cNvSpPr>
          <p:nvPr>
            <p:ph type="subTitle" idx="1"/>
          </p:nvPr>
        </p:nvSpPr>
        <p:spPr>
          <a:xfrm>
            <a:off x="3149997" y="18908198"/>
            <a:ext cx="18899981" cy="869160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0636C45-9BAE-4905-8830-59D4C83E49E5}"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BFEB6-C231-495A-9111-AC0336D4FAC5}" type="slidenum">
              <a:rPr lang="en-US" smtClean="0"/>
              <a:pPr/>
              <a:t>‹#›</a:t>
            </a:fld>
            <a:endParaRPr lang="en-US"/>
          </a:p>
        </p:txBody>
      </p:sp>
    </p:spTree>
    <p:extLst>
      <p:ext uri="{BB962C8B-B14F-4D97-AF65-F5344CB8AC3E}">
        <p14:creationId xmlns:p14="http://schemas.microsoft.com/office/powerpoint/2010/main" val="3011558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0636C45-9BAE-4905-8830-59D4C83E49E5}"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BFEB6-C231-495A-9111-AC0336D4FAC5}" type="slidenum">
              <a:rPr lang="en-US" smtClean="0"/>
              <a:pPr/>
              <a:t>‹#›</a:t>
            </a:fld>
            <a:endParaRPr lang="en-US"/>
          </a:p>
        </p:txBody>
      </p:sp>
    </p:spTree>
    <p:extLst>
      <p:ext uri="{BB962C8B-B14F-4D97-AF65-F5344CB8AC3E}">
        <p14:creationId xmlns:p14="http://schemas.microsoft.com/office/powerpoint/2010/main" val="145697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916653"/>
            <a:ext cx="5433745" cy="3050811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732500" y="1916653"/>
            <a:ext cx="15986234" cy="3050811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0636C45-9BAE-4905-8830-59D4C83E49E5}"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BFEB6-C231-495A-9111-AC0336D4FAC5}" type="slidenum">
              <a:rPr lang="en-US" smtClean="0"/>
              <a:pPr/>
              <a:t>‹#›</a:t>
            </a:fld>
            <a:endParaRPr lang="en-US"/>
          </a:p>
        </p:txBody>
      </p:sp>
    </p:spTree>
    <p:extLst>
      <p:ext uri="{BB962C8B-B14F-4D97-AF65-F5344CB8AC3E}">
        <p14:creationId xmlns:p14="http://schemas.microsoft.com/office/powerpoint/2010/main" val="100261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0636C45-9BAE-4905-8830-59D4C83E49E5}"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BFEB6-C231-495A-9111-AC0336D4FAC5}" type="slidenum">
              <a:rPr lang="en-US" smtClean="0"/>
              <a:pPr/>
              <a:t>‹#›</a:t>
            </a:fld>
            <a:endParaRPr lang="en-US"/>
          </a:p>
        </p:txBody>
      </p:sp>
    </p:spTree>
    <p:extLst>
      <p:ext uri="{BB962C8B-B14F-4D97-AF65-F5344CB8AC3E}">
        <p14:creationId xmlns:p14="http://schemas.microsoft.com/office/powerpoint/2010/main" val="231578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719375" y="8974945"/>
            <a:ext cx="21734978" cy="14974888"/>
          </a:xfrm>
        </p:spPr>
        <p:txBody>
          <a:bodyPr anchor="b"/>
          <a:lstStyle>
            <a:lvl1pPr>
              <a:defRPr sz="16535"/>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19375" y="24091502"/>
            <a:ext cx="21734978" cy="7874940"/>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0636C45-9BAE-4905-8830-59D4C83E49E5}"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BFEB6-C231-495A-9111-AC0336D4FAC5}" type="slidenum">
              <a:rPr lang="en-US" smtClean="0"/>
              <a:pPr/>
              <a:t>‹#›</a:t>
            </a:fld>
            <a:endParaRPr lang="en-US"/>
          </a:p>
        </p:txBody>
      </p:sp>
    </p:spTree>
    <p:extLst>
      <p:ext uri="{BB962C8B-B14F-4D97-AF65-F5344CB8AC3E}">
        <p14:creationId xmlns:p14="http://schemas.microsoft.com/office/powerpoint/2010/main" val="3336608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732498" y="9583264"/>
            <a:ext cx="10709989" cy="2284150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2757488" y="9583264"/>
            <a:ext cx="10709989" cy="2284150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0636C45-9BAE-4905-8830-59D4C83E49E5}" type="datetimeFigureOut">
              <a:rPr lang="en-US" smtClean="0"/>
              <a:pPr/>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BFEB6-C231-495A-9111-AC0336D4FAC5}" type="slidenum">
              <a:rPr lang="en-US" smtClean="0"/>
              <a:pPr/>
              <a:t>‹#›</a:t>
            </a:fld>
            <a:endParaRPr lang="en-US"/>
          </a:p>
        </p:txBody>
      </p:sp>
    </p:spTree>
    <p:extLst>
      <p:ext uri="{BB962C8B-B14F-4D97-AF65-F5344CB8AC3E}">
        <p14:creationId xmlns:p14="http://schemas.microsoft.com/office/powerpoint/2010/main" val="1453032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735781" y="1916661"/>
            <a:ext cx="21734978" cy="6958285"/>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5783" y="8824938"/>
            <a:ext cx="10660769"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4" name="Content Placeholder 3"/>
          <p:cNvSpPr>
            <a:spLocks noGrp="1"/>
          </p:cNvSpPr>
          <p:nvPr>
            <p:ph sz="half" idx="2"/>
          </p:nvPr>
        </p:nvSpPr>
        <p:spPr>
          <a:xfrm>
            <a:off x="1735783" y="13149904"/>
            <a:ext cx="10660769" cy="1934152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2757489" y="8824938"/>
            <a:ext cx="10713272"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6" name="Content Placeholder 5"/>
          <p:cNvSpPr>
            <a:spLocks noGrp="1"/>
          </p:cNvSpPr>
          <p:nvPr>
            <p:ph sz="quarter" idx="4"/>
          </p:nvPr>
        </p:nvSpPr>
        <p:spPr>
          <a:xfrm>
            <a:off x="12757489" y="13149904"/>
            <a:ext cx="10713272" cy="1934152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0636C45-9BAE-4905-8830-59D4C83E49E5}" type="datetimeFigureOut">
              <a:rPr lang="en-US" smtClean="0"/>
              <a:pPr/>
              <a:t>5/1/2019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3BFEB6-C231-495A-9111-AC0336D4FAC5}" type="slidenum">
              <a:rPr lang="en-US" smtClean="0"/>
              <a:pPr/>
              <a:t>‹#›</a:t>
            </a:fld>
            <a:endParaRPr lang="en-US"/>
          </a:p>
        </p:txBody>
      </p:sp>
    </p:spTree>
    <p:extLst>
      <p:ext uri="{BB962C8B-B14F-4D97-AF65-F5344CB8AC3E}">
        <p14:creationId xmlns:p14="http://schemas.microsoft.com/office/powerpoint/2010/main" val="116180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0636C45-9BAE-4905-8830-59D4C83E49E5}" type="datetimeFigureOut">
              <a:rPr lang="en-US" smtClean="0"/>
              <a:pPr/>
              <a:t>5/1/2019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3BFEB6-C231-495A-9111-AC0336D4FAC5}" type="slidenum">
              <a:rPr lang="en-US" smtClean="0"/>
              <a:pPr/>
              <a:t>‹#›</a:t>
            </a:fld>
            <a:endParaRPr lang="en-US"/>
          </a:p>
        </p:txBody>
      </p:sp>
    </p:spTree>
    <p:extLst>
      <p:ext uri="{BB962C8B-B14F-4D97-AF65-F5344CB8AC3E}">
        <p14:creationId xmlns:p14="http://schemas.microsoft.com/office/powerpoint/2010/main" val="2758036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36C45-9BAE-4905-8830-59D4C83E49E5}" type="datetimeFigureOut">
              <a:rPr lang="en-US" smtClean="0"/>
              <a:pPr/>
              <a:t>5/1/2019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3BFEB6-C231-495A-9111-AC0336D4FAC5}" type="slidenum">
              <a:rPr lang="en-US" smtClean="0"/>
              <a:pPr/>
              <a:t>‹#›</a:t>
            </a:fld>
            <a:endParaRPr lang="en-US"/>
          </a:p>
        </p:txBody>
      </p:sp>
    </p:spTree>
    <p:extLst>
      <p:ext uri="{BB962C8B-B14F-4D97-AF65-F5344CB8AC3E}">
        <p14:creationId xmlns:p14="http://schemas.microsoft.com/office/powerpoint/2010/main" val="916016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tr-TR"/>
              <a:t>Asıl başlık stilini düzenlemek için tıklayın</a:t>
            </a:r>
            <a:endParaRPr lang="en-US" dirty="0"/>
          </a:p>
        </p:txBody>
      </p:sp>
      <p:sp>
        <p:nvSpPr>
          <p:cNvPr id="3" name="Content Placeholder 2"/>
          <p:cNvSpPr>
            <a:spLocks noGrp="1"/>
          </p:cNvSpPr>
          <p:nvPr>
            <p:ph idx="1"/>
          </p:nvPr>
        </p:nvSpPr>
        <p:spPr>
          <a:xfrm>
            <a:off x="10713272" y="5183304"/>
            <a:ext cx="12757487" cy="25583147"/>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0636C45-9BAE-4905-8830-59D4C83E49E5}" type="datetimeFigureOut">
              <a:rPr lang="en-US" smtClean="0"/>
              <a:pPr/>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BFEB6-C231-495A-9111-AC0336D4FAC5}" type="slidenum">
              <a:rPr lang="en-US" smtClean="0"/>
              <a:pPr/>
              <a:t>‹#›</a:t>
            </a:fld>
            <a:endParaRPr lang="en-US"/>
          </a:p>
        </p:txBody>
      </p:sp>
    </p:spTree>
    <p:extLst>
      <p:ext uri="{BB962C8B-B14F-4D97-AF65-F5344CB8AC3E}">
        <p14:creationId xmlns:p14="http://schemas.microsoft.com/office/powerpoint/2010/main" val="2212786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0713272" y="5183304"/>
            <a:ext cx="12757487" cy="25583147"/>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tr-TR"/>
              <a:t>Resim eklemek için simgeye tıklayın</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0636C45-9BAE-4905-8830-59D4C83E49E5}" type="datetimeFigureOut">
              <a:rPr lang="en-US" smtClean="0"/>
              <a:pPr/>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BFEB6-C231-495A-9111-AC0336D4FAC5}" type="slidenum">
              <a:rPr lang="en-US" smtClean="0"/>
              <a:pPr/>
              <a:t>‹#›</a:t>
            </a:fld>
            <a:endParaRPr lang="en-US"/>
          </a:p>
        </p:txBody>
      </p:sp>
    </p:spTree>
    <p:extLst>
      <p:ext uri="{BB962C8B-B14F-4D97-AF65-F5344CB8AC3E}">
        <p14:creationId xmlns:p14="http://schemas.microsoft.com/office/powerpoint/2010/main" val="2293437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916661"/>
            <a:ext cx="21734978" cy="6958285"/>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2499" y="9583264"/>
            <a:ext cx="21734978" cy="2284150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732498" y="33366432"/>
            <a:ext cx="5669994" cy="1916653"/>
          </a:xfrm>
          <a:prstGeom prst="rect">
            <a:avLst/>
          </a:prstGeom>
        </p:spPr>
        <p:txBody>
          <a:bodyPr vert="horz" lIns="91440" tIns="45720" rIns="91440" bIns="45720" rtlCol="0" anchor="ctr"/>
          <a:lstStyle>
            <a:lvl1pPr algn="l">
              <a:defRPr sz="3307">
                <a:solidFill>
                  <a:schemeClr val="tx1">
                    <a:tint val="75000"/>
                  </a:schemeClr>
                </a:solidFill>
              </a:defRPr>
            </a:lvl1pPr>
          </a:lstStyle>
          <a:p>
            <a:fld id="{60636C45-9BAE-4905-8830-59D4C83E49E5}" type="datetimeFigureOut">
              <a:rPr lang="en-US" smtClean="0"/>
              <a:pPr/>
              <a:t>5/1/2019</a:t>
            </a:fld>
            <a:endParaRPr lang="en-US"/>
          </a:p>
        </p:txBody>
      </p:sp>
      <p:sp>
        <p:nvSpPr>
          <p:cNvPr id="5" name="Footer Placeholder 4"/>
          <p:cNvSpPr>
            <a:spLocks noGrp="1"/>
          </p:cNvSpPr>
          <p:nvPr>
            <p:ph type="ftr" sz="quarter" idx="3"/>
          </p:nvPr>
        </p:nvSpPr>
        <p:spPr>
          <a:xfrm>
            <a:off x="8347492" y="33366432"/>
            <a:ext cx="8504992" cy="1916653"/>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797483" y="33366432"/>
            <a:ext cx="5669994" cy="1916653"/>
          </a:xfrm>
          <a:prstGeom prst="rect">
            <a:avLst/>
          </a:prstGeom>
        </p:spPr>
        <p:txBody>
          <a:bodyPr vert="horz" lIns="91440" tIns="45720" rIns="91440" bIns="45720" rtlCol="0" anchor="ctr"/>
          <a:lstStyle>
            <a:lvl1pPr algn="r">
              <a:defRPr sz="3307">
                <a:solidFill>
                  <a:schemeClr val="tx1">
                    <a:tint val="75000"/>
                  </a:schemeClr>
                </a:solidFill>
              </a:defRPr>
            </a:lvl1pPr>
          </a:lstStyle>
          <a:p>
            <a:fld id="{E93BFEB6-C231-495A-9111-AC0336D4FAC5}" type="slidenum">
              <a:rPr lang="en-US" smtClean="0"/>
              <a:pPr/>
              <a:t>‹#›</a:t>
            </a:fld>
            <a:endParaRPr lang="en-US"/>
          </a:p>
        </p:txBody>
      </p:sp>
    </p:spTree>
    <p:extLst>
      <p:ext uri="{BB962C8B-B14F-4D97-AF65-F5344CB8AC3E}">
        <p14:creationId xmlns:p14="http://schemas.microsoft.com/office/powerpoint/2010/main" val="38340364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m.tr/url?sa=i&amp;rct=j&amp;q=&amp;esrc=s&amp;source=images&amp;cd=&amp;cad=rja&amp;uact=8&amp;ved=2ahUKEwiHjqivqJXgAhWDlIsKHZqZAUQQjRx6BAgBEAU&amp;url=https://twitter.com/bilecikedutr&amp;psig=AOvVaw36R5d8phIlKA-hh56qbw1n&amp;ust=1548930936988228"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0598" y="3059875"/>
            <a:ext cx="22538778" cy="1934376"/>
          </a:xfrm>
          <a:prstGeom prst="rect">
            <a:avLst/>
          </a:prstGeom>
          <a:noFill/>
        </p:spPr>
        <p:txBody>
          <a:bodyPr wrap="square" rtlCol="0">
            <a:spAutoFit/>
          </a:bodyPr>
          <a:lstStyle/>
          <a:p>
            <a:pPr algn="ctr">
              <a:lnSpc>
                <a:spcPct val="125000"/>
              </a:lnSpc>
            </a:pPr>
            <a:r>
              <a:rPr lang="tr-TR" sz="3300" b="1" dirty="0">
                <a:solidFill>
                  <a:srgbClr val="1C10B6"/>
                </a:solidFill>
                <a:latin typeface="Arial" panose="020B0604020202020204" pitchFamily="34" charset="0"/>
                <a:cs typeface="Arial" panose="020B0604020202020204" pitchFamily="34" charset="0"/>
              </a:rPr>
              <a:t>TEZ KONUSU (Bilgiler metin kutuları içerisine belirtilen formatta yazılmalıdır) </a:t>
            </a:r>
          </a:p>
          <a:p>
            <a:pPr algn="ctr">
              <a:lnSpc>
                <a:spcPct val="125000"/>
              </a:lnSpc>
            </a:pPr>
            <a:r>
              <a:rPr lang="tr-TR" sz="3300" i="1" dirty="0">
                <a:solidFill>
                  <a:srgbClr val="1C10B6"/>
                </a:solidFill>
                <a:latin typeface="Arial" panose="020B0604020202020204" pitchFamily="34" charset="0"/>
                <a:cs typeface="Arial" panose="020B0604020202020204" pitchFamily="34" charset="0"/>
              </a:rPr>
              <a:t>Öğrenciler:</a:t>
            </a:r>
            <a:endParaRPr lang="tr-TR" sz="3300" dirty="0">
              <a:solidFill>
                <a:srgbClr val="1C10B6"/>
              </a:solidFill>
              <a:latin typeface="Arial" panose="020B0604020202020204" pitchFamily="34" charset="0"/>
              <a:cs typeface="Arial" panose="020B0604020202020204" pitchFamily="34" charset="0"/>
            </a:endParaRPr>
          </a:p>
          <a:p>
            <a:pPr algn="ctr">
              <a:lnSpc>
                <a:spcPct val="125000"/>
              </a:lnSpc>
            </a:pPr>
            <a:r>
              <a:rPr lang="tr-TR" sz="3300" i="1" dirty="0">
                <a:solidFill>
                  <a:srgbClr val="1C10B6"/>
                </a:solidFill>
                <a:latin typeface="Arial" panose="020B0604020202020204" pitchFamily="34" charset="0"/>
                <a:cs typeface="Arial" panose="020B0604020202020204" pitchFamily="34" charset="0"/>
              </a:rPr>
              <a:t>Tez Danışmanı:</a:t>
            </a:r>
            <a:endParaRPr lang="tr-TR" sz="3300" dirty="0">
              <a:solidFill>
                <a:srgbClr val="1C10B6"/>
              </a:solidFill>
              <a:latin typeface="Arial" panose="020B0604020202020204" pitchFamily="34" charset="0"/>
              <a:cs typeface="Arial" panose="020B0604020202020204" pitchFamily="34" charset="0"/>
            </a:endParaRPr>
          </a:p>
        </p:txBody>
      </p:sp>
      <p:pic>
        <p:nvPicPr>
          <p:cNvPr id="9" name="Picture 7" descr="BİLECİK ŞEYH EDEBALİ ÜNİVERSİTESİ ile ilgili görsel sonucu">
            <a:hlinkClick r:id="rId2"/>
          </p:cNvPr>
          <p:cNvPicPr>
            <a:picLocks noChangeAspect="1" noChangeArrowheads="1"/>
          </p:cNvPicPr>
          <p:nvPr/>
        </p:nvPicPr>
        <p:blipFill>
          <a:blip r:embed="rId3" cstate="print"/>
          <a:srcRect/>
          <a:stretch>
            <a:fillRect/>
          </a:stretch>
        </p:blipFill>
        <p:spPr bwMode="auto">
          <a:xfrm>
            <a:off x="449828" y="840940"/>
            <a:ext cx="2886702" cy="2884519"/>
          </a:xfrm>
          <a:prstGeom prst="rect">
            <a:avLst/>
          </a:prstGeom>
          <a:noFill/>
        </p:spPr>
      </p:pic>
      <p:sp>
        <p:nvSpPr>
          <p:cNvPr id="6" name="Dikdörtgen 5"/>
          <p:cNvSpPr/>
          <p:nvPr/>
        </p:nvSpPr>
        <p:spPr>
          <a:xfrm>
            <a:off x="4008782" y="14259"/>
            <a:ext cx="17255842" cy="3169457"/>
          </a:xfrm>
          <a:prstGeom prst="rect">
            <a:avLst/>
          </a:prstGeom>
        </p:spPr>
        <p:txBody>
          <a:bodyPr wrap="square">
            <a:spAutoFit/>
          </a:bodyPr>
          <a:lstStyle/>
          <a:p>
            <a:pPr algn="ctr">
              <a:lnSpc>
                <a:spcPct val="150000"/>
              </a:lnSpc>
            </a:pPr>
            <a:r>
              <a:rPr lang="tr-TR" sz="5186" b="1" dirty="0">
                <a:solidFill>
                  <a:srgbClr val="C00000"/>
                </a:solidFill>
                <a:ea typeface="Cambria" pitchFamily="18" charset="0"/>
                <a:cs typeface="Arial" pitchFamily="34" charset="0"/>
              </a:rPr>
              <a:t>2018-2019 Eğitim Yılı </a:t>
            </a:r>
          </a:p>
          <a:p>
            <a:pPr algn="ctr">
              <a:lnSpc>
                <a:spcPct val="150000"/>
              </a:lnSpc>
            </a:pPr>
            <a:r>
              <a:rPr lang="tr-TR" sz="5186" b="1" dirty="0">
                <a:solidFill>
                  <a:srgbClr val="C00000"/>
                </a:solidFill>
                <a:ea typeface="Cambria" pitchFamily="18" charset="0"/>
                <a:cs typeface="Arial" pitchFamily="34" charset="0"/>
              </a:rPr>
              <a:t>Makine Mühendisliği Bölümü Bitirme Projesi Sunumu</a:t>
            </a:r>
          </a:p>
          <a:p>
            <a:pPr algn="r">
              <a:lnSpc>
                <a:spcPct val="150000"/>
              </a:lnSpc>
            </a:pPr>
            <a:r>
              <a:rPr lang="tr-TR" sz="3300" b="1" dirty="0">
                <a:solidFill>
                  <a:srgbClr val="C00000"/>
                </a:solidFill>
                <a:ea typeface="Cambria" pitchFamily="18" charset="0"/>
                <a:cs typeface="Arial" pitchFamily="34" charset="0"/>
              </a:rPr>
              <a:t>15 Mayıs 2019</a:t>
            </a:r>
            <a:endParaRPr lang="tr-TR" sz="5658" b="1" dirty="0">
              <a:solidFill>
                <a:srgbClr val="C00000"/>
              </a:solidFill>
              <a:ea typeface="Cambria" pitchFamily="18" charset="0"/>
              <a:cs typeface="Arial" pitchFamily="34" charset="0"/>
            </a:endParaRPr>
          </a:p>
        </p:txBody>
      </p:sp>
      <p:sp>
        <p:nvSpPr>
          <p:cNvPr id="13" name="Yarım Çerçeve 12"/>
          <p:cNvSpPr/>
          <p:nvPr/>
        </p:nvSpPr>
        <p:spPr>
          <a:xfrm>
            <a:off x="3422594" y="1124872"/>
            <a:ext cx="1545247" cy="1696983"/>
          </a:xfrm>
          <a:prstGeom prst="halfFrame">
            <a:avLst>
              <a:gd name="adj1" fmla="val 17424"/>
              <a:gd name="adj2" fmla="val 17425"/>
            </a:avLst>
          </a:prstGeom>
          <a:gradFill flip="none" rotWithShape="1">
            <a:gsLst>
              <a:gs pos="0">
                <a:schemeClr val="accent5">
                  <a:lumMod val="0"/>
                  <a:lumOff val="100000"/>
                </a:schemeClr>
              </a:gs>
              <a:gs pos="65000">
                <a:srgbClr val="53CAF5"/>
              </a:gs>
              <a:gs pos="100000">
                <a:srgbClr val="00B0F0"/>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513">
              <a:solidFill>
                <a:schemeClr val="tx1"/>
              </a:solidFill>
            </a:endParaRPr>
          </a:p>
        </p:txBody>
      </p:sp>
      <p:sp>
        <p:nvSpPr>
          <p:cNvPr id="14" name="Yarım Çerçeve 13"/>
          <p:cNvSpPr/>
          <p:nvPr/>
        </p:nvSpPr>
        <p:spPr>
          <a:xfrm>
            <a:off x="3176771" y="897668"/>
            <a:ext cx="832011" cy="931919"/>
          </a:xfrm>
          <a:prstGeom prst="halfFrame">
            <a:avLst>
              <a:gd name="adj1" fmla="val 15151"/>
              <a:gd name="adj2" fmla="val 174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513">
              <a:solidFill>
                <a:schemeClr val="tx1"/>
              </a:solidFill>
            </a:endParaRPr>
          </a:p>
        </p:txBody>
      </p:sp>
      <p:pic>
        <p:nvPicPr>
          <p:cNvPr id="10" name="Picture 7" descr="BİLECİK ŞEYH EDEBALİ ÜNİVERSİTESİ ile ilgili görsel sonucu">
            <a:hlinkClick r:id="rId2"/>
          </p:cNvPr>
          <p:cNvPicPr>
            <a:picLocks noChangeAspect="1" noChangeArrowheads="1"/>
          </p:cNvPicPr>
          <p:nvPr/>
        </p:nvPicPr>
        <p:blipFill>
          <a:blip r:embed="rId3" cstate="print"/>
          <a:srcRect/>
          <a:stretch>
            <a:fillRect/>
          </a:stretch>
        </p:blipFill>
        <p:spPr bwMode="auto">
          <a:xfrm>
            <a:off x="21936876" y="646410"/>
            <a:ext cx="2886702" cy="2884519"/>
          </a:xfrm>
          <a:prstGeom prst="rect">
            <a:avLst/>
          </a:prstGeom>
          <a:noFill/>
        </p:spPr>
      </p:pic>
      <p:sp>
        <p:nvSpPr>
          <p:cNvPr id="11" name="Yarım Çerçeve 10"/>
          <p:cNvSpPr/>
          <p:nvPr/>
        </p:nvSpPr>
        <p:spPr>
          <a:xfrm flipH="1">
            <a:off x="20238289" y="860809"/>
            <a:ext cx="1584234" cy="1696983"/>
          </a:xfrm>
          <a:prstGeom prst="halfFrame">
            <a:avLst>
              <a:gd name="adj1" fmla="val 17424"/>
              <a:gd name="adj2" fmla="val 17425"/>
            </a:avLst>
          </a:prstGeom>
          <a:gradFill flip="none" rotWithShape="1">
            <a:gsLst>
              <a:gs pos="0">
                <a:schemeClr val="accent5">
                  <a:lumMod val="0"/>
                  <a:lumOff val="100000"/>
                </a:schemeClr>
              </a:gs>
              <a:gs pos="65000">
                <a:srgbClr val="53CAF5"/>
              </a:gs>
              <a:gs pos="100000">
                <a:srgbClr val="00B0F0"/>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513">
              <a:solidFill>
                <a:schemeClr val="tx1"/>
              </a:solidFill>
            </a:endParaRPr>
          </a:p>
        </p:txBody>
      </p:sp>
      <p:sp>
        <p:nvSpPr>
          <p:cNvPr id="12" name="Yarım Çerçeve 11"/>
          <p:cNvSpPr/>
          <p:nvPr/>
        </p:nvSpPr>
        <p:spPr>
          <a:xfrm flipH="1">
            <a:off x="21142260" y="634460"/>
            <a:ext cx="941316" cy="931919"/>
          </a:xfrm>
          <a:prstGeom prst="halfFrame">
            <a:avLst>
              <a:gd name="adj1" fmla="val 15151"/>
              <a:gd name="adj2" fmla="val 174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513">
              <a:solidFill>
                <a:schemeClr val="tx1"/>
              </a:solidFill>
            </a:endParaRPr>
          </a:p>
        </p:txBody>
      </p:sp>
      <p:sp>
        <p:nvSpPr>
          <p:cNvPr id="16" name="Dikdörtgen 15">
            <a:extLst>
              <a:ext uri="{FF2B5EF4-FFF2-40B4-BE49-F238E27FC236}">
                <a16:creationId xmlns:a16="http://schemas.microsoft.com/office/drawing/2014/main" id="{E0932D01-C74D-4600-9605-4FD23C43A8D7}"/>
              </a:ext>
            </a:extLst>
          </p:cNvPr>
          <p:cNvSpPr/>
          <p:nvPr/>
        </p:nvSpPr>
        <p:spPr>
          <a:xfrm>
            <a:off x="343145" y="5218954"/>
            <a:ext cx="8076955" cy="304779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Dikdörtgen 16">
            <a:extLst>
              <a:ext uri="{FF2B5EF4-FFF2-40B4-BE49-F238E27FC236}">
                <a16:creationId xmlns:a16="http://schemas.microsoft.com/office/drawing/2014/main" id="{C4F0B3E3-D73F-4512-90B0-F3C830CF7C3E}"/>
              </a:ext>
            </a:extLst>
          </p:cNvPr>
          <p:cNvSpPr/>
          <p:nvPr/>
        </p:nvSpPr>
        <p:spPr>
          <a:xfrm>
            <a:off x="8645946" y="5232270"/>
            <a:ext cx="8311479" cy="304265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Dikdörtgen 17">
            <a:extLst>
              <a:ext uri="{FF2B5EF4-FFF2-40B4-BE49-F238E27FC236}">
                <a16:creationId xmlns:a16="http://schemas.microsoft.com/office/drawing/2014/main" id="{E95A914A-1149-4447-A6F9-328A8A6A824C}"/>
              </a:ext>
            </a:extLst>
          </p:cNvPr>
          <p:cNvSpPr/>
          <p:nvPr/>
        </p:nvSpPr>
        <p:spPr>
          <a:xfrm>
            <a:off x="17238470" y="5194170"/>
            <a:ext cx="7618360" cy="304265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Metin kutusu 21">
            <a:extLst>
              <a:ext uri="{FF2B5EF4-FFF2-40B4-BE49-F238E27FC236}">
                <a16:creationId xmlns:a16="http://schemas.microsoft.com/office/drawing/2014/main" id="{973F961C-F003-4C2E-9F3B-7BDD2FA4C300}"/>
              </a:ext>
            </a:extLst>
          </p:cNvPr>
          <p:cNvSpPr txBox="1"/>
          <p:nvPr/>
        </p:nvSpPr>
        <p:spPr>
          <a:xfrm>
            <a:off x="343145" y="5402650"/>
            <a:ext cx="8076956" cy="16060349"/>
          </a:xfrm>
          <a:prstGeom prst="rect">
            <a:avLst/>
          </a:prstGeom>
          <a:noFill/>
        </p:spPr>
        <p:txBody>
          <a:bodyPr wrap="square" rtlCol="0">
            <a:spAutoFit/>
          </a:bodyPr>
          <a:lstStyle/>
          <a:p>
            <a:r>
              <a:rPr lang="tr-TR" sz="2400" b="1" dirty="0">
                <a:latin typeface="Arial" panose="020B0604020202020204" pitchFamily="34" charset="0"/>
                <a:cs typeface="Arial" panose="020B0604020202020204" pitchFamily="34" charset="0"/>
              </a:rPr>
              <a:t>1 Giriş</a:t>
            </a:r>
          </a:p>
          <a:p>
            <a:pPr algn="just"/>
            <a:r>
              <a:rPr lang="tr-TR" sz="2400" dirty="0">
                <a:latin typeface="Arial" panose="020B0604020202020204" pitchFamily="34" charset="0"/>
                <a:cs typeface="Arial" panose="020B0604020202020204" pitchFamily="34" charset="0"/>
              </a:rPr>
              <a:t>Bu alan projenize ait çalışmaları yerleştirmeniz gereken alan olarak ayrılmıştır. Bu alanı isterseniz tek sütun olarak isterseniz birden fazla sütuna ayırarak kullanabilirsiniz. Önerilen yazı tipi </a:t>
            </a:r>
            <a:r>
              <a:rPr lang="tr-TR" sz="2400" dirty="0" err="1">
                <a:latin typeface="Arial" panose="020B0604020202020204" pitchFamily="34" charset="0"/>
                <a:cs typeface="Arial" panose="020B0604020202020204" pitchFamily="34" charset="0"/>
              </a:rPr>
              <a:t>Arial</a:t>
            </a:r>
            <a:r>
              <a:rPr lang="tr-TR" sz="2400" dirty="0">
                <a:latin typeface="Arial" panose="020B0604020202020204" pitchFamily="34" charset="0"/>
                <a:cs typeface="Arial" panose="020B0604020202020204" pitchFamily="34" charset="0"/>
              </a:rPr>
              <a:t> olup font büyüklüğü 20-24 dür.</a:t>
            </a:r>
          </a:p>
          <a:p>
            <a:endParaRPr lang="tr-TR" sz="2400" dirty="0">
              <a:latin typeface="Arial" panose="020B0604020202020204" pitchFamily="34" charset="0"/>
              <a:cs typeface="Arial" panose="020B0604020202020204" pitchFamily="34" charset="0"/>
            </a:endParaRPr>
          </a:p>
          <a:p>
            <a:r>
              <a:rPr lang="tr-TR" sz="2400" b="1" dirty="0">
                <a:latin typeface="Arial" panose="020B0604020202020204" pitchFamily="34" charset="0"/>
                <a:cs typeface="Arial" panose="020B0604020202020204" pitchFamily="34" charset="0"/>
              </a:rPr>
              <a:t>1.1 Poster Hazırlama Kuralları</a:t>
            </a:r>
          </a:p>
          <a:p>
            <a:pPr algn="just">
              <a:spcBef>
                <a:spcPts val="0"/>
              </a:spcBef>
            </a:pPr>
            <a:r>
              <a:rPr lang="tr-TR" sz="2400" dirty="0">
                <a:latin typeface="Arial" panose="020B0604020202020204" pitchFamily="34" charset="0"/>
                <a:cs typeface="Arial" panose="020B0604020202020204" pitchFamily="34" charset="0"/>
              </a:rPr>
              <a:t>Hazırlanacak posterler aşağıda belirtilen kurallara sadık kalarak, bu PowerPoint şablonu kullanılarak hazırlanmalıdır. </a:t>
            </a:r>
          </a:p>
          <a:p>
            <a:pPr marL="342900" indent="-342900" algn="just">
              <a:spcBef>
                <a:spcPts val="0"/>
              </a:spcBef>
              <a:buFont typeface="Arial" panose="020B0604020202020204" pitchFamily="34" charset="0"/>
              <a:buChar char="•"/>
            </a:pPr>
            <a:r>
              <a:rPr lang="tr-TR" sz="2400" dirty="0">
                <a:latin typeface="Arial" panose="020B0604020202020204" pitchFamily="34" charset="0"/>
                <a:cs typeface="Arial" panose="020B0604020202020204" pitchFamily="34" charset="0"/>
              </a:rPr>
              <a:t>Poster 70 cm (Genişlik) X 100 cm (Yükseklik) ölçülerinde olmalıdır. Bu şablon slaytta belirtilen ölçülerde olup, standart arka plan deseni ile hazırlanmıştır. </a:t>
            </a:r>
          </a:p>
          <a:p>
            <a:pPr marL="342900" indent="-342900" algn="just">
              <a:spcBef>
                <a:spcPts val="0"/>
              </a:spcBef>
              <a:buFont typeface="Arial" panose="020B0604020202020204" pitchFamily="34" charset="0"/>
              <a:buChar char="•"/>
            </a:pPr>
            <a:r>
              <a:rPr lang="tr-TR" sz="2400" dirty="0">
                <a:latin typeface="Arial" panose="020B0604020202020204" pitchFamily="34" charset="0"/>
                <a:cs typeface="Arial" panose="020B0604020202020204" pitchFamily="34" charset="0"/>
              </a:rPr>
              <a:t>Poster düşey portre düzeninde olmalıdır.</a:t>
            </a:r>
          </a:p>
          <a:p>
            <a:pPr marL="342900" indent="-342900" algn="just">
              <a:spcBef>
                <a:spcPts val="0"/>
              </a:spcBef>
              <a:buFont typeface="Arial" panose="020B0604020202020204" pitchFamily="34" charset="0"/>
              <a:buChar char="•"/>
            </a:pPr>
            <a:r>
              <a:rPr lang="tr-TR" sz="2400" dirty="0">
                <a:latin typeface="Arial" panose="020B0604020202020204" pitchFamily="34" charset="0"/>
                <a:cs typeface="Arial" panose="020B0604020202020204" pitchFamily="34" charset="0"/>
              </a:rPr>
              <a:t>Metin dili Türkçedir.</a:t>
            </a:r>
          </a:p>
          <a:p>
            <a:pPr marL="342900" indent="-342900" algn="just">
              <a:spcBef>
                <a:spcPts val="0"/>
              </a:spcBef>
              <a:buFont typeface="Arial" panose="020B0604020202020204" pitchFamily="34" charset="0"/>
              <a:buChar char="•"/>
            </a:pPr>
            <a:r>
              <a:rPr lang="tr-TR" sz="2400" dirty="0">
                <a:latin typeface="Arial" panose="020B0604020202020204" pitchFamily="34" charset="0"/>
                <a:cs typeface="Arial" panose="020B0604020202020204" pitchFamily="34" charset="0"/>
              </a:rPr>
              <a:t>Yazı karakteri 20 puntodan daha küçük olmamalıdır. Metinlerde dekoratif yazı karakterleri kullanımından kaçınılmalıdır.</a:t>
            </a:r>
          </a:p>
          <a:p>
            <a:pPr marL="342900" indent="-342900" algn="just">
              <a:spcBef>
                <a:spcPts val="0"/>
              </a:spcBef>
              <a:buFont typeface="Arial" panose="020B0604020202020204" pitchFamily="34" charset="0"/>
              <a:buChar char="•"/>
            </a:pPr>
            <a:r>
              <a:rPr lang="tr-TR" sz="2400" dirty="0">
                <a:latin typeface="Arial" panose="020B0604020202020204" pitchFamily="34" charset="0"/>
                <a:cs typeface="Arial" panose="020B0604020202020204" pitchFamily="34" charset="0"/>
              </a:rPr>
              <a:t>Proje başlığı bitirme tezi hakkında bilgi verici olmalıdır.</a:t>
            </a:r>
          </a:p>
          <a:p>
            <a:pPr marL="342900" indent="-342900" algn="just">
              <a:spcBef>
                <a:spcPts val="0"/>
              </a:spcBef>
              <a:buFont typeface="Arial" panose="020B0604020202020204" pitchFamily="34" charset="0"/>
              <a:buChar char="•"/>
            </a:pPr>
            <a:r>
              <a:rPr lang="tr-TR" sz="2400" dirty="0">
                <a:latin typeface="Arial" panose="020B0604020202020204" pitchFamily="34" charset="0"/>
                <a:cs typeface="Arial" panose="020B0604020202020204" pitchFamily="34" charset="0"/>
              </a:rPr>
              <a:t>Posterde, bitirme tezinin yenilikçi yönü, amaçlanan çıktı, mevcut duruma sağlayacağı katkı (Gerçekleştirilecek işbirliğinin uluslararası, ulusal ya da bilimsel katkısı), varsa ticari değeri vurgulanmalıdır. </a:t>
            </a:r>
          </a:p>
          <a:p>
            <a:pPr marL="342900" indent="-342900" algn="just">
              <a:spcBef>
                <a:spcPts val="0"/>
              </a:spcBef>
              <a:buFont typeface="Arial" panose="020B0604020202020204" pitchFamily="34" charset="0"/>
              <a:buChar char="•"/>
            </a:pPr>
            <a:r>
              <a:rPr lang="tr-TR" sz="2400" dirty="0">
                <a:latin typeface="Arial" panose="020B0604020202020204" pitchFamily="34" charset="0"/>
                <a:cs typeface="Arial" panose="020B0604020202020204" pitchFamily="34" charset="0"/>
              </a:rPr>
              <a:t>Poster metin yoğunluklu olmamalı, mümkünse metin resim/şekil/grafik gibi görsellerle desteklenmelidir.</a:t>
            </a:r>
          </a:p>
          <a:p>
            <a:pPr marL="342900" indent="-342900" algn="just">
              <a:spcBef>
                <a:spcPts val="0"/>
              </a:spcBef>
              <a:buFont typeface="Arial" panose="020B0604020202020204" pitchFamily="34" charset="0"/>
              <a:buChar char="•"/>
            </a:pPr>
            <a:r>
              <a:rPr lang="tr-TR" sz="2400" dirty="0">
                <a:latin typeface="Arial" panose="020B0604020202020204" pitchFamily="34" charset="0"/>
                <a:cs typeface="Arial" panose="020B0604020202020204" pitchFamily="34" charset="0"/>
              </a:rPr>
              <a:t>Posterdeki metin ve görsel dağılımı dengesine özen gösterilmelidir.</a:t>
            </a:r>
          </a:p>
          <a:p>
            <a:pPr marL="342900" indent="-342900" algn="just">
              <a:spcBef>
                <a:spcPts val="0"/>
              </a:spcBef>
              <a:buFont typeface="Arial" panose="020B0604020202020204" pitchFamily="34" charset="0"/>
              <a:buChar char="•"/>
            </a:pPr>
            <a:r>
              <a:rPr lang="tr-TR" sz="2400" dirty="0">
                <a:latin typeface="Arial" panose="020B0604020202020204" pitchFamily="34" charset="0"/>
                <a:cs typeface="Arial" panose="020B0604020202020204" pitchFamily="34" charset="0"/>
              </a:rPr>
              <a:t>Kullanılan görsellerin çözünürlüğünün yeterli olduğundan emin olunmalıdır.</a:t>
            </a:r>
          </a:p>
          <a:p>
            <a:pPr marL="342900" indent="-342900" algn="just">
              <a:spcBef>
                <a:spcPts val="0"/>
              </a:spcBef>
              <a:buFont typeface="Arial" panose="020B0604020202020204" pitchFamily="34" charset="0"/>
              <a:buChar char="•"/>
            </a:pPr>
            <a:r>
              <a:rPr lang="tr-TR" sz="2400" dirty="0">
                <a:latin typeface="Arial" panose="020B0604020202020204" pitchFamily="34" charset="0"/>
                <a:cs typeface="Arial" panose="020B0604020202020204" pitchFamily="34" charset="0"/>
              </a:rPr>
              <a:t>Posterin son hali verildikten sonra, basımı öncesinde </a:t>
            </a:r>
            <a:r>
              <a:rPr lang="tr-TR" sz="2400" dirty="0" err="1">
                <a:latin typeface="Arial" panose="020B0604020202020204" pitchFamily="34" charset="0"/>
                <a:cs typeface="Arial" panose="020B0604020202020204" pitchFamily="34" charset="0"/>
              </a:rPr>
              <a:t>pdf</a:t>
            </a:r>
            <a:r>
              <a:rPr lang="tr-TR" sz="2400" dirty="0">
                <a:latin typeface="Arial" panose="020B0604020202020204" pitchFamily="34" charset="0"/>
                <a:cs typeface="Arial" panose="020B0604020202020204" pitchFamily="34" charset="0"/>
              </a:rPr>
              <a:t> formatına dönüştürülerek son kontrolünün yapılması ve </a:t>
            </a:r>
            <a:r>
              <a:rPr lang="tr-TR" sz="2400" dirty="0" err="1">
                <a:latin typeface="Arial" panose="020B0604020202020204" pitchFamily="34" charset="0"/>
                <a:cs typeface="Arial" panose="020B0604020202020204" pitchFamily="34" charset="0"/>
              </a:rPr>
              <a:t>pdf</a:t>
            </a:r>
            <a:r>
              <a:rPr lang="tr-TR" sz="2400" dirty="0">
                <a:latin typeface="Arial" panose="020B0604020202020204" pitchFamily="34" charset="0"/>
                <a:cs typeface="Arial" panose="020B0604020202020204" pitchFamily="34" charset="0"/>
              </a:rPr>
              <a:t> formatının baskıya verilmesi basımda doğabilecek hataları minimize edecektir.  </a:t>
            </a:r>
          </a:p>
          <a:p>
            <a:pPr marL="342900" indent="-342900" algn="just">
              <a:spcBef>
                <a:spcPts val="0"/>
              </a:spcBef>
              <a:buFont typeface="Arial" panose="020B0604020202020204" pitchFamily="34" charset="0"/>
              <a:buChar char="•"/>
            </a:pPr>
            <a:r>
              <a:rPr lang="tr-TR" sz="2400" dirty="0">
                <a:latin typeface="Arial" panose="020B0604020202020204" pitchFamily="34" charset="0"/>
                <a:cs typeface="Arial" panose="020B0604020202020204" pitchFamily="34" charset="0"/>
              </a:rPr>
              <a:t>Bitirme projenizin çıktısından elde edilen bir prototip ya da görsel bir materyal varsa, posterinize ilaveten bunların da uygun bir şekilde sergilenmesi oldukça önemlidir. Bu türde sergilemeyi arzu ettiğiniz bir materyaliniz varsa, bölümümüzü bu hususta bilgilendirmeniz uygun bir sergileme alanı düzenlenmesi açısından önemlidir.</a:t>
            </a:r>
          </a:p>
          <a:p>
            <a:pPr marL="342900" indent="-342900" algn="just">
              <a:spcBef>
                <a:spcPts val="0"/>
              </a:spcBef>
              <a:buFont typeface="Arial" panose="020B0604020202020204" pitchFamily="34" charset="0"/>
              <a:buChar char="•"/>
            </a:pPr>
            <a:r>
              <a:rPr lang="tr-TR" sz="2400" dirty="0">
                <a:latin typeface="Arial" panose="020B0604020202020204" pitchFamily="34" charset="0"/>
                <a:cs typeface="Arial" panose="020B0604020202020204" pitchFamily="34" charset="0"/>
              </a:rPr>
              <a:t>Kullanılan referanslar belirtilmelidir.</a:t>
            </a:r>
          </a:p>
        </p:txBody>
      </p:sp>
    </p:spTree>
    <p:extLst>
      <p:ext uri="{BB962C8B-B14F-4D97-AF65-F5344CB8AC3E}">
        <p14:creationId xmlns:p14="http://schemas.microsoft.com/office/powerpoint/2010/main" val="2111477699"/>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283</Words>
  <Application>Microsoft Office PowerPoint</Application>
  <PresentationFormat>Özel</PresentationFormat>
  <Paragraphs>23</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Alper</dc:creator>
  <cp:lastModifiedBy>basarans</cp:lastModifiedBy>
  <cp:revision>13</cp:revision>
  <dcterms:created xsi:type="dcterms:W3CDTF">2018-08-27T11:47:19Z</dcterms:created>
  <dcterms:modified xsi:type="dcterms:W3CDTF">2019-05-01T13:48:51Z</dcterms:modified>
</cp:coreProperties>
</file>