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491" r:id="rId2"/>
    <p:sldId id="492" r:id="rId3"/>
    <p:sldId id="493" r:id="rId4"/>
    <p:sldId id="494" r:id="rId5"/>
    <p:sldId id="495" r:id="rId6"/>
    <p:sldId id="496" r:id="rId7"/>
    <p:sldId id="497" r:id="rId8"/>
    <p:sldId id="498" r:id="rId9"/>
    <p:sldId id="500" r:id="rId10"/>
    <p:sldId id="501" r:id="rId11"/>
    <p:sldId id="502" r:id="rId12"/>
    <p:sldId id="503" r:id="rId13"/>
    <p:sldId id="504" r:id="rId14"/>
    <p:sldId id="505" r:id="rId15"/>
    <p:sldId id="506" r:id="rId16"/>
    <p:sldId id="507" r:id="rId17"/>
    <p:sldId id="508" r:id="rId18"/>
    <p:sldId id="509" r:id="rId19"/>
    <p:sldId id="510" r:id="rId20"/>
    <p:sldId id="511" r:id="rId21"/>
    <p:sldId id="512" r:id="rId22"/>
    <p:sldId id="513" r:id="rId23"/>
    <p:sldId id="514" r:id="rId24"/>
    <p:sldId id="515" r:id="rId25"/>
    <p:sldId id="516" r:id="rId26"/>
    <p:sldId id="517" r:id="rId27"/>
    <p:sldId id="518" r:id="rId28"/>
    <p:sldId id="519" r:id="rId29"/>
    <p:sldId id="520" r:id="rId30"/>
    <p:sldId id="521" r:id="rId31"/>
    <p:sldId id="522" r:id="rId32"/>
    <p:sldId id="523" r:id="rId33"/>
    <p:sldId id="524" r:id="rId34"/>
    <p:sldId id="525" r:id="rId35"/>
    <p:sldId id="526" r:id="rId36"/>
    <p:sldId id="527" r:id="rId37"/>
    <p:sldId id="528" r:id="rId38"/>
    <p:sldId id="529" r:id="rId39"/>
    <p:sldId id="530" r:id="rId40"/>
    <p:sldId id="531" r:id="rId41"/>
    <p:sldId id="532" r:id="rId42"/>
    <p:sldId id="533" r:id="rId43"/>
    <p:sldId id="534" r:id="rId44"/>
    <p:sldId id="535" r:id="rId45"/>
    <p:sldId id="536" r:id="rId46"/>
    <p:sldId id="537" r:id="rId47"/>
    <p:sldId id="262"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07" autoAdjust="0"/>
  </p:normalViewPr>
  <p:slideViewPr>
    <p:cSldViewPr>
      <p:cViewPr>
        <p:scale>
          <a:sx n="100" d="100"/>
          <a:sy n="100" d="100"/>
        </p:scale>
        <p:origin x="-302" y="9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270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65A20-CEA2-4D74-A751-9A58B5EDEDE7}" type="datetimeFigureOut">
              <a:rPr lang="tr-TR" smtClean="0"/>
              <a:pPr/>
              <a:t>15.02.2017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C3B35-DE38-4669-8BA4-3DBEEEDD1EBD}" type="slidenum">
              <a:rPr lang="tr-TR" smtClean="0"/>
              <a:pPr/>
              <a:t>‹#›</a:t>
            </a:fld>
            <a:endParaRPr lang="tr-TR"/>
          </a:p>
        </p:txBody>
      </p:sp>
    </p:spTree>
    <p:extLst>
      <p:ext uri="{BB962C8B-B14F-4D97-AF65-F5344CB8AC3E}">
        <p14:creationId xmlns:p14="http://schemas.microsoft.com/office/powerpoint/2010/main" xmlns="" val="201203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xmlns="" val="210107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13 Veri Yer Tutucusu"/>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fld id="{E0013673-E17D-400E-AF70-830B791EE548}" type="datetime1">
              <a:rPr lang="tr-TR"/>
              <a:pPr>
                <a:defRPr/>
              </a:pPr>
              <a:t>15.02.2017</a:t>
            </a:fld>
            <a:endParaRPr lang="en-US"/>
          </a:p>
        </p:txBody>
      </p:sp>
      <p:sp>
        <p:nvSpPr>
          <p:cNvPr id="6" name="2 Altbilgi Yer Tutucusu"/>
          <p:cNvSpPr>
            <a:spLocks noGrp="1"/>
          </p:cNvSpPr>
          <p:nvPr>
            <p:ph type="ftr" sz="quarter" idx="11"/>
          </p:nvPr>
        </p:nvSpPr>
        <p:spPr>
          <a:xfrm rot="5400000">
            <a:off x="6989763" y="3736975"/>
            <a:ext cx="3200400" cy="365125"/>
          </a:xfrm>
          <a:prstGeom prst="rect">
            <a:avLst/>
          </a:prstGeom>
        </p:spPr>
        <p:txBody>
          <a:bodyPr/>
          <a:lstStyle>
            <a:lvl1pPr>
              <a:defRPr/>
            </a:lvl1pPr>
          </a:lstStyle>
          <a:p>
            <a:pPr>
              <a:defRPr/>
            </a:pPr>
            <a:endParaRPr lang="en-US"/>
          </a:p>
        </p:txBody>
      </p:sp>
      <p:sp>
        <p:nvSpPr>
          <p:cNvPr id="7" name="22 Slayt Numarası Yer Tutucusu"/>
          <p:cNvSpPr>
            <a:spLocks noGrp="1"/>
          </p:cNvSpPr>
          <p:nvPr>
            <p:ph type="sldNum" sz="quarter" idx="12"/>
          </p:nvPr>
        </p:nvSpPr>
        <p:spPr>
          <a:xfrm>
            <a:off x="8129588" y="5734050"/>
            <a:ext cx="609600" cy="520700"/>
          </a:xfrm>
          <a:prstGeom prst="rect">
            <a:avLst/>
          </a:prstGeom>
        </p:spPr>
        <p:txBody>
          <a:bodyPr/>
          <a:lstStyle>
            <a:lvl1pPr>
              <a:defRPr/>
            </a:lvl1pPr>
          </a:lstStyle>
          <a:p>
            <a:pPr>
              <a:defRPr/>
            </a:pPr>
            <a:fld id="{F541CB67-CA89-4E39-A3AC-E911DF7DF6FE}" type="slidenum">
              <a:rPr lang="tr-TR"/>
              <a:pPr>
                <a:defRPr/>
              </a:pPr>
              <a:t>‹#›</a:t>
            </a:fld>
            <a:endParaRPr lang="tr-T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685800" y="1981200"/>
            <a:ext cx="7772400" cy="4114800"/>
          </a:xfrm>
        </p:spPr>
        <p:txBody>
          <a:bodyPr/>
          <a:lstStyle/>
          <a:p>
            <a:pPr lvl="0"/>
            <a:endParaRPr lang="tr-TR" noProof="0"/>
          </a:p>
        </p:txBody>
      </p:sp>
      <p:sp>
        <p:nvSpPr>
          <p:cNvPr id="4" name="3 Veri Yer Tutucusu"/>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4 Altbilgi Yer Tutucusu"/>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5 Slayt Numarası Yer Tutucusu"/>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7AEC507C-8E0C-4BF9-A581-D28FF529E91D}" type="slidenum">
              <a:rPr lang="en-US"/>
              <a:pPr>
                <a:defRPr/>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Başlık 6"/>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xmlns="" val="19578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67544" y="18448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4008" y="18448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Tree>
    <p:extLst>
      <p:ext uri="{BB962C8B-B14F-4D97-AF65-F5344CB8AC3E}">
        <p14:creationId xmlns:p14="http://schemas.microsoft.com/office/powerpoint/2010/main" xmlns="" val="291829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7"/>
            <a:ext cx="8229600" cy="720080"/>
          </a:xfrm>
        </p:spPr>
        <p:txBody>
          <a:bodyPr/>
          <a:lstStyle>
            <a:lvl1pPr>
              <a:defRPr/>
            </a:lvl1pPr>
          </a:lstStyle>
          <a:p>
            <a:r>
              <a:rPr lang="tr-TR" dirty="0" smtClean="0"/>
              <a:t>Asıl başlık stili için tıklatın</a:t>
            </a:r>
            <a:endParaRPr lang="tr-TR" dirty="0"/>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420887"/>
            <a:ext cx="4040188"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4008" y="155679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6" name="İçerik Yer Tutucusu 5"/>
          <p:cNvSpPr>
            <a:spLocks noGrp="1"/>
          </p:cNvSpPr>
          <p:nvPr>
            <p:ph sz="quarter" idx="4"/>
          </p:nvPr>
        </p:nvSpPr>
        <p:spPr>
          <a:xfrm>
            <a:off x="4645025" y="2420888"/>
            <a:ext cx="4041775" cy="37052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Tree>
    <p:extLst>
      <p:ext uri="{BB962C8B-B14F-4D97-AF65-F5344CB8AC3E}">
        <p14:creationId xmlns:p14="http://schemas.microsoft.com/office/powerpoint/2010/main" xmlns="" val="55120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xmlns="" val="5242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894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3008313" cy="88642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707904" y="692696"/>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539552" y="1700808"/>
            <a:ext cx="3008313" cy="45693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Tree>
    <p:extLst>
      <p:ext uri="{BB962C8B-B14F-4D97-AF65-F5344CB8AC3E}">
        <p14:creationId xmlns:p14="http://schemas.microsoft.com/office/powerpoint/2010/main" xmlns="" val="413217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xmlns="" val="335319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13 Veri Yer Tutucusu"/>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fld id="{B5E62C21-2B49-418B-B871-33B4E73DFDE8}" type="datetime1">
              <a:rPr lang="tr-TR"/>
              <a:pPr>
                <a:defRPr/>
              </a:pPr>
              <a:t>15.02.2017</a:t>
            </a:fld>
            <a:endParaRPr lang="en-US"/>
          </a:p>
        </p:txBody>
      </p:sp>
      <p:sp>
        <p:nvSpPr>
          <p:cNvPr id="7" name="2 Altbilgi Yer Tutucusu"/>
          <p:cNvSpPr>
            <a:spLocks noGrp="1"/>
          </p:cNvSpPr>
          <p:nvPr>
            <p:ph type="ftr" sz="quarter" idx="11"/>
          </p:nvPr>
        </p:nvSpPr>
        <p:spPr>
          <a:xfrm rot="5400000">
            <a:off x="6989763" y="3736975"/>
            <a:ext cx="3200400" cy="365125"/>
          </a:xfrm>
          <a:prstGeom prst="rect">
            <a:avLst/>
          </a:prstGeom>
        </p:spPr>
        <p:txBody>
          <a:bodyPr/>
          <a:lstStyle>
            <a:lvl1pPr>
              <a:defRPr/>
            </a:lvl1pPr>
          </a:lstStyle>
          <a:p>
            <a:pPr>
              <a:defRPr/>
            </a:pPr>
            <a:endParaRPr lang="en-US"/>
          </a:p>
        </p:txBody>
      </p:sp>
      <p:sp>
        <p:nvSpPr>
          <p:cNvPr id="8" name="22 Slayt Numarası Yer Tutucusu"/>
          <p:cNvSpPr>
            <a:spLocks noGrp="1"/>
          </p:cNvSpPr>
          <p:nvPr>
            <p:ph type="sldNum" sz="quarter" idx="12"/>
          </p:nvPr>
        </p:nvSpPr>
        <p:spPr>
          <a:xfrm>
            <a:off x="8129588" y="5734050"/>
            <a:ext cx="609600" cy="520700"/>
          </a:xfrm>
          <a:prstGeom prst="rect">
            <a:avLst/>
          </a:prstGeom>
        </p:spPr>
        <p:txBody>
          <a:bodyPr/>
          <a:lstStyle>
            <a:lvl1pPr>
              <a:defRPr/>
            </a:lvl1pPr>
          </a:lstStyle>
          <a:p>
            <a:pPr>
              <a:defRPr/>
            </a:pPr>
            <a:fld id="{8D79A604-EEEB-4FF8-A0C7-2489A7F0828F}" type="slidenum">
              <a:rPr lang="tr-TR"/>
              <a:pPr>
                <a:defRPr/>
              </a:pPr>
              <a:t>‹#›</a:t>
            </a:fld>
            <a:endParaRPr lang="tr-T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836712"/>
            <a:ext cx="8229600" cy="786515"/>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457200" y="1844824"/>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Tree>
    <p:extLst>
      <p:ext uri="{BB962C8B-B14F-4D97-AF65-F5344CB8AC3E}">
        <p14:creationId xmlns:p14="http://schemas.microsoft.com/office/powerpoint/2010/main" xmlns="" val="1679262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amper.com.tr/yukleme/File/EsPotansiyel06.jpg" TargetMode="External"/><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Word_97_-_2003_Belgesi1.doc"/><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oleObject" Target="../embeddings/Microsoft_Office_Word_97_-_2003_Belgesi2.doc"/></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mper.com.tr/yukleme/Image/paratoner_tesisat_semasi_1.JPG"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Dikdörtgen"/>
          <p:cNvSpPr>
            <a:spLocks noChangeArrowheads="1"/>
          </p:cNvSpPr>
          <p:nvPr/>
        </p:nvSpPr>
        <p:spPr bwMode="auto">
          <a:xfrm>
            <a:off x="533400" y="1981200"/>
            <a:ext cx="7696200" cy="1077218"/>
          </a:xfrm>
          <a:prstGeom prst="rect">
            <a:avLst/>
          </a:prstGeom>
          <a:noFill/>
          <a:ln w="9525">
            <a:noFill/>
            <a:miter lim="800000"/>
            <a:headEnd/>
            <a:tailEnd/>
          </a:ln>
        </p:spPr>
        <p:txBody>
          <a:bodyPr>
            <a:spAutoFit/>
          </a:bodyPr>
          <a:lstStyle/>
          <a:p>
            <a:pPr algn="ctr"/>
            <a:r>
              <a:rPr lang="tr-TR" altLang="tr-TR" sz="3200" dirty="0"/>
              <a:t>ELEKTRİK İLE YAPILAN ÇALIŞMALARDA </a:t>
            </a:r>
          </a:p>
          <a:p>
            <a:pPr algn="ctr"/>
            <a:r>
              <a:rPr lang="tr-TR" altLang="tr-TR" sz="3200" dirty="0"/>
              <a:t>İŞ GÜVENLİĞİ</a:t>
            </a:r>
            <a:endParaRPr lang="en-AU" altLang="tr-TR" sz="3200"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706438" y="2173288"/>
            <a:ext cx="6927850" cy="3376612"/>
          </a:xfrm>
        </p:spPr>
        <p:txBody>
          <a:bodyPr>
            <a:normAutofit/>
          </a:bodyPr>
          <a:lstStyle/>
          <a:p>
            <a:pPr eaLnBrk="1" hangingPunct="1">
              <a:lnSpc>
                <a:spcPct val="90000"/>
              </a:lnSpc>
              <a:buFont typeface="Wingdings" pitchFamily="2" charset="2"/>
              <a:buNone/>
            </a:pPr>
            <a:endParaRPr lang="tr-TR" altLang="tr-TR" sz="2800" b="1" dirty="0" smtClean="0"/>
          </a:p>
          <a:p>
            <a:pPr eaLnBrk="1" hangingPunct="1">
              <a:lnSpc>
                <a:spcPct val="90000"/>
              </a:lnSpc>
              <a:buFontTx/>
              <a:buNone/>
            </a:pPr>
            <a:r>
              <a:rPr lang="tr-TR" altLang="tr-TR" b="1" u="sng" dirty="0" smtClean="0">
                <a:solidFill>
                  <a:srgbClr val="CC0066"/>
                </a:solidFill>
              </a:rPr>
              <a:t>Akım şiddeti</a:t>
            </a:r>
            <a:r>
              <a:rPr lang="tr-TR" altLang="tr-TR" sz="2800" b="1" dirty="0" smtClean="0"/>
              <a:t>    </a:t>
            </a:r>
            <a:r>
              <a:rPr lang="tr-TR" altLang="tr-TR" b="1" u="sng" dirty="0" smtClean="0">
                <a:solidFill>
                  <a:srgbClr val="CC0066"/>
                </a:solidFill>
              </a:rPr>
              <a:t>Fizyolojik belirtisi</a:t>
            </a:r>
          </a:p>
          <a:p>
            <a:pPr eaLnBrk="1" hangingPunct="1">
              <a:lnSpc>
                <a:spcPct val="90000"/>
              </a:lnSpc>
              <a:buFontTx/>
              <a:buNone/>
            </a:pPr>
            <a:r>
              <a:rPr lang="tr-TR" altLang="tr-TR" sz="2000" b="1" dirty="0" smtClean="0"/>
              <a:t>0.01 mA            Akımın hissedilme sınırı,  elde gıdıklanma</a:t>
            </a:r>
          </a:p>
          <a:p>
            <a:pPr eaLnBrk="1" hangingPunct="1">
              <a:lnSpc>
                <a:spcPct val="90000"/>
              </a:lnSpc>
              <a:buFontTx/>
              <a:buNone/>
            </a:pPr>
            <a:r>
              <a:rPr lang="tr-TR" altLang="tr-TR" sz="2000" b="1" dirty="0" smtClean="0"/>
              <a:t>1-5 mA              Elde uyuşma, el ve kol hareketinin zorlaşması</a:t>
            </a:r>
          </a:p>
          <a:p>
            <a:pPr eaLnBrk="1" hangingPunct="1">
              <a:lnSpc>
                <a:spcPct val="90000"/>
              </a:lnSpc>
              <a:buFontTx/>
              <a:buNone/>
            </a:pPr>
            <a:r>
              <a:rPr lang="tr-TR" altLang="tr-TR" sz="2000" b="1" dirty="0" smtClean="0"/>
              <a:t>5-15 mA            Elde, kolda kramp başlaması, tansiyon yükselmesi</a:t>
            </a:r>
          </a:p>
          <a:p>
            <a:pPr eaLnBrk="1" hangingPunct="1">
              <a:lnSpc>
                <a:spcPct val="90000"/>
              </a:lnSpc>
              <a:buFontTx/>
              <a:buNone/>
            </a:pPr>
            <a:r>
              <a:rPr lang="tr-TR" altLang="tr-TR" sz="2000" b="1" dirty="0" smtClean="0"/>
              <a:t>15-25 mA          Kasılmalar artar, ancak kalp etkilenmez</a:t>
            </a:r>
          </a:p>
          <a:p>
            <a:pPr eaLnBrk="1" hangingPunct="1">
              <a:lnSpc>
                <a:spcPct val="90000"/>
              </a:lnSpc>
              <a:buFontTx/>
              <a:buNone/>
            </a:pPr>
            <a:r>
              <a:rPr lang="tr-TR" altLang="tr-TR" sz="2000" b="1" dirty="0" smtClean="0"/>
              <a:t>25-80 mA          Tahammül edilebilir akım şiddetidir</a:t>
            </a:r>
          </a:p>
          <a:p>
            <a:pPr eaLnBrk="1" hangingPunct="1">
              <a:lnSpc>
                <a:spcPct val="90000"/>
              </a:lnSpc>
              <a:buFontTx/>
              <a:buNone/>
            </a:pPr>
            <a:r>
              <a:rPr lang="tr-TR" altLang="tr-TR" sz="2000" dirty="0" smtClean="0">
                <a:solidFill>
                  <a:srgbClr val="FF0000"/>
                </a:solidFill>
                <a:effectLst>
                  <a:outerShdw blurRad="38100" dist="38100" dir="2700000" algn="tl">
                    <a:srgbClr val="C0C0C0"/>
                  </a:outerShdw>
                </a:effectLst>
              </a:rPr>
              <a:t>80-100 mA     </a:t>
            </a:r>
            <a:r>
              <a:rPr lang="tr-TR" altLang="tr-TR" sz="2000" b="1" dirty="0" smtClean="0">
                <a:solidFill>
                  <a:srgbClr val="FF0000"/>
                </a:solidFill>
              </a:rPr>
              <a:t>Kalpte fibrilasyon meydana gelir, şuur kaybolur </a:t>
            </a:r>
          </a:p>
        </p:txBody>
      </p:sp>
      <p:pic>
        <p:nvPicPr>
          <p:cNvPr id="24579" name="Picture 5" descr="CA65S9OD"/>
          <p:cNvPicPr>
            <a:picLocks noGrp="1" noChangeAspect="1" noChangeArrowheads="1"/>
          </p:cNvPicPr>
          <p:nvPr>
            <p:ph sz="half" idx="2"/>
          </p:nvPr>
        </p:nvPicPr>
        <p:blipFill>
          <a:blip r:embed="rId2" cstate="print"/>
          <a:srcRect/>
          <a:stretch>
            <a:fillRect/>
          </a:stretch>
        </p:blipFill>
        <p:spPr>
          <a:xfrm>
            <a:off x="7158038" y="127000"/>
            <a:ext cx="1752600" cy="1905000"/>
          </a:xfrm>
        </p:spPr>
      </p:pic>
      <p:sp>
        <p:nvSpPr>
          <p:cNvPr id="24580" name="Rectangle 4"/>
          <p:cNvSpPr>
            <a:spLocks noChangeArrowheads="1"/>
          </p:cNvSpPr>
          <p:nvPr/>
        </p:nvSpPr>
        <p:spPr bwMode="auto">
          <a:xfrm>
            <a:off x="212725" y="1411288"/>
            <a:ext cx="6619875" cy="768350"/>
          </a:xfrm>
          <a:prstGeom prst="rect">
            <a:avLst/>
          </a:prstGeom>
          <a:noFill/>
          <a:ln w="9525">
            <a:noFill/>
            <a:miter lim="800000"/>
            <a:headEnd/>
            <a:tailEnd/>
          </a:ln>
        </p:spPr>
        <p:txBody>
          <a:bodyPr>
            <a:spAutoFit/>
          </a:bodyPr>
          <a:lstStyle/>
          <a:p>
            <a:pPr algn="ctr"/>
            <a:r>
              <a:rPr lang="tr-TR" altLang="tr-TR" sz="2400" b="1" u="sng">
                <a:solidFill>
                  <a:srgbClr val="00B050"/>
                </a:solidFill>
              </a:rPr>
              <a:t>Elektrik Akımının İnsan Vücudundaki Etkileri </a:t>
            </a:r>
            <a:r>
              <a:rPr lang="tr-TR" altLang="tr-TR" sz="2000" b="1" u="sng">
                <a:solidFill>
                  <a:srgbClr val="C00000"/>
                </a:solidFill>
              </a:rPr>
              <a:t>(Elektrik Şoku - Fibrilasyon )</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738438" y="1670050"/>
            <a:ext cx="5791200" cy="1322388"/>
          </a:xfrm>
          <a:prstGeom prst="rect">
            <a:avLst/>
          </a:prstGeom>
          <a:noFill/>
          <a:ln w="12700" cap="sq">
            <a:noFill/>
            <a:miter lim="800000"/>
            <a:headEnd type="none" w="sm" len="sm"/>
            <a:tailEnd type="none" w="sm" len="sm"/>
          </a:ln>
        </p:spPr>
        <p:txBody>
          <a:bodyPr>
            <a:spAutoFit/>
          </a:bodyPr>
          <a:lstStyle/>
          <a:p>
            <a:pPr>
              <a:buFont typeface="Arial" pitchFamily="34" charset="0"/>
              <a:buChar char="•"/>
              <a:defRPr/>
            </a:pPr>
            <a:r>
              <a:rPr lang="tr-TR" sz="2000" u="sng" dirty="0">
                <a:solidFill>
                  <a:srgbClr val="CC0066"/>
                </a:solidFill>
                <a:effectLst>
                  <a:outerShdw blurRad="38100" dist="38100" dir="2700000" algn="tl">
                    <a:srgbClr val="000000">
                      <a:alpha val="43137"/>
                    </a:srgbClr>
                  </a:outerShdw>
                </a:effectLst>
                <a:cs typeface="Times New Roman" pitchFamily="18" charset="0"/>
              </a:rPr>
              <a:t>Alçak gerilim değerlerinde </a:t>
            </a:r>
            <a:r>
              <a:rPr lang="tr-TR" sz="2000" dirty="0">
                <a:solidFill>
                  <a:srgbClr val="6600FF"/>
                </a:solidFill>
                <a:cs typeface="Times New Roman" pitchFamily="18" charset="0"/>
              </a:rPr>
              <a:t>iletim yolu dolaşım sistemi yani kalp üzerinden meydana gelir.  Bu nedenle </a:t>
            </a:r>
            <a:r>
              <a:rPr lang="tr-TR" sz="2000" dirty="0">
                <a:solidFill>
                  <a:srgbClr val="CC0066"/>
                </a:solidFill>
                <a:effectLst>
                  <a:outerShdw blurRad="38100" dist="38100" dir="2700000" algn="tl">
                    <a:srgbClr val="000000">
                      <a:alpha val="43137"/>
                    </a:srgbClr>
                  </a:outerShdw>
                </a:effectLst>
                <a:cs typeface="Times New Roman" pitchFamily="18" charset="0"/>
              </a:rPr>
              <a:t>alçak gerilimlerin öldürücü etkisi kalp </a:t>
            </a:r>
            <a:r>
              <a:rPr lang="tr-TR" sz="2000" dirty="0" err="1">
                <a:solidFill>
                  <a:srgbClr val="CC0066"/>
                </a:solidFill>
                <a:effectLst>
                  <a:outerShdw blurRad="38100" dist="38100" dir="2700000" algn="tl">
                    <a:srgbClr val="000000">
                      <a:alpha val="43137"/>
                    </a:srgbClr>
                  </a:outerShdw>
                </a:effectLst>
                <a:cs typeface="Times New Roman" pitchFamily="18" charset="0"/>
              </a:rPr>
              <a:t>fibrilasyonundan</a:t>
            </a:r>
            <a:r>
              <a:rPr lang="tr-TR" sz="2000" dirty="0">
                <a:solidFill>
                  <a:srgbClr val="CC0066"/>
                </a:solidFill>
                <a:effectLst>
                  <a:outerShdw blurRad="38100" dist="38100" dir="2700000" algn="tl">
                    <a:srgbClr val="000000">
                      <a:alpha val="43137"/>
                    </a:srgbClr>
                  </a:outerShdw>
                </a:effectLst>
                <a:cs typeface="Times New Roman" pitchFamily="18" charset="0"/>
              </a:rPr>
              <a:t> </a:t>
            </a:r>
            <a:r>
              <a:rPr lang="tr-TR" sz="2000" b="1" u="sng" dirty="0">
                <a:solidFill>
                  <a:srgbClr val="CC0066"/>
                </a:solidFill>
                <a:effectLst>
                  <a:outerShdw blurRad="38100" dist="38100" dir="2700000" algn="tl">
                    <a:srgbClr val="000000">
                      <a:alpha val="43137"/>
                    </a:srgbClr>
                  </a:outerShdw>
                </a:effectLst>
                <a:cs typeface="Times New Roman" pitchFamily="18" charset="0"/>
              </a:rPr>
              <a:t>(şok) </a:t>
            </a:r>
            <a:r>
              <a:rPr lang="tr-TR" sz="2000" dirty="0">
                <a:solidFill>
                  <a:srgbClr val="6600FF"/>
                </a:solidFill>
                <a:cs typeface="Times New Roman" pitchFamily="18" charset="0"/>
              </a:rPr>
              <a:t>kaynaklanmaktadır. </a:t>
            </a:r>
          </a:p>
        </p:txBody>
      </p:sp>
      <p:pic>
        <p:nvPicPr>
          <p:cNvPr id="25603" name="Picture 3" descr="CAEN45UN"/>
          <p:cNvPicPr>
            <a:picLocks noChangeAspect="1" noChangeArrowheads="1"/>
          </p:cNvPicPr>
          <p:nvPr/>
        </p:nvPicPr>
        <p:blipFill>
          <a:blip r:embed="rId2" cstate="print"/>
          <a:srcRect/>
          <a:stretch>
            <a:fillRect/>
          </a:stretch>
        </p:blipFill>
        <p:spPr bwMode="auto">
          <a:xfrm>
            <a:off x="436563" y="1435100"/>
            <a:ext cx="2105025" cy="1860550"/>
          </a:xfrm>
          <a:prstGeom prst="rect">
            <a:avLst/>
          </a:prstGeom>
          <a:noFill/>
          <a:ln w="9525">
            <a:noFill/>
            <a:miter lim="800000"/>
            <a:headEnd/>
            <a:tailEnd/>
          </a:ln>
        </p:spPr>
      </p:pic>
      <p:sp>
        <p:nvSpPr>
          <p:cNvPr id="25604" name="Rectangle 4"/>
          <p:cNvSpPr>
            <a:spLocks noChangeArrowheads="1"/>
          </p:cNvSpPr>
          <p:nvPr/>
        </p:nvSpPr>
        <p:spPr bwMode="auto">
          <a:xfrm>
            <a:off x="1017588" y="603250"/>
            <a:ext cx="6956425" cy="460375"/>
          </a:xfrm>
          <a:prstGeom prst="rect">
            <a:avLst/>
          </a:prstGeom>
          <a:noFill/>
          <a:ln w="9525">
            <a:noFill/>
            <a:miter lim="800000"/>
            <a:headEnd/>
            <a:tailEnd/>
          </a:ln>
        </p:spPr>
        <p:txBody>
          <a:bodyPr>
            <a:spAutoFit/>
          </a:bodyPr>
          <a:lstStyle/>
          <a:p>
            <a:pPr algn="ctr"/>
            <a:r>
              <a:rPr lang="tr-TR" altLang="tr-TR" sz="2400" b="1" u="sng">
                <a:solidFill>
                  <a:srgbClr val="00B050"/>
                </a:solidFill>
              </a:rPr>
              <a:t>Elektrik Akımının İnsan Vücudundaki Etkileri </a:t>
            </a:r>
          </a:p>
        </p:txBody>
      </p:sp>
      <p:sp>
        <p:nvSpPr>
          <p:cNvPr id="5" name="Rectangle 2"/>
          <p:cNvSpPr>
            <a:spLocks noChangeArrowheads="1"/>
          </p:cNvSpPr>
          <p:nvPr/>
        </p:nvSpPr>
        <p:spPr bwMode="auto">
          <a:xfrm>
            <a:off x="2732088" y="3689350"/>
            <a:ext cx="6029325" cy="1939925"/>
          </a:xfrm>
          <a:prstGeom prst="rect">
            <a:avLst/>
          </a:prstGeom>
          <a:noFill/>
          <a:ln w="12700" cap="sq">
            <a:noFill/>
            <a:miter lim="800000"/>
            <a:headEnd type="none" w="sm" len="sm"/>
            <a:tailEnd type="none" w="sm" len="sm"/>
          </a:ln>
        </p:spPr>
        <p:txBody>
          <a:bodyPr>
            <a:spAutoFit/>
          </a:bodyPr>
          <a:lstStyle/>
          <a:p>
            <a:pPr>
              <a:defRPr/>
            </a:pPr>
            <a:r>
              <a:rPr lang="tr-TR" sz="2000" u="sng" dirty="0">
                <a:solidFill>
                  <a:srgbClr val="CC0066"/>
                </a:solidFill>
                <a:effectLst>
                  <a:outerShdw blurRad="38100" dist="38100" dir="2700000" algn="tl">
                    <a:srgbClr val="000000">
                      <a:alpha val="43137"/>
                    </a:srgbClr>
                  </a:outerShdw>
                </a:effectLst>
                <a:cs typeface="Times New Roman" pitchFamily="18" charset="0"/>
              </a:rPr>
              <a:t>Yüksek gerilimlerde </a:t>
            </a:r>
            <a:r>
              <a:rPr lang="tr-TR" sz="2000" dirty="0">
                <a:solidFill>
                  <a:srgbClr val="6600FF"/>
                </a:solidFill>
                <a:cs typeface="Times New Roman" pitchFamily="18" charset="0"/>
              </a:rPr>
              <a:t>vücuda uygulanan elektriksel alan şiddetinin daha fazla olması nedeniyle dolaşım sistemi dışındaki bir çok organ da iletken hale gelir.  Özellikle iletim yolunda bulunan  </a:t>
            </a:r>
            <a:r>
              <a:rPr lang="tr-TR" sz="2000" dirty="0">
                <a:solidFill>
                  <a:srgbClr val="CC0066"/>
                </a:solidFill>
                <a:effectLst>
                  <a:outerShdw blurRad="38100" dist="38100" dir="2700000" algn="tl">
                    <a:srgbClr val="000000">
                      <a:alpha val="43137"/>
                    </a:srgbClr>
                  </a:outerShdw>
                </a:effectLst>
                <a:cs typeface="Times New Roman" pitchFamily="18" charset="0"/>
              </a:rPr>
              <a:t>deri dokusunun direnç etkisi nedeniyle oluşan aşırı ısı doku </a:t>
            </a:r>
            <a:r>
              <a:rPr lang="tr-TR" sz="2000" b="1" u="sng" dirty="0">
                <a:solidFill>
                  <a:srgbClr val="CC0066"/>
                </a:solidFill>
                <a:effectLst>
                  <a:outerShdw blurRad="38100" dist="38100" dir="2700000" algn="tl">
                    <a:srgbClr val="000000">
                      <a:alpha val="43137"/>
                    </a:srgbClr>
                  </a:outerShdw>
                </a:effectLst>
                <a:cs typeface="Times New Roman" pitchFamily="18" charset="0"/>
              </a:rPr>
              <a:t>yanmasına</a:t>
            </a:r>
            <a:r>
              <a:rPr lang="tr-TR" sz="2000" dirty="0">
                <a:solidFill>
                  <a:srgbClr val="CC0066"/>
                </a:solidFill>
                <a:effectLst>
                  <a:outerShdw blurRad="38100" dist="38100" dir="2700000" algn="tl">
                    <a:srgbClr val="000000">
                      <a:alpha val="43137"/>
                    </a:srgbClr>
                  </a:outerShdw>
                </a:effectLst>
                <a:cs typeface="Times New Roman" pitchFamily="18" charset="0"/>
              </a:rPr>
              <a:t> </a:t>
            </a:r>
            <a:r>
              <a:rPr lang="tr-TR" sz="2000" dirty="0">
                <a:solidFill>
                  <a:srgbClr val="6600FF"/>
                </a:solidFill>
                <a:cs typeface="Times New Roman" pitchFamily="18" charset="0"/>
              </a:rPr>
              <a:t>neden olur. </a:t>
            </a:r>
          </a:p>
        </p:txBody>
      </p:sp>
      <p:pic>
        <p:nvPicPr>
          <p:cNvPr id="25606" name="Picture 5" descr="ecbp40"/>
          <p:cNvPicPr>
            <a:picLocks noChangeAspect="1" noChangeArrowheads="1"/>
          </p:cNvPicPr>
          <p:nvPr/>
        </p:nvPicPr>
        <p:blipFill>
          <a:blip r:embed="rId3" cstate="print"/>
          <a:srcRect/>
          <a:stretch>
            <a:fillRect/>
          </a:stretch>
        </p:blipFill>
        <p:spPr bwMode="auto">
          <a:xfrm>
            <a:off x="431800" y="3540125"/>
            <a:ext cx="2109788" cy="23510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38188" y="682625"/>
            <a:ext cx="5291137" cy="561975"/>
          </a:xfrm>
        </p:spPr>
        <p:txBody>
          <a:bodyPr>
            <a:normAutofit/>
          </a:bodyPr>
          <a:lstStyle/>
          <a:p>
            <a:r>
              <a:rPr lang="tr-TR" altLang="tr-TR" sz="2400" u="sng" dirty="0" smtClean="0">
                <a:solidFill>
                  <a:srgbClr val="00B050"/>
                </a:solidFill>
              </a:rPr>
              <a:t>ELEKTRİK </a:t>
            </a:r>
            <a:r>
              <a:rPr lang="en-US" altLang="tr-TR" sz="2400" u="sng" dirty="0" smtClean="0">
                <a:solidFill>
                  <a:srgbClr val="00B050"/>
                </a:solidFill>
              </a:rPr>
              <a:t>YANIKLAR</a:t>
            </a:r>
            <a:r>
              <a:rPr lang="tr-TR" altLang="tr-TR" sz="2400" u="sng" dirty="0" smtClean="0">
                <a:solidFill>
                  <a:srgbClr val="00B050"/>
                </a:solidFill>
              </a:rPr>
              <a:t>ININ SEBEPLERİ</a:t>
            </a:r>
            <a:endParaRPr lang="en-US" altLang="tr-TR" sz="2400" u="sng" dirty="0" smtClean="0">
              <a:solidFill>
                <a:srgbClr val="00B050"/>
              </a:solidFill>
            </a:endParaRPr>
          </a:p>
        </p:txBody>
      </p:sp>
      <p:sp>
        <p:nvSpPr>
          <p:cNvPr id="26627" name="Rectangle 3"/>
          <p:cNvSpPr>
            <a:spLocks noGrp="1" noChangeArrowheads="1"/>
          </p:cNvSpPr>
          <p:nvPr>
            <p:ph type="body" idx="1"/>
          </p:nvPr>
        </p:nvSpPr>
        <p:spPr>
          <a:xfrm>
            <a:off x="519113" y="1223963"/>
            <a:ext cx="7923212" cy="1976437"/>
          </a:xfrm>
        </p:spPr>
        <p:txBody>
          <a:bodyPr/>
          <a:lstStyle/>
          <a:p>
            <a:r>
              <a:rPr lang="en-US" altLang="tr-TR" sz="2000" smtClean="0"/>
              <a:t>Kesiciler Açılmadan Sigorta Değiştirme</a:t>
            </a:r>
            <a:r>
              <a:rPr lang="tr-TR" altLang="tr-TR" sz="2000" smtClean="0"/>
              <a:t> Sonucu,</a:t>
            </a:r>
          </a:p>
          <a:p>
            <a:r>
              <a:rPr lang="en-US" altLang="tr-TR" sz="2000" smtClean="0"/>
              <a:t>Bıçaklı Sigortaların Uygun Aparat Olmadan Değiştirilmesi</a:t>
            </a:r>
            <a:r>
              <a:rPr lang="tr-TR" altLang="tr-TR" sz="2000" smtClean="0"/>
              <a:t> Sonucu</a:t>
            </a:r>
          </a:p>
          <a:p>
            <a:r>
              <a:rPr lang="en-US" altLang="tr-TR" sz="2000" smtClean="0"/>
              <a:t>Yüksek Gerilim Çarpılmaları</a:t>
            </a:r>
            <a:r>
              <a:rPr lang="tr-TR" altLang="tr-TR" sz="2000" smtClean="0"/>
              <a:t> Sonucu,</a:t>
            </a:r>
          </a:p>
          <a:p>
            <a:r>
              <a:rPr lang="en-US" altLang="tr-TR" sz="2000" smtClean="0"/>
              <a:t>Yüksek Akım Kapasitesine Sahip Yerlerde Çalışılırken Takı</a:t>
            </a:r>
            <a:r>
              <a:rPr lang="tr-TR" altLang="tr-TR" sz="2000" smtClean="0"/>
              <a:t>m</a:t>
            </a:r>
            <a:r>
              <a:rPr lang="en-US" altLang="tr-TR" sz="2000" smtClean="0"/>
              <a:t> </a:t>
            </a:r>
            <a:r>
              <a:rPr lang="tr-TR" altLang="tr-TR" sz="2000" smtClean="0"/>
              <a:t>v</a:t>
            </a:r>
            <a:r>
              <a:rPr lang="en-US" altLang="tr-TR" sz="2000" smtClean="0"/>
              <a:t>eya Malzemelerin Kısa Devre Yapması</a:t>
            </a:r>
            <a:r>
              <a:rPr lang="tr-TR" altLang="tr-TR" sz="2000" smtClean="0"/>
              <a:t> Sonucu,</a:t>
            </a:r>
            <a:endParaRPr lang="en-US" altLang="tr-TR" sz="2000" smtClean="0"/>
          </a:p>
        </p:txBody>
      </p:sp>
      <p:sp>
        <p:nvSpPr>
          <p:cNvPr id="26628" name="Rectangle 2"/>
          <p:cNvSpPr txBox="1">
            <a:spLocks noChangeArrowheads="1"/>
          </p:cNvSpPr>
          <p:nvPr/>
        </p:nvSpPr>
        <p:spPr bwMode="gray">
          <a:xfrm>
            <a:off x="630238" y="3473450"/>
            <a:ext cx="4908550" cy="641350"/>
          </a:xfrm>
          <a:prstGeom prst="rect">
            <a:avLst/>
          </a:prstGeom>
          <a:noFill/>
          <a:ln w="9525">
            <a:noFill/>
            <a:miter lim="800000"/>
            <a:headEnd/>
            <a:tailEnd/>
          </a:ln>
        </p:spPr>
        <p:txBody>
          <a:bodyPr lIns="0" rIns="0"/>
          <a:lstStyle/>
          <a:p>
            <a:pPr eaLnBrk="0" hangingPunct="0">
              <a:lnSpc>
                <a:spcPct val="90000"/>
              </a:lnSpc>
            </a:pPr>
            <a:r>
              <a:rPr lang="tr-TR" altLang="tr-TR" sz="2400" b="1" u="sng">
                <a:solidFill>
                  <a:srgbClr val="00B050"/>
                </a:solidFill>
                <a:latin typeface="Calibri" pitchFamily="34" charset="0"/>
              </a:rPr>
              <a:t>ELEKTRİK KAZALARINDA </a:t>
            </a:r>
            <a:r>
              <a:rPr lang="en-US" altLang="tr-TR" sz="2400" b="1" u="sng">
                <a:solidFill>
                  <a:srgbClr val="00B050"/>
                </a:solidFill>
                <a:latin typeface="Calibri" pitchFamily="34" charset="0"/>
              </a:rPr>
              <a:t>DÜŞMELER</a:t>
            </a:r>
          </a:p>
        </p:txBody>
      </p:sp>
      <p:sp>
        <p:nvSpPr>
          <p:cNvPr id="26629" name="Rectangle 3"/>
          <p:cNvSpPr txBox="1">
            <a:spLocks noChangeArrowheads="1"/>
          </p:cNvSpPr>
          <p:nvPr/>
        </p:nvSpPr>
        <p:spPr bwMode="auto">
          <a:xfrm>
            <a:off x="598488" y="4114800"/>
            <a:ext cx="8194675" cy="1339850"/>
          </a:xfrm>
          <a:prstGeom prst="rect">
            <a:avLst/>
          </a:prstGeom>
          <a:noFill/>
          <a:ln w="9525">
            <a:noFill/>
            <a:miter lim="800000"/>
            <a:headEnd/>
            <a:tailEnd/>
          </a:ln>
        </p:spPr>
        <p:txBody>
          <a:bodyPr lIns="0" tIns="0" rIns="0" bIns="0"/>
          <a:lstStyle/>
          <a:p>
            <a:pPr marL="180975" indent="-180975" eaLnBrk="0" hangingPunct="0">
              <a:spcBef>
                <a:spcPct val="20000"/>
              </a:spcBef>
              <a:buFont typeface="Wingdings" pitchFamily="2" charset="2"/>
              <a:buChar char="§"/>
            </a:pPr>
            <a:r>
              <a:rPr lang="en-US" altLang="tr-TR">
                <a:latin typeface="Calibri" pitchFamily="34" charset="0"/>
              </a:rPr>
              <a:t>STATİK ELEKTRİK SONUCU</a:t>
            </a:r>
          </a:p>
          <a:p>
            <a:pPr marL="180975" indent="-180975" eaLnBrk="0" hangingPunct="0">
              <a:spcBef>
                <a:spcPct val="20000"/>
              </a:spcBef>
              <a:buFont typeface="Wingdings" pitchFamily="2" charset="2"/>
              <a:buChar char="§"/>
            </a:pPr>
            <a:r>
              <a:rPr lang="en-US" altLang="tr-TR">
                <a:latin typeface="Calibri" pitchFamily="34" charset="0"/>
              </a:rPr>
              <a:t>ELEKTRİK ŞOKU SONUCU </a:t>
            </a:r>
          </a:p>
          <a:p>
            <a:pPr marL="180975" indent="-180975" eaLnBrk="0" hangingPunct="0">
              <a:spcBef>
                <a:spcPct val="20000"/>
              </a:spcBef>
              <a:buFont typeface="Wingdings" pitchFamily="2" charset="2"/>
              <a:buChar char="§"/>
            </a:pPr>
            <a:r>
              <a:rPr lang="en-US" altLang="tr-TR" b="1" u="sng">
                <a:solidFill>
                  <a:srgbClr val="7030A0"/>
                </a:solidFill>
                <a:latin typeface="Calibri" pitchFamily="34" charset="0"/>
              </a:rPr>
              <a:t>KORUNMA</a:t>
            </a:r>
            <a:r>
              <a:rPr lang="en-US" altLang="tr-TR" b="1">
                <a:latin typeface="Calibri" pitchFamily="34" charset="0"/>
              </a:rPr>
              <a:t> : </a:t>
            </a:r>
            <a:r>
              <a:rPr lang="en-US" altLang="tr-TR">
                <a:latin typeface="Calibri" pitchFamily="34" charset="0"/>
              </a:rPr>
              <a:t>STATİK ELEKTRİK OLUŞUMUNU ÖNLEMEK DÜŞMEYE KARŞI ÖNLEMLER ALMAK</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25525" y="709613"/>
            <a:ext cx="5151438" cy="512762"/>
          </a:xfrm>
        </p:spPr>
        <p:txBody>
          <a:bodyPr>
            <a:normAutofit/>
          </a:bodyPr>
          <a:lstStyle/>
          <a:p>
            <a:r>
              <a:rPr lang="tr-TR" altLang="tr-TR" sz="2400" u="sng" dirty="0" smtClean="0">
                <a:solidFill>
                  <a:srgbClr val="00B050"/>
                </a:solidFill>
              </a:rPr>
              <a:t>ELEKTRİK </a:t>
            </a:r>
            <a:r>
              <a:rPr lang="en-US" altLang="tr-TR" sz="2400" u="sng" dirty="0" smtClean="0">
                <a:solidFill>
                  <a:srgbClr val="00B050"/>
                </a:solidFill>
              </a:rPr>
              <a:t>YANGINLAR</a:t>
            </a:r>
            <a:r>
              <a:rPr lang="tr-TR" altLang="tr-TR" sz="2400" u="sng" dirty="0" smtClean="0">
                <a:solidFill>
                  <a:srgbClr val="00B050"/>
                </a:solidFill>
              </a:rPr>
              <a:t>ININ SEBEPLERİ</a:t>
            </a:r>
            <a:endParaRPr lang="en-US" altLang="tr-TR" sz="2400" u="sng" dirty="0" smtClean="0">
              <a:solidFill>
                <a:srgbClr val="00B050"/>
              </a:solidFill>
            </a:endParaRPr>
          </a:p>
        </p:txBody>
      </p:sp>
      <p:sp>
        <p:nvSpPr>
          <p:cNvPr id="27651" name="Rectangle 3"/>
          <p:cNvSpPr>
            <a:spLocks noGrp="1" noChangeArrowheads="1"/>
          </p:cNvSpPr>
          <p:nvPr>
            <p:ph type="body" idx="1"/>
          </p:nvPr>
        </p:nvSpPr>
        <p:spPr>
          <a:xfrm>
            <a:off x="579438" y="1196975"/>
            <a:ext cx="7918450" cy="2301875"/>
          </a:xfrm>
        </p:spPr>
        <p:txBody>
          <a:bodyPr>
            <a:normAutofit fontScale="77500" lnSpcReduction="20000"/>
          </a:bodyPr>
          <a:lstStyle/>
          <a:p>
            <a:r>
              <a:rPr lang="en-US" altLang="tr-TR" dirty="0" err="1" smtClean="0"/>
              <a:t>Tesisatın</a:t>
            </a:r>
            <a:r>
              <a:rPr lang="en-US" altLang="tr-TR" dirty="0" smtClean="0"/>
              <a:t> </a:t>
            </a:r>
            <a:r>
              <a:rPr lang="en-US" altLang="tr-TR" dirty="0" err="1" smtClean="0"/>
              <a:t>Uygun</a:t>
            </a:r>
            <a:r>
              <a:rPr lang="en-US" altLang="tr-TR" dirty="0" smtClean="0"/>
              <a:t> </a:t>
            </a:r>
            <a:r>
              <a:rPr lang="en-US" altLang="tr-TR" dirty="0" err="1" smtClean="0"/>
              <a:t>Olmaması</a:t>
            </a:r>
            <a:endParaRPr lang="en-US" altLang="tr-TR" dirty="0" smtClean="0"/>
          </a:p>
          <a:p>
            <a:r>
              <a:rPr lang="en-US" altLang="tr-TR" dirty="0" err="1" smtClean="0"/>
              <a:t>Tesisatta</a:t>
            </a:r>
            <a:r>
              <a:rPr lang="en-US" altLang="tr-TR" dirty="0" smtClean="0"/>
              <a:t> </a:t>
            </a:r>
            <a:r>
              <a:rPr lang="en-US" altLang="tr-TR" dirty="0" err="1" smtClean="0"/>
              <a:t>Değişiklikler</a:t>
            </a:r>
            <a:endParaRPr lang="en-US" altLang="tr-TR" dirty="0" smtClean="0"/>
          </a:p>
          <a:p>
            <a:r>
              <a:rPr lang="en-US" altLang="tr-TR" dirty="0" err="1" smtClean="0"/>
              <a:t>Kolay</a:t>
            </a:r>
            <a:r>
              <a:rPr lang="en-US" altLang="tr-TR" dirty="0" smtClean="0"/>
              <a:t> </a:t>
            </a:r>
            <a:r>
              <a:rPr lang="en-US" altLang="tr-TR" dirty="0" err="1" smtClean="0"/>
              <a:t>Tutuşan</a:t>
            </a:r>
            <a:r>
              <a:rPr lang="en-US" altLang="tr-TR" dirty="0" smtClean="0"/>
              <a:t> </a:t>
            </a:r>
            <a:r>
              <a:rPr lang="en-US" altLang="tr-TR" dirty="0" err="1" smtClean="0"/>
              <a:t>Malzemeler</a:t>
            </a:r>
            <a:endParaRPr lang="en-US" altLang="tr-TR" dirty="0" smtClean="0"/>
          </a:p>
          <a:p>
            <a:r>
              <a:rPr lang="en-US" altLang="tr-TR" dirty="0" err="1" smtClean="0"/>
              <a:t>Parlayıcı</a:t>
            </a:r>
            <a:r>
              <a:rPr lang="en-US" altLang="tr-TR" dirty="0" smtClean="0"/>
              <a:t> </a:t>
            </a:r>
            <a:r>
              <a:rPr lang="en-US" altLang="tr-TR" dirty="0" err="1" smtClean="0"/>
              <a:t>Patlayıcı</a:t>
            </a:r>
            <a:r>
              <a:rPr lang="en-US" altLang="tr-TR" dirty="0" smtClean="0"/>
              <a:t> </a:t>
            </a:r>
            <a:r>
              <a:rPr lang="en-US" altLang="tr-TR" dirty="0" err="1" smtClean="0"/>
              <a:t>Malzemeler</a:t>
            </a:r>
            <a:endParaRPr lang="en-US" altLang="tr-TR" dirty="0" smtClean="0"/>
          </a:p>
          <a:p>
            <a:r>
              <a:rPr lang="en-US" altLang="tr-TR" dirty="0" err="1" smtClean="0"/>
              <a:t>Yıldırım</a:t>
            </a:r>
            <a:r>
              <a:rPr lang="en-US" altLang="tr-TR" dirty="0" smtClean="0"/>
              <a:t> </a:t>
            </a:r>
            <a:r>
              <a:rPr lang="en-US" altLang="tr-TR" dirty="0" err="1" smtClean="0"/>
              <a:t>Nedeniyle</a:t>
            </a:r>
            <a:r>
              <a:rPr lang="en-US" altLang="tr-TR" dirty="0" smtClean="0"/>
              <a:t> </a:t>
            </a:r>
            <a:r>
              <a:rPr lang="en-US" altLang="tr-TR" dirty="0" err="1" smtClean="0"/>
              <a:t>Yangın</a:t>
            </a:r>
            <a:endParaRPr lang="en-US" altLang="tr-TR" dirty="0" smtClean="0"/>
          </a:p>
          <a:p>
            <a:r>
              <a:rPr lang="en-US" altLang="tr-TR" dirty="0" err="1" smtClean="0"/>
              <a:t>Statik</a:t>
            </a:r>
            <a:r>
              <a:rPr lang="en-US" altLang="tr-TR" dirty="0" smtClean="0"/>
              <a:t> El</a:t>
            </a:r>
            <a:r>
              <a:rPr lang="tr-TR" altLang="tr-TR" dirty="0" smtClean="0"/>
              <a:t>ektrik </a:t>
            </a:r>
            <a:r>
              <a:rPr lang="en-US" altLang="tr-TR" dirty="0" err="1" smtClean="0"/>
              <a:t>Atlaması</a:t>
            </a:r>
            <a:r>
              <a:rPr lang="en-US" altLang="tr-TR" dirty="0" smtClean="0"/>
              <a:t> </a:t>
            </a:r>
            <a:r>
              <a:rPr lang="en-US" altLang="tr-TR" dirty="0" err="1" smtClean="0"/>
              <a:t>Nedeniyle</a:t>
            </a:r>
            <a:r>
              <a:rPr lang="en-US" altLang="tr-TR" dirty="0" smtClean="0"/>
              <a:t> </a:t>
            </a:r>
            <a:r>
              <a:rPr lang="en-US" altLang="tr-TR" dirty="0" err="1" smtClean="0"/>
              <a:t>Yangın</a:t>
            </a:r>
            <a:endParaRPr lang="en-US" altLang="tr-TR" dirty="0" smtClean="0"/>
          </a:p>
          <a:p>
            <a:endParaRPr lang="en-US" altLang="tr-TR" dirty="0" smtClean="0"/>
          </a:p>
        </p:txBody>
      </p:sp>
      <p:sp>
        <p:nvSpPr>
          <p:cNvPr id="27652" name="Rectangle 1026"/>
          <p:cNvSpPr txBox="1">
            <a:spLocks noChangeArrowheads="1"/>
          </p:cNvSpPr>
          <p:nvPr/>
        </p:nvSpPr>
        <p:spPr bwMode="gray">
          <a:xfrm>
            <a:off x="820738" y="3632200"/>
            <a:ext cx="4953000" cy="514350"/>
          </a:xfrm>
          <a:prstGeom prst="rect">
            <a:avLst/>
          </a:prstGeom>
          <a:noFill/>
          <a:ln w="9525">
            <a:noFill/>
            <a:miter lim="800000"/>
            <a:headEnd/>
            <a:tailEnd/>
          </a:ln>
        </p:spPr>
        <p:txBody>
          <a:bodyPr lIns="0" rIns="0"/>
          <a:lstStyle/>
          <a:p>
            <a:pPr eaLnBrk="0" hangingPunct="0">
              <a:lnSpc>
                <a:spcPct val="90000"/>
              </a:lnSpc>
            </a:pPr>
            <a:r>
              <a:rPr lang="en-US" altLang="tr-TR" sz="2400" b="1" u="sng">
                <a:solidFill>
                  <a:srgbClr val="00B050"/>
                </a:solidFill>
                <a:latin typeface="Calibri" pitchFamily="34" charset="0"/>
              </a:rPr>
              <a:t>ELEKTRİK YANGIN</a:t>
            </a:r>
            <a:r>
              <a:rPr lang="tr-TR" altLang="tr-TR" sz="2400" b="1" u="sng">
                <a:solidFill>
                  <a:srgbClr val="00B050"/>
                </a:solidFill>
                <a:latin typeface="Calibri" pitchFamily="34" charset="0"/>
              </a:rPr>
              <a:t>LARINA MÜDAHALE</a:t>
            </a:r>
            <a:endParaRPr lang="en-US" altLang="tr-TR" sz="2400" b="1" u="sng">
              <a:solidFill>
                <a:srgbClr val="00B050"/>
              </a:solidFill>
              <a:latin typeface="Calibri" pitchFamily="34" charset="0"/>
            </a:endParaRPr>
          </a:p>
        </p:txBody>
      </p:sp>
      <p:sp>
        <p:nvSpPr>
          <p:cNvPr id="27653" name="Rectangle 1027"/>
          <p:cNvSpPr txBox="1">
            <a:spLocks noChangeArrowheads="1"/>
          </p:cNvSpPr>
          <p:nvPr/>
        </p:nvSpPr>
        <p:spPr bwMode="auto">
          <a:xfrm>
            <a:off x="496888" y="4338638"/>
            <a:ext cx="6870700" cy="1233487"/>
          </a:xfrm>
          <a:prstGeom prst="rect">
            <a:avLst/>
          </a:prstGeom>
          <a:noFill/>
          <a:ln w="9525">
            <a:noFill/>
            <a:miter lim="800000"/>
            <a:headEnd/>
            <a:tailEnd/>
          </a:ln>
        </p:spPr>
        <p:txBody>
          <a:bodyPr lIns="0" tIns="0" rIns="0" bIns="0"/>
          <a:lstStyle/>
          <a:p>
            <a:pPr marL="180975" indent="-180975" eaLnBrk="0" hangingPunct="0">
              <a:spcBef>
                <a:spcPct val="20000"/>
              </a:spcBef>
              <a:buFont typeface="Wingdings" pitchFamily="2" charset="2"/>
              <a:buChar char="§"/>
            </a:pPr>
            <a:r>
              <a:rPr lang="en-US" altLang="tr-TR">
                <a:latin typeface="Calibri" pitchFamily="34" charset="0"/>
              </a:rPr>
              <a:t>Elektrik Sistemlerine Enerji Varken Su İle Müdahale Yapılmaz</a:t>
            </a:r>
          </a:p>
          <a:p>
            <a:pPr marL="180975" indent="-180975" eaLnBrk="0" hangingPunct="0">
              <a:spcBef>
                <a:spcPct val="20000"/>
              </a:spcBef>
              <a:buFont typeface="Wingdings" pitchFamily="2" charset="2"/>
              <a:buChar char="§"/>
            </a:pPr>
            <a:r>
              <a:rPr lang="en-US" altLang="tr-TR">
                <a:latin typeface="Calibri" pitchFamily="34" charset="0"/>
              </a:rPr>
              <a:t>Asal Gazlı Veya Co</a:t>
            </a:r>
            <a:r>
              <a:rPr lang="en-US" altLang="tr-TR" baseline="-25000">
                <a:latin typeface="Calibri" pitchFamily="34" charset="0"/>
              </a:rPr>
              <a:t>2 </a:t>
            </a:r>
            <a:r>
              <a:rPr lang="en-US" altLang="tr-TR">
                <a:latin typeface="Calibri" pitchFamily="34" charset="0"/>
              </a:rPr>
              <a:t>Gazlı Söndürücüler Kullanılır</a:t>
            </a:r>
          </a:p>
          <a:p>
            <a:pPr marL="180975" indent="-180975" eaLnBrk="0" hangingPunct="0">
              <a:spcBef>
                <a:spcPct val="20000"/>
              </a:spcBef>
              <a:buFont typeface="Wingdings" pitchFamily="2" charset="2"/>
              <a:buChar char="§"/>
            </a:pPr>
            <a:r>
              <a:rPr lang="en-US" altLang="tr-TR">
                <a:latin typeface="Calibri" pitchFamily="34" charset="0"/>
              </a:rPr>
              <a:t>Mümkünse Enerjinin Kesilmesi Sağlanır</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347663" y="3254375"/>
            <a:ext cx="8524875" cy="1785938"/>
          </a:xfrm>
        </p:spPr>
        <p:txBody>
          <a:bodyPr>
            <a:normAutofit fontScale="70000" lnSpcReduction="20000"/>
          </a:bodyPr>
          <a:lstStyle/>
          <a:p>
            <a:endParaRPr lang="tr-TR" altLang="tr-TR" smtClean="0"/>
          </a:p>
          <a:p>
            <a:pPr>
              <a:buFont typeface="Wingdings" pitchFamily="2" charset="2"/>
              <a:buNone/>
            </a:pPr>
            <a:r>
              <a:rPr lang="en-US" altLang="tr-TR" b="1" u="sng" smtClean="0">
                <a:solidFill>
                  <a:srgbClr val="C00000"/>
                </a:solidFill>
              </a:rPr>
              <a:t>ÇALIŞMA CETVELİ  KROKİSİ</a:t>
            </a:r>
            <a:endParaRPr lang="tr-TR" altLang="tr-TR" b="1" u="sng" smtClean="0">
              <a:solidFill>
                <a:srgbClr val="C00000"/>
              </a:solidFill>
            </a:endParaRPr>
          </a:p>
          <a:p>
            <a:r>
              <a:rPr lang="en-US" altLang="tr-TR" smtClean="0"/>
              <a:t>ÇALIŞILAN ALAN VE BESLEME NOKTALARININ BELİRTİLMESİ</a:t>
            </a:r>
          </a:p>
          <a:p>
            <a:r>
              <a:rPr lang="en-US" altLang="tr-TR" smtClean="0"/>
              <a:t>SON DEĞİŞİKLİKLERİN İŞLENMESİ</a:t>
            </a:r>
          </a:p>
          <a:p>
            <a:r>
              <a:rPr lang="en-US" altLang="tr-TR" smtClean="0"/>
              <a:t>BAKIM VE ONARIM ALTINDA OLAN YERLERİN BELİRTİLMESİ</a:t>
            </a:r>
          </a:p>
        </p:txBody>
      </p:sp>
      <p:sp>
        <p:nvSpPr>
          <p:cNvPr id="32771" name="Rectangle 1027"/>
          <p:cNvSpPr txBox="1">
            <a:spLocks noChangeArrowheads="1"/>
          </p:cNvSpPr>
          <p:nvPr/>
        </p:nvSpPr>
        <p:spPr bwMode="auto">
          <a:xfrm>
            <a:off x="347663" y="1500188"/>
            <a:ext cx="8524875" cy="1806575"/>
          </a:xfrm>
          <a:prstGeom prst="rect">
            <a:avLst/>
          </a:prstGeom>
          <a:noFill/>
          <a:ln w="9525">
            <a:noFill/>
            <a:miter lim="800000"/>
            <a:headEnd/>
            <a:tailEnd/>
          </a:ln>
        </p:spPr>
        <p:txBody>
          <a:bodyPr lIns="0" tIns="0" rIns="0" bIns="0"/>
          <a:lstStyle/>
          <a:p>
            <a:pPr marL="180975" indent="-180975" eaLnBrk="0" hangingPunct="0">
              <a:spcBef>
                <a:spcPct val="20000"/>
              </a:spcBef>
              <a:buFont typeface="Wingdings" pitchFamily="2" charset="2"/>
              <a:buChar char="§"/>
            </a:pPr>
            <a:endParaRPr lang="tr-TR" altLang="tr-TR">
              <a:latin typeface="Calibri" pitchFamily="34" charset="0"/>
            </a:endParaRPr>
          </a:p>
          <a:p>
            <a:pPr marL="180975" indent="-180975" eaLnBrk="0" hangingPunct="0">
              <a:spcBef>
                <a:spcPct val="20000"/>
              </a:spcBef>
              <a:buFont typeface="Wingdings" pitchFamily="2" charset="2"/>
              <a:buNone/>
            </a:pPr>
            <a:r>
              <a:rPr lang="en-US" altLang="tr-TR" b="1" u="sng">
                <a:solidFill>
                  <a:srgbClr val="C00000"/>
                </a:solidFill>
                <a:latin typeface="Calibri" pitchFamily="34" charset="0"/>
              </a:rPr>
              <a:t>ÇALIŞMA İZİN BELGESİ</a:t>
            </a:r>
            <a:endParaRPr lang="tr-TR" altLang="tr-TR" b="1" u="sng">
              <a:solidFill>
                <a:srgbClr val="C00000"/>
              </a:solidFill>
              <a:latin typeface="Calibri" pitchFamily="34" charset="0"/>
            </a:endParaRPr>
          </a:p>
          <a:p>
            <a:pPr marL="180975" indent="-180975" eaLnBrk="0" hangingPunct="0">
              <a:spcBef>
                <a:spcPct val="20000"/>
              </a:spcBef>
              <a:buFont typeface="Wingdings" pitchFamily="2" charset="2"/>
              <a:buChar char="§"/>
            </a:pPr>
            <a:r>
              <a:rPr lang="en-US" altLang="tr-TR" u="sng">
                <a:solidFill>
                  <a:srgbClr val="0070C0"/>
                </a:solidFill>
                <a:latin typeface="Calibri" pitchFamily="34" charset="0"/>
              </a:rPr>
              <a:t>ENERJİ KESME FORMU</a:t>
            </a:r>
            <a:r>
              <a:rPr lang="en-US" altLang="tr-TR">
                <a:latin typeface="Calibri" pitchFamily="34" charset="0"/>
              </a:rPr>
              <a:t>: ÇALIŞILACAK YER ZAMAN VE SORUMLU KİŞİ</a:t>
            </a:r>
          </a:p>
          <a:p>
            <a:pPr marL="180975" indent="-180975" eaLnBrk="0" hangingPunct="0">
              <a:spcBef>
                <a:spcPct val="20000"/>
              </a:spcBef>
              <a:buFont typeface="Wingdings" pitchFamily="2" charset="2"/>
              <a:buChar char="§"/>
            </a:pPr>
            <a:r>
              <a:rPr lang="en-US" altLang="tr-TR" u="sng">
                <a:solidFill>
                  <a:srgbClr val="0070C0"/>
                </a:solidFill>
                <a:latin typeface="Calibri" pitchFamily="34" charset="0"/>
              </a:rPr>
              <a:t>ENERJİ VERME FORMU</a:t>
            </a:r>
            <a:r>
              <a:rPr lang="en-US" altLang="tr-TR">
                <a:latin typeface="Calibri" pitchFamily="34" charset="0"/>
              </a:rPr>
              <a:t>: ÇALIŞMANIN BİTTİĞİ VE GÜVENLİK ÖNLEMLERİNİN ALINDIĞI </a:t>
            </a:r>
            <a:r>
              <a:rPr lang="tr-TR" altLang="tr-TR">
                <a:latin typeface="Calibri" pitchFamily="34" charset="0"/>
              </a:rPr>
              <a:t>TAM OLARAK BİLİNMESİ </a:t>
            </a:r>
            <a:endParaRPr lang="en-US" altLang="tr-TR">
              <a:latin typeface="Calibri" pitchFamily="34" charset="0"/>
            </a:endParaRPr>
          </a:p>
        </p:txBody>
      </p:sp>
      <p:sp>
        <p:nvSpPr>
          <p:cNvPr id="32772" name="Rectangle 2"/>
          <p:cNvSpPr>
            <a:spLocks noGrp="1" noChangeArrowheads="1"/>
          </p:cNvSpPr>
          <p:nvPr>
            <p:ph type="title"/>
          </p:nvPr>
        </p:nvSpPr>
        <p:spPr>
          <a:xfrm>
            <a:off x="808038" y="1025525"/>
            <a:ext cx="6242050" cy="504825"/>
          </a:xfrm>
        </p:spPr>
        <p:txBody>
          <a:bodyPr>
            <a:normAutofit/>
          </a:bodyPr>
          <a:lstStyle/>
          <a:p>
            <a:pPr algn="ctr"/>
            <a:r>
              <a:rPr lang="tr-TR" altLang="tr-TR" sz="2400" u="sng" dirty="0" smtClean="0">
                <a:solidFill>
                  <a:srgbClr val="00B050"/>
                </a:solidFill>
              </a:rPr>
              <a:t>ELEKTRİK  ÇALIŞMASI SIRASINDA </a:t>
            </a:r>
            <a:endParaRPr lang="en-US" altLang="tr-TR" sz="2400" u="sng" dirty="0" smtClean="0">
              <a:solidFill>
                <a:srgbClr val="00B050"/>
              </a:solidFill>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822325"/>
            <a:ext cx="6416675" cy="592138"/>
          </a:xfrm>
        </p:spPr>
        <p:txBody>
          <a:bodyPr/>
          <a:lstStyle/>
          <a:p>
            <a:r>
              <a:rPr lang="en-US" altLang="tr-TR" sz="3200" u="sng" smtClean="0">
                <a:solidFill>
                  <a:srgbClr val="00B050"/>
                </a:solidFill>
              </a:rPr>
              <a:t>ELEKTRİK</a:t>
            </a:r>
            <a:r>
              <a:rPr lang="tr-TR" altLang="tr-TR" sz="3200" u="sng" smtClean="0">
                <a:solidFill>
                  <a:srgbClr val="00B050"/>
                </a:solidFill>
              </a:rPr>
              <a:t> KAZALARININ ÖNLENMESİ</a:t>
            </a:r>
            <a:endParaRPr lang="en-US" altLang="tr-TR" sz="3200" u="sng" smtClean="0">
              <a:solidFill>
                <a:srgbClr val="00B050"/>
              </a:solidFill>
            </a:endParaRPr>
          </a:p>
        </p:txBody>
      </p:sp>
      <p:sp>
        <p:nvSpPr>
          <p:cNvPr id="33795" name="Rectangle 3"/>
          <p:cNvSpPr>
            <a:spLocks noGrp="1" noChangeArrowheads="1"/>
          </p:cNvSpPr>
          <p:nvPr>
            <p:ph type="body" idx="1"/>
          </p:nvPr>
        </p:nvSpPr>
        <p:spPr>
          <a:xfrm>
            <a:off x="623888" y="1470025"/>
            <a:ext cx="5840412" cy="444500"/>
          </a:xfrm>
        </p:spPr>
        <p:txBody>
          <a:bodyPr>
            <a:normAutofit fontScale="92500"/>
          </a:bodyPr>
          <a:lstStyle/>
          <a:p>
            <a:pPr>
              <a:buFont typeface="Wingdings" pitchFamily="2" charset="2"/>
              <a:buNone/>
            </a:pPr>
            <a:r>
              <a:rPr lang="tr-TR" altLang="tr-TR" sz="2000" b="1" u="sng" smtClean="0">
                <a:solidFill>
                  <a:srgbClr val="C00000"/>
                </a:solidFill>
              </a:rPr>
              <a:t>I – ALÇAK  GERİLİMDE  ALINMASI  GEREKLİ ÖNLEMLER</a:t>
            </a:r>
            <a:endParaRPr lang="en-US" altLang="tr-TR" sz="2000" b="1" u="sng" smtClean="0">
              <a:solidFill>
                <a:srgbClr val="C00000"/>
              </a:solidFill>
            </a:endParaRPr>
          </a:p>
          <a:p>
            <a:endParaRPr lang="tr-TR" altLang="tr-TR" sz="2000" smtClean="0"/>
          </a:p>
          <a:p>
            <a:endParaRPr lang="tr-TR" altLang="tr-TR" sz="2000" smtClean="0"/>
          </a:p>
          <a:p>
            <a:endParaRPr lang="tr-TR" altLang="tr-TR" sz="2000" smtClean="0"/>
          </a:p>
          <a:p>
            <a:pPr>
              <a:buFont typeface="Wingdings" pitchFamily="2" charset="2"/>
              <a:buNone/>
            </a:pPr>
            <a:endParaRPr lang="en-US" altLang="tr-TR" sz="2400" smtClean="0"/>
          </a:p>
        </p:txBody>
      </p:sp>
      <p:sp>
        <p:nvSpPr>
          <p:cNvPr id="33796" name="Rectangle 3"/>
          <p:cNvSpPr txBox="1">
            <a:spLocks noChangeArrowheads="1"/>
          </p:cNvSpPr>
          <p:nvPr/>
        </p:nvSpPr>
        <p:spPr bwMode="auto">
          <a:xfrm>
            <a:off x="657225" y="1978025"/>
            <a:ext cx="8113713" cy="3806825"/>
          </a:xfrm>
          <a:prstGeom prst="rect">
            <a:avLst/>
          </a:prstGeom>
          <a:noFill/>
          <a:ln w="9525">
            <a:noFill/>
            <a:miter lim="800000"/>
            <a:headEnd/>
            <a:tailEnd/>
          </a:ln>
        </p:spPr>
        <p:txBody>
          <a:bodyPr lIns="0" tIns="0" rIns="0" bIns="0"/>
          <a:lstStyle/>
          <a:p>
            <a:pPr marL="180975" indent="-180975" eaLnBrk="0" hangingPunct="0">
              <a:spcBef>
                <a:spcPct val="20000"/>
              </a:spcBef>
              <a:buFont typeface="Wingdings" pitchFamily="2" charset="2"/>
              <a:buChar char="§"/>
            </a:pPr>
            <a:r>
              <a:rPr lang="en-US" altLang="tr-TR" sz="2000">
                <a:latin typeface="Calibri" pitchFamily="34" charset="0"/>
              </a:rPr>
              <a:t>ENERJİ KESİLMESİ VE KONTROLÜ</a:t>
            </a:r>
          </a:p>
          <a:p>
            <a:pPr marL="180975" indent="-180975" eaLnBrk="0" hangingPunct="0">
              <a:spcBef>
                <a:spcPct val="20000"/>
              </a:spcBef>
              <a:buFont typeface="Wingdings" pitchFamily="2" charset="2"/>
              <a:buChar char="§"/>
            </a:pPr>
            <a:r>
              <a:rPr lang="en-US" altLang="tr-TR" sz="2000">
                <a:latin typeface="Calibri" pitchFamily="34" charset="0"/>
              </a:rPr>
              <a:t>NÖTR DAHİL BÜTÜN HATLARDAN İZOLE ÇALIŞMAK</a:t>
            </a:r>
          </a:p>
          <a:p>
            <a:pPr marL="180975" indent="-180975" eaLnBrk="0" hangingPunct="0">
              <a:spcBef>
                <a:spcPct val="20000"/>
              </a:spcBef>
              <a:buFont typeface="Wingdings" pitchFamily="2" charset="2"/>
              <a:buChar char="§"/>
            </a:pPr>
            <a:r>
              <a:rPr lang="en-US" altLang="tr-TR" sz="2000">
                <a:latin typeface="Calibri" pitchFamily="34" charset="0"/>
              </a:rPr>
              <a:t>TOPRAKLAMA VE KISA DEVRE</a:t>
            </a:r>
          </a:p>
          <a:p>
            <a:pPr marL="180975" indent="-180975" eaLnBrk="0" hangingPunct="0">
              <a:spcBef>
                <a:spcPct val="20000"/>
              </a:spcBef>
              <a:buFont typeface="Wingdings" pitchFamily="2" charset="2"/>
              <a:buChar char="§"/>
            </a:pPr>
            <a:r>
              <a:rPr lang="en-US" altLang="tr-TR" sz="2000">
                <a:latin typeface="Calibri" pitchFamily="34" charset="0"/>
              </a:rPr>
              <a:t>YALITKAN ÜZERİNDE DURULMASI</a:t>
            </a:r>
          </a:p>
          <a:p>
            <a:pPr marL="180975" indent="-180975" eaLnBrk="0" hangingPunct="0">
              <a:spcBef>
                <a:spcPct val="20000"/>
              </a:spcBef>
              <a:buFont typeface="Wingdings" pitchFamily="2" charset="2"/>
              <a:buChar char="§"/>
            </a:pPr>
            <a:r>
              <a:rPr lang="en-US" altLang="tr-TR" sz="2000">
                <a:latin typeface="Calibri" pitchFamily="34" charset="0"/>
              </a:rPr>
              <a:t>BARET</a:t>
            </a:r>
            <a:r>
              <a:rPr lang="tr-TR" altLang="tr-TR" sz="2000">
                <a:latin typeface="Calibri" pitchFamily="34" charset="0"/>
              </a:rPr>
              <a:t>,</a:t>
            </a:r>
            <a:r>
              <a:rPr lang="en-US" altLang="tr-TR" sz="2000">
                <a:latin typeface="Calibri" pitchFamily="34" charset="0"/>
              </a:rPr>
              <a:t> ÇİZME</a:t>
            </a:r>
            <a:r>
              <a:rPr lang="tr-TR" altLang="tr-TR" sz="2000">
                <a:latin typeface="Calibri" pitchFamily="34" charset="0"/>
              </a:rPr>
              <a:t>,</a:t>
            </a:r>
            <a:r>
              <a:rPr lang="en-US" altLang="tr-TR" sz="2000">
                <a:latin typeface="Calibri" pitchFamily="34" charset="0"/>
              </a:rPr>
              <a:t> GÖZLÜK</a:t>
            </a:r>
            <a:r>
              <a:rPr lang="tr-TR" altLang="tr-TR" sz="2000">
                <a:latin typeface="Calibri" pitchFamily="34" charset="0"/>
              </a:rPr>
              <a:t>,</a:t>
            </a:r>
            <a:r>
              <a:rPr lang="en-US" altLang="tr-TR" sz="2000">
                <a:latin typeface="Calibri" pitchFamily="34" charset="0"/>
              </a:rPr>
              <a:t> EMNİYET KEMERİ KULLANMAK</a:t>
            </a:r>
          </a:p>
          <a:p>
            <a:pPr marL="180975" indent="-180975" eaLnBrk="0" hangingPunct="0">
              <a:spcBef>
                <a:spcPct val="20000"/>
              </a:spcBef>
              <a:buFont typeface="Wingdings" pitchFamily="2" charset="2"/>
              <a:buChar char="§"/>
            </a:pPr>
            <a:r>
              <a:rPr lang="en-US" altLang="tr-TR" sz="2000">
                <a:latin typeface="Calibri" pitchFamily="34" charset="0"/>
              </a:rPr>
              <a:t>YALITKAN SAPLI EL ALETLERİ KULLANMAK</a:t>
            </a:r>
          </a:p>
          <a:p>
            <a:pPr marL="180975" indent="-180975" eaLnBrk="0" hangingPunct="0">
              <a:spcBef>
                <a:spcPct val="20000"/>
              </a:spcBef>
              <a:buFont typeface="Wingdings" pitchFamily="2" charset="2"/>
              <a:buChar char="§"/>
            </a:pPr>
            <a:r>
              <a:rPr lang="en-US" altLang="tr-TR" sz="2000">
                <a:latin typeface="Calibri" pitchFamily="34" charset="0"/>
              </a:rPr>
              <a:t>SEYYAR EL ALETLERİ UYGUN ÖZELLİKTE OLACAK VE AMACINA UYGUN KULLANILIP BAKIMLI TUTULACAK</a:t>
            </a:r>
          </a:p>
          <a:p>
            <a:pPr marL="180975" indent="-180975" eaLnBrk="0" hangingPunct="0">
              <a:spcBef>
                <a:spcPct val="20000"/>
              </a:spcBef>
              <a:buFont typeface="Wingdings" pitchFamily="2" charset="2"/>
              <a:buChar char="§"/>
            </a:pPr>
            <a:r>
              <a:rPr lang="en-US" altLang="tr-TR" sz="2000">
                <a:latin typeface="Calibri" pitchFamily="34" charset="0"/>
              </a:rPr>
              <a:t>ISLAK VEYA METAL AKSAMLI BÖLÜMLERDE KÜÇÜK GERİLİM KULLANILACAK</a:t>
            </a:r>
          </a:p>
          <a:p>
            <a:pPr marL="180975" indent="-180975" eaLnBrk="0" hangingPunct="0">
              <a:spcBef>
                <a:spcPct val="20000"/>
              </a:spcBef>
              <a:buFont typeface="Wingdings" pitchFamily="2" charset="2"/>
              <a:buChar char="§"/>
            </a:pPr>
            <a:r>
              <a:rPr lang="en-US" altLang="tr-TR" sz="2000">
                <a:latin typeface="Calibri" pitchFamily="34" charset="0"/>
              </a:rPr>
              <a:t>PARLAYICI PATLAYICI MADDE BULUNAN ORT</a:t>
            </a:r>
            <a:r>
              <a:rPr lang="tr-TR" altLang="tr-TR" sz="2000">
                <a:latin typeface="Calibri" pitchFamily="34" charset="0"/>
              </a:rPr>
              <a:t>AMLARA</a:t>
            </a:r>
            <a:r>
              <a:rPr lang="en-US" altLang="tr-TR" sz="2000">
                <a:latin typeface="Calibri" pitchFamily="34" charset="0"/>
              </a:rPr>
              <a:t> DİKKAT</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57225" y="663575"/>
            <a:ext cx="6094413" cy="696913"/>
          </a:xfrm>
        </p:spPr>
        <p:txBody>
          <a:bodyPr>
            <a:normAutofit fontScale="90000"/>
          </a:bodyPr>
          <a:lstStyle/>
          <a:p>
            <a:r>
              <a:rPr lang="en-US" altLang="tr-TR" sz="3200" u="sng" smtClean="0">
                <a:solidFill>
                  <a:srgbClr val="00B050"/>
                </a:solidFill>
              </a:rPr>
              <a:t>ELEKTRİK</a:t>
            </a:r>
            <a:r>
              <a:rPr lang="tr-TR" altLang="tr-TR" sz="3200" u="sng" smtClean="0">
                <a:solidFill>
                  <a:srgbClr val="00B050"/>
                </a:solidFill>
              </a:rPr>
              <a:t> KAZALARININ ÖNLENMESİ</a:t>
            </a:r>
            <a:endParaRPr lang="en-US" altLang="tr-TR" sz="3200" u="sng" smtClean="0">
              <a:solidFill>
                <a:srgbClr val="00B050"/>
              </a:solidFill>
            </a:endParaRPr>
          </a:p>
        </p:txBody>
      </p:sp>
      <p:sp>
        <p:nvSpPr>
          <p:cNvPr id="34819" name="Rectangle 3"/>
          <p:cNvSpPr>
            <a:spLocks noGrp="1" noChangeArrowheads="1"/>
          </p:cNvSpPr>
          <p:nvPr>
            <p:ph type="body" idx="1"/>
          </p:nvPr>
        </p:nvSpPr>
        <p:spPr>
          <a:xfrm>
            <a:off x="519113" y="1395413"/>
            <a:ext cx="8624887" cy="4090987"/>
          </a:xfrm>
        </p:spPr>
        <p:txBody>
          <a:bodyPr>
            <a:normAutofit lnSpcReduction="10000"/>
          </a:bodyPr>
          <a:lstStyle/>
          <a:p>
            <a:pPr>
              <a:buFontTx/>
              <a:buNone/>
            </a:pPr>
            <a:r>
              <a:rPr lang="tr-TR" altLang="tr-TR" sz="2000" b="1" u="sng" smtClean="0">
                <a:solidFill>
                  <a:srgbClr val="C00000"/>
                </a:solidFill>
              </a:rPr>
              <a:t>II – YÜKSEK GERİLİMDE  ALINMASI  GEREKLİ ÖNLEMLER</a:t>
            </a:r>
          </a:p>
          <a:p>
            <a:r>
              <a:rPr lang="tr-TR" altLang="tr-TR" sz="2000" smtClean="0"/>
              <a:t>GENEL  KURAL  OLARAK;   ÇALIŞMA  YAPILACAK  TESİSTE  ELEKTRİK  KESİLMELİDİR</a:t>
            </a:r>
          </a:p>
          <a:p>
            <a:r>
              <a:rPr lang="tr-TR" altLang="tr-TR" sz="2000" smtClean="0"/>
              <a:t>ELEKTRİK  KESİLEN  MAHAL,   KORUMA  ALTINA  ALINMALI,  KİLİTLENMELİ  VE  UYARI  LEVHASI  ASILMALIDIR</a:t>
            </a:r>
          </a:p>
          <a:p>
            <a:r>
              <a:rPr lang="tr-TR" altLang="tr-TR" sz="2000" smtClean="0"/>
              <a:t>GERİLİM  YOKLUĞU  NEON LAMBALI ISTANKA  İLE  KONTROL  EDİLMELİ</a:t>
            </a:r>
            <a:endParaRPr lang="tr-TR" altLang="tr-TR" sz="1600" smtClean="0"/>
          </a:p>
          <a:p>
            <a:r>
              <a:rPr lang="tr-TR" altLang="tr-TR" sz="2000" smtClean="0"/>
              <a:t>TOPRAKLAMA  VE  KISA  DEVRE  İŞLEMLERİ  TAM  OLARAK   YAPILMALI</a:t>
            </a:r>
          </a:p>
          <a:p>
            <a:r>
              <a:rPr lang="tr-TR" altLang="tr-TR" sz="2000" smtClean="0"/>
              <a:t>ÇALIŞMA  YERİ  SINIRLANDIRILMALI  </a:t>
            </a:r>
          </a:p>
          <a:p>
            <a:r>
              <a:rPr lang="tr-TR" altLang="tr-TR" sz="2000" smtClean="0"/>
              <a:t>ÇALIŞMA  İZNİ  YAZILI  OLARAK  ALINMALI  </a:t>
            </a:r>
          </a:p>
          <a:p>
            <a:r>
              <a:rPr lang="tr-TR" altLang="tr-TR" sz="2000" smtClean="0"/>
              <a:t>YÜKSEK  GERİLİMDE,  EHİL  VE  TECRÜBELİ  KİŞİLER  ÇALIŞTIRILMALI</a:t>
            </a:r>
          </a:p>
          <a:p>
            <a:r>
              <a:rPr lang="tr-TR" altLang="tr-TR" sz="2000" smtClean="0"/>
              <a:t>YÜKSEK  GERİLİMDEKİ  ÇALIŞMALAR,  YETKİLİ  TEKNİK  BİR  KİŞİNİN  GÖZETİMİNDE  YAPILMALI</a:t>
            </a:r>
          </a:p>
          <a:p>
            <a:pPr>
              <a:buFontTx/>
              <a:buNone/>
            </a:pPr>
            <a:endParaRPr lang="tr-TR" altLang="tr-TR" sz="2400" smtClean="0"/>
          </a:p>
          <a:p>
            <a:endParaRPr lang="tr-TR" altLang="tr-TR" sz="2400" smtClean="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57225" y="663575"/>
            <a:ext cx="6094413" cy="696913"/>
          </a:xfrm>
        </p:spPr>
        <p:txBody>
          <a:bodyPr>
            <a:normAutofit fontScale="90000"/>
          </a:bodyPr>
          <a:lstStyle/>
          <a:p>
            <a:r>
              <a:rPr lang="en-US" altLang="tr-TR" sz="3200" u="sng" smtClean="0">
                <a:solidFill>
                  <a:srgbClr val="00B050"/>
                </a:solidFill>
              </a:rPr>
              <a:t>ELEKTRİK</a:t>
            </a:r>
            <a:r>
              <a:rPr lang="tr-TR" altLang="tr-TR" sz="3200" u="sng" smtClean="0">
                <a:solidFill>
                  <a:srgbClr val="00B050"/>
                </a:solidFill>
              </a:rPr>
              <a:t> KAZALARININ ÖNLENMESİ</a:t>
            </a:r>
            <a:endParaRPr lang="en-US" altLang="tr-TR" sz="3200" u="sng" smtClean="0">
              <a:solidFill>
                <a:srgbClr val="00B050"/>
              </a:solidFill>
            </a:endParaRPr>
          </a:p>
        </p:txBody>
      </p:sp>
      <p:sp>
        <p:nvSpPr>
          <p:cNvPr id="35843" name="Rectangle 3"/>
          <p:cNvSpPr>
            <a:spLocks noGrp="1" noChangeArrowheads="1"/>
          </p:cNvSpPr>
          <p:nvPr>
            <p:ph type="body" idx="1"/>
          </p:nvPr>
        </p:nvSpPr>
        <p:spPr>
          <a:xfrm>
            <a:off x="582613" y="1150938"/>
            <a:ext cx="4075112" cy="5408612"/>
          </a:xfrm>
        </p:spPr>
        <p:txBody>
          <a:bodyPr>
            <a:normAutofit fontScale="92500" lnSpcReduction="10000"/>
          </a:bodyPr>
          <a:lstStyle/>
          <a:p>
            <a:pPr>
              <a:buFontTx/>
              <a:buNone/>
            </a:pPr>
            <a:r>
              <a:rPr lang="tr-TR" altLang="tr-TR" sz="2000" b="1" u="sng" smtClean="0">
                <a:solidFill>
                  <a:srgbClr val="C00000"/>
                </a:solidFill>
              </a:rPr>
              <a:t>II – YÜKSEK GERİLİMDE  ALINMASI  GEREKLİ ÖNLEMLER</a:t>
            </a:r>
          </a:p>
          <a:p>
            <a:r>
              <a:rPr lang="tr-TR" altLang="tr-TR" sz="2000" smtClean="0">
                <a:solidFill>
                  <a:srgbClr val="0070C0"/>
                </a:solidFill>
              </a:rPr>
              <a:t>NEON LAMBALI ISTANKA</a:t>
            </a:r>
            <a:endParaRPr lang="tr-TR" altLang="tr-TR" sz="2000" smtClean="0"/>
          </a:p>
          <a:p>
            <a:pPr marL="892175" lvl="4"/>
            <a:r>
              <a:rPr lang="tr-TR" altLang="tr-TR" smtClean="0"/>
              <a:t>	Açma manevralarına ( enerjinin kesilmesine) önce kesicilerden başlanır. Kesici açılır ( akım kesilmiş olur), </a:t>
            </a:r>
          </a:p>
          <a:p>
            <a:pPr marL="892175" lvl="4"/>
            <a:r>
              <a:rPr lang="tr-TR" altLang="tr-TR" smtClean="0"/>
              <a:t>Kesicinin her üç fazının da elektriksel olarak açık olduğu neon lambalı ıstanka ile kontrol edilir. </a:t>
            </a:r>
          </a:p>
          <a:p>
            <a:pPr marL="892175" lvl="4"/>
            <a:r>
              <a:rPr lang="tr-TR" altLang="tr-TR" smtClean="0"/>
              <a:t>BARA ayırıcısından başlamak üzere ayırıcılar açılır ( gerilim kesilmiş olur) , </a:t>
            </a:r>
          </a:p>
          <a:p>
            <a:pPr marL="892175" lvl="4"/>
            <a:r>
              <a:rPr lang="tr-TR" altLang="tr-TR" smtClean="0"/>
              <a:t>Hat ta ters besleme yok ise toprak ayırıcısı kapatılarak devre topraklanır ( statik elektrik varsa boşalmış olur ). </a:t>
            </a:r>
          </a:p>
          <a:p>
            <a:pPr>
              <a:buFontTx/>
              <a:buNone/>
            </a:pPr>
            <a:endParaRPr lang="tr-TR" altLang="tr-TR" sz="2400" smtClean="0"/>
          </a:p>
          <a:p>
            <a:endParaRPr lang="tr-TR" altLang="tr-TR" sz="2400" smtClean="0"/>
          </a:p>
        </p:txBody>
      </p:sp>
      <p:pic>
        <p:nvPicPr>
          <p:cNvPr id="35844" name="Picture 2" descr="C:\Users\HAYALET\Desktop\elektrik ab\ıstanka.png"/>
          <p:cNvPicPr>
            <a:picLocks noChangeAspect="1" noChangeArrowheads="1"/>
          </p:cNvPicPr>
          <p:nvPr/>
        </p:nvPicPr>
        <p:blipFill>
          <a:blip r:embed="rId2" cstate="print"/>
          <a:srcRect/>
          <a:stretch>
            <a:fillRect/>
          </a:stretch>
        </p:blipFill>
        <p:spPr bwMode="auto">
          <a:xfrm>
            <a:off x="4792663" y="1595438"/>
            <a:ext cx="3629025" cy="45815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33363" y="973138"/>
            <a:ext cx="7900987" cy="835025"/>
          </a:xfrm>
        </p:spPr>
        <p:txBody>
          <a:bodyPr>
            <a:normAutofit/>
          </a:bodyPr>
          <a:lstStyle/>
          <a:p>
            <a:pPr algn="ctr"/>
            <a:r>
              <a:rPr lang="tr-TR" altLang="tr-TR" sz="2400" u="sng" dirty="0" smtClean="0">
                <a:solidFill>
                  <a:srgbClr val="00B050"/>
                </a:solidFill>
              </a:rPr>
              <a:t>ELEKTRİK  ÇARPMALARINA  KARŞI  ALINACAK  GENEL  KORUNMA  TEDBİRLERİ</a:t>
            </a:r>
            <a:endParaRPr lang="en-US" altLang="tr-TR" sz="2400" u="sng" dirty="0" smtClean="0">
              <a:solidFill>
                <a:srgbClr val="00B050"/>
              </a:solidFill>
            </a:endParaRPr>
          </a:p>
        </p:txBody>
      </p:sp>
      <p:sp>
        <p:nvSpPr>
          <p:cNvPr id="36867" name="Rectangle 3"/>
          <p:cNvSpPr>
            <a:spLocks noGrp="1" noChangeArrowheads="1"/>
          </p:cNvSpPr>
          <p:nvPr>
            <p:ph type="body" idx="1"/>
          </p:nvPr>
        </p:nvSpPr>
        <p:spPr>
          <a:xfrm>
            <a:off x="1905000" y="2054225"/>
            <a:ext cx="4783138" cy="2517775"/>
          </a:xfrm>
        </p:spPr>
        <p:txBody>
          <a:bodyPr>
            <a:normAutofit fontScale="92500" lnSpcReduction="20000"/>
          </a:bodyPr>
          <a:lstStyle/>
          <a:p>
            <a:r>
              <a:rPr lang="tr-TR" altLang="tr-TR" sz="2000" dirty="0" smtClean="0"/>
              <a:t>KÜÇÜK  GERİLİM KULLANMAK,</a:t>
            </a:r>
            <a:endParaRPr lang="en-US" altLang="tr-TR" sz="2000" dirty="0" smtClean="0"/>
          </a:p>
          <a:p>
            <a:r>
              <a:rPr lang="tr-TR" altLang="tr-TR" sz="2000" dirty="0" smtClean="0"/>
              <a:t>KORUMA  İZALASYONU  YAPMAK,</a:t>
            </a:r>
            <a:endParaRPr lang="en-US" altLang="tr-TR" sz="2000" dirty="0" smtClean="0"/>
          </a:p>
          <a:p>
            <a:r>
              <a:rPr lang="tr-TR" altLang="tr-TR" sz="2000" dirty="0" smtClean="0"/>
              <a:t>GÜVENLİK  TRASFORMATÖRÜ KULLANMAK,</a:t>
            </a:r>
            <a:endParaRPr lang="en-US" altLang="tr-TR" sz="2000" dirty="0" smtClean="0"/>
          </a:p>
          <a:p>
            <a:r>
              <a:rPr lang="tr-TR" altLang="tr-TR" sz="2000" dirty="0" smtClean="0"/>
              <a:t>KORUMA  TOPRAKLAMASI YAPMAK,</a:t>
            </a:r>
            <a:endParaRPr lang="en-US" altLang="tr-TR" sz="2000" dirty="0" smtClean="0"/>
          </a:p>
          <a:p>
            <a:r>
              <a:rPr lang="tr-TR" altLang="tr-TR" sz="2000" dirty="0" smtClean="0"/>
              <a:t>SIFIRLAMA  YAPMAK,</a:t>
            </a:r>
            <a:endParaRPr lang="en-US" altLang="tr-TR" sz="2000" dirty="0" smtClean="0"/>
          </a:p>
          <a:p>
            <a:r>
              <a:rPr lang="tr-TR" altLang="tr-TR" sz="2000" dirty="0" smtClean="0"/>
              <a:t>KAÇAK  AKIM  RÖLESİ KULLANMAK,</a:t>
            </a:r>
          </a:p>
          <a:p>
            <a:r>
              <a:rPr lang="tr-TR" altLang="tr-TR" sz="2000" dirty="0" smtClean="0"/>
              <a:t>EĞİTİM  ÇALIŞMASI  </a:t>
            </a:r>
            <a:endParaRPr lang="en-US" altLang="tr-TR" sz="2000" dirty="0" smtClean="0"/>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561975" y="1622425"/>
            <a:ext cx="4179888" cy="568325"/>
          </a:xfrm>
        </p:spPr>
        <p:txBody>
          <a:bodyPr/>
          <a:lstStyle/>
          <a:p>
            <a:r>
              <a:rPr lang="en-US" altLang="tr-TR" sz="2000" u="sng" smtClean="0">
                <a:solidFill>
                  <a:srgbClr val="C00000"/>
                </a:solidFill>
              </a:rPr>
              <a:t>KÜÇÜK GERİLİM KULLANMA</a:t>
            </a:r>
          </a:p>
        </p:txBody>
      </p:sp>
      <p:sp>
        <p:nvSpPr>
          <p:cNvPr id="37891" name="Rectangle 1027"/>
          <p:cNvSpPr>
            <a:spLocks noGrp="1" noChangeArrowheads="1"/>
          </p:cNvSpPr>
          <p:nvPr>
            <p:ph type="body" idx="1"/>
          </p:nvPr>
        </p:nvSpPr>
        <p:spPr>
          <a:xfrm>
            <a:off x="539750" y="2254250"/>
            <a:ext cx="5191125" cy="881063"/>
          </a:xfrm>
        </p:spPr>
        <p:txBody>
          <a:bodyPr>
            <a:normAutofit fontScale="92500"/>
          </a:bodyPr>
          <a:lstStyle/>
          <a:p>
            <a:r>
              <a:rPr lang="en-US" altLang="tr-TR" sz="1600" smtClean="0"/>
              <a:t>NEMLİ ISLAK YERLERDE</a:t>
            </a:r>
          </a:p>
          <a:p>
            <a:r>
              <a:rPr lang="en-US" altLang="tr-TR" sz="1600" smtClean="0"/>
              <a:t>METAL MALZEMELERİN ÇOĞUNLUKTA OLDUĞU YERLERDE</a:t>
            </a:r>
          </a:p>
          <a:p>
            <a:r>
              <a:rPr lang="en-US" altLang="tr-TR" sz="1600" smtClean="0"/>
              <a:t>42VOLT GERİLİM KULLANILMALIDIR</a:t>
            </a:r>
          </a:p>
        </p:txBody>
      </p:sp>
      <p:sp>
        <p:nvSpPr>
          <p:cNvPr id="37892" name="Rectangle 2"/>
          <p:cNvSpPr txBox="1">
            <a:spLocks noChangeArrowheads="1"/>
          </p:cNvSpPr>
          <p:nvPr/>
        </p:nvSpPr>
        <p:spPr bwMode="gray">
          <a:xfrm>
            <a:off x="414338" y="588963"/>
            <a:ext cx="7900987" cy="835025"/>
          </a:xfrm>
          <a:prstGeom prst="rect">
            <a:avLst/>
          </a:prstGeom>
          <a:noFill/>
          <a:ln w="9525">
            <a:noFill/>
            <a:miter lim="800000"/>
            <a:headEnd/>
            <a:tailEnd/>
          </a:ln>
        </p:spPr>
        <p:txBody>
          <a:bodyPr lIns="0" rIns="0"/>
          <a:lstStyle/>
          <a:p>
            <a:pPr algn="ctr" eaLnBrk="0" hangingPunct="0">
              <a:lnSpc>
                <a:spcPct val="90000"/>
              </a:lnSpc>
            </a:pPr>
            <a:r>
              <a:rPr lang="tr-TR" altLang="tr-TR" sz="2400" b="1" u="sng">
                <a:solidFill>
                  <a:srgbClr val="00B050"/>
                </a:solidFill>
                <a:latin typeface="Calibri" pitchFamily="34" charset="0"/>
              </a:rPr>
              <a:t>ELEKTRİK  ÇARPMALARINA  KARŞI  ALINACAK  GENEL  KORUNMA  TEDBİRLERİ</a:t>
            </a:r>
            <a:endParaRPr lang="en-US" altLang="tr-TR" sz="2400" b="1" u="sng">
              <a:solidFill>
                <a:srgbClr val="00B050"/>
              </a:solidFill>
              <a:latin typeface="Calibri" pitchFamily="34" charset="0"/>
            </a:endParaRPr>
          </a:p>
        </p:txBody>
      </p:sp>
      <p:sp>
        <p:nvSpPr>
          <p:cNvPr id="37893" name="Rectangle 2"/>
          <p:cNvSpPr>
            <a:spLocks noChangeArrowheads="1"/>
          </p:cNvSpPr>
          <p:nvPr/>
        </p:nvSpPr>
        <p:spPr bwMode="auto">
          <a:xfrm>
            <a:off x="581025" y="3752850"/>
            <a:ext cx="4565650" cy="1570038"/>
          </a:xfrm>
          <a:prstGeom prst="rect">
            <a:avLst/>
          </a:prstGeom>
          <a:noFill/>
          <a:ln w="12700" cap="sq">
            <a:noFill/>
            <a:miter lim="800000"/>
            <a:headEnd type="none" w="sm" len="sm"/>
            <a:tailEnd type="none" w="sm" len="sm"/>
          </a:ln>
        </p:spPr>
        <p:txBody>
          <a:bodyPr>
            <a:spAutoFit/>
          </a:bodyPr>
          <a:lstStyle/>
          <a:p>
            <a:pPr algn="just"/>
            <a:r>
              <a:rPr lang="tr-TR" altLang="tr-TR" sz="1600" b="1" u="sng">
                <a:latin typeface="Calibri" pitchFamily="34" charset="0"/>
              </a:rPr>
              <a:t>Kazan içinde</a:t>
            </a:r>
            <a:r>
              <a:rPr lang="tr-TR" altLang="tr-TR" sz="1600">
                <a:latin typeface="Calibri" pitchFamily="34" charset="0"/>
              </a:rPr>
              <a:t> veya buna benzer dar ve iletken kısımları bulunan yerlerle ıslak yerlerde alternatif akımla çalışan lambalar kullanıldığı taktirde, küçük gerilim veya koruyucu ayırma sağlayan aygıtlar (güvenlik transformatörü) çalışma yerinin dışında tutulmalıdır.</a:t>
            </a:r>
          </a:p>
        </p:txBody>
      </p:sp>
      <p:sp>
        <p:nvSpPr>
          <p:cNvPr id="37894" name="Rectangle 1026"/>
          <p:cNvSpPr txBox="1">
            <a:spLocks noChangeArrowheads="1"/>
          </p:cNvSpPr>
          <p:nvPr/>
        </p:nvSpPr>
        <p:spPr bwMode="gray">
          <a:xfrm>
            <a:off x="555625" y="3335338"/>
            <a:ext cx="3824288" cy="385762"/>
          </a:xfrm>
          <a:prstGeom prst="rect">
            <a:avLst/>
          </a:prstGeom>
          <a:noFill/>
          <a:ln w="9525">
            <a:noFill/>
            <a:miter lim="800000"/>
            <a:headEnd/>
            <a:tailEnd/>
          </a:ln>
        </p:spPr>
        <p:txBody>
          <a:bodyPr lIns="0" rIns="0"/>
          <a:lstStyle/>
          <a:p>
            <a:pPr eaLnBrk="0" hangingPunct="0">
              <a:lnSpc>
                <a:spcPct val="90000"/>
              </a:lnSpc>
            </a:pPr>
            <a:r>
              <a:rPr lang="tr-TR" altLang="tr-TR" sz="2000" b="1" u="sng">
                <a:solidFill>
                  <a:srgbClr val="C00000"/>
                </a:solidFill>
                <a:latin typeface="Calibri" pitchFamily="34" charset="0"/>
              </a:rPr>
              <a:t>GÜVENLİK   TRAFOSU KULLANMAK</a:t>
            </a:r>
            <a:endParaRPr lang="en-US" altLang="tr-TR" sz="2000" b="1" u="sng">
              <a:solidFill>
                <a:srgbClr val="C00000"/>
              </a:solidFill>
              <a:latin typeface="Calibri" pitchFamily="34" charset="0"/>
            </a:endParaRPr>
          </a:p>
        </p:txBody>
      </p:sp>
      <p:grpSp>
        <p:nvGrpSpPr>
          <p:cNvPr id="2" name="15 Grup"/>
          <p:cNvGrpSpPr>
            <a:grpSpLocks/>
          </p:cNvGrpSpPr>
          <p:nvPr/>
        </p:nvGrpSpPr>
        <p:grpSpPr bwMode="auto">
          <a:xfrm>
            <a:off x="5592763" y="1998663"/>
            <a:ext cx="3551237" cy="3302000"/>
            <a:chOff x="5592725" y="2073348"/>
            <a:chExt cx="3551275" cy="3301779"/>
          </a:xfrm>
        </p:grpSpPr>
        <p:pic>
          <p:nvPicPr>
            <p:cNvPr id="37896" name="Picture 3"/>
            <p:cNvPicPr>
              <a:picLocks noChangeAspect="1" noChangeArrowheads="1"/>
            </p:cNvPicPr>
            <p:nvPr/>
          </p:nvPicPr>
          <p:blipFill>
            <a:blip r:embed="rId2" cstate="print"/>
            <a:srcRect/>
            <a:stretch>
              <a:fillRect/>
            </a:stretch>
          </p:blipFill>
          <p:spPr bwMode="auto">
            <a:xfrm>
              <a:off x="5592725" y="2073348"/>
              <a:ext cx="3551275" cy="3301779"/>
            </a:xfrm>
            <a:prstGeom prst="rect">
              <a:avLst/>
            </a:prstGeom>
            <a:noFill/>
            <a:ln w="12700" cap="sq">
              <a:noFill/>
              <a:miter lim="800000"/>
              <a:headEnd type="none" w="sm" len="sm"/>
              <a:tailEnd type="none" w="sm" len="sm"/>
            </a:ln>
          </p:spPr>
        </p:pic>
        <p:sp>
          <p:nvSpPr>
            <p:cNvPr id="37897" name="14 Dikdörtgen"/>
            <p:cNvSpPr>
              <a:spLocks noChangeArrowheads="1"/>
            </p:cNvSpPr>
            <p:nvPr/>
          </p:nvSpPr>
          <p:spPr bwMode="auto">
            <a:xfrm>
              <a:off x="8240427" y="2648911"/>
              <a:ext cx="755335" cy="276999"/>
            </a:xfrm>
            <a:prstGeom prst="rect">
              <a:avLst/>
            </a:prstGeom>
            <a:solidFill>
              <a:schemeClr val="bg1"/>
            </a:solidFill>
            <a:ln w="9525">
              <a:noFill/>
              <a:miter lim="800000"/>
              <a:headEnd/>
              <a:tailEnd/>
            </a:ln>
          </p:spPr>
          <p:txBody>
            <a:bodyPr wrap="none">
              <a:spAutoFit/>
            </a:bodyPr>
            <a:lstStyle/>
            <a:p>
              <a:r>
                <a:rPr lang="en-US" altLang="tr-TR" sz="1200"/>
                <a:t>42</a:t>
              </a:r>
              <a:r>
                <a:rPr lang="tr-TR" altLang="tr-TR" sz="1200"/>
                <a:t>/220</a:t>
              </a:r>
              <a:r>
                <a:rPr lang="en-US" altLang="tr-TR" sz="1200"/>
                <a:t>V</a:t>
              </a:r>
              <a:endParaRPr lang="tr-TR" altLang="tr-TR" sz="1200"/>
            </a:p>
          </p:txBody>
        </p:sp>
      </p:gr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623888" y="1854200"/>
            <a:ext cx="8520112" cy="647700"/>
          </a:xfrm>
        </p:spPr>
        <p:txBody>
          <a:bodyPr>
            <a:normAutofit/>
          </a:bodyPr>
          <a:lstStyle/>
          <a:p>
            <a:r>
              <a:rPr lang="tr-TR" altLang="tr-TR" sz="2400" u="sng" dirty="0" smtClean="0">
                <a:solidFill>
                  <a:srgbClr val="00B050"/>
                </a:solidFill>
              </a:rPr>
              <a:t>ELEKTRİK İLE İLGİLİ TEMEL KAVRAMLAR</a:t>
            </a:r>
          </a:p>
        </p:txBody>
      </p:sp>
      <p:sp>
        <p:nvSpPr>
          <p:cNvPr id="12291" name="2 İçerik Yer Tutucusu"/>
          <p:cNvSpPr txBox="1">
            <a:spLocks/>
          </p:cNvSpPr>
          <p:nvPr/>
        </p:nvSpPr>
        <p:spPr bwMode="auto">
          <a:xfrm>
            <a:off x="720725" y="2611438"/>
            <a:ext cx="8229600" cy="1925637"/>
          </a:xfrm>
          <a:prstGeom prst="rect">
            <a:avLst/>
          </a:prstGeom>
          <a:noFill/>
          <a:ln w="9525">
            <a:noFill/>
            <a:miter lim="800000"/>
            <a:headEnd/>
            <a:tailEnd/>
          </a:ln>
        </p:spPr>
        <p:txBody>
          <a:bodyPr lIns="0" tIns="0" rIns="0" bIns="0"/>
          <a:lstStyle/>
          <a:p>
            <a:pPr marL="180975" indent="-180975" eaLnBrk="0" hangingPunct="0">
              <a:spcBef>
                <a:spcPct val="20000"/>
              </a:spcBef>
              <a:buFont typeface="Wingdings" pitchFamily="2" charset="2"/>
              <a:buChar char="§"/>
            </a:pPr>
            <a:r>
              <a:rPr lang="tr-TR" altLang="tr-TR">
                <a:latin typeface="Calibri" pitchFamily="34" charset="0"/>
              </a:rPr>
              <a:t>Elektrik, hayatımızın en önemli parçalarından biridir. </a:t>
            </a:r>
          </a:p>
          <a:p>
            <a:pPr marL="180975" indent="-180975" eaLnBrk="0" hangingPunct="0">
              <a:spcBef>
                <a:spcPct val="20000"/>
              </a:spcBef>
              <a:buFont typeface="Wingdings" pitchFamily="2" charset="2"/>
              <a:buChar char="§"/>
            </a:pPr>
            <a:r>
              <a:rPr lang="tr-TR" altLang="tr-TR">
                <a:latin typeface="Calibri" pitchFamily="34" charset="0"/>
              </a:rPr>
              <a:t>Üretimin her aşamasında elektrik enerjisi kullanılır. </a:t>
            </a:r>
          </a:p>
          <a:p>
            <a:pPr marL="180975" indent="-180975" eaLnBrk="0" hangingPunct="0">
              <a:spcBef>
                <a:spcPct val="20000"/>
              </a:spcBef>
              <a:buFont typeface="Wingdings" pitchFamily="2" charset="2"/>
              <a:buChar char="§"/>
            </a:pPr>
            <a:r>
              <a:rPr lang="tr-TR" altLang="tr-TR">
                <a:latin typeface="Calibri" pitchFamily="34" charset="0"/>
              </a:rPr>
              <a:t>Onsuz hiçbir şey yapılamaz. </a:t>
            </a:r>
          </a:p>
          <a:p>
            <a:pPr marL="180975" indent="-180975" eaLnBrk="0" hangingPunct="0">
              <a:spcBef>
                <a:spcPct val="20000"/>
              </a:spcBef>
              <a:buFont typeface="Wingdings" pitchFamily="2" charset="2"/>
              <a:buChar char="§"/>
            </a:pPr>
            <a:r>
              <a:rPr lang="tr-TR" altLang="tr-TR">
                <a:latin typeface="Calibri" pitchFamily="34" charset="0"/>
              </a:rPr>
              <a:t>Yemek yerken, televizyon seyrederken, yolda giderken, temizlik yaparken tüm hayatımız elektrikle iç içedir. </a:t>
            </a:r>
          </a:p>
          <a:p>
            <a:pPr marL="180975" indent="-180975" eaLnBrk="0" hangingPunct="0">
              <a:spcBef>
                <a:spcPct val="20000"/>
              </a:spcBef>
              <a:buFont typeface="Wingdings" pitchFamily="2" charset="2"/>
              <a:buChar char="§"/>
            </a:pPr>
            <a:endParaRPr lang="tr-TR" altLang="tr-TR" sz="2800" b="1">
              <a:latin typeface="Calibri" pitchFamily="34" charset="0"/>
            </a:endParaRPr>
          </a:p>
          <a:p>
            <a:pPr marL="180975" indent="-180975" eaLnBrk="0" hangingPunct="0">
              <a:spcBef>
                <a:spcPct val="20000"/>
              </a:spcBef>
              <a:buFont typeface="Wingdings" pitchFamily="2" charset="2"/>
              <a:buChar char="§"/>
            </a:pPr>
            <a:endParaRPr lang="tr-TR" altLang="tr-TR" sz="2800" b="1">
              <a:latin typeface="Calibri" pitchFamily="34" charset="0"/>
            </a:endParaRPr>
          </a:p>
          <a:p>
            <a:pPr marL="180975" indent="-180975" eaLnBrk="0" hangingPunct="0">
              <a:spcBef>
                <a:spcPct val="20000"/>
              </a:spcBef>
              <a:buFont typeface="Wingdings" pitchFamily="2" charset="2"/>
              <a:buChar char="§"/>
            </a:pPr>
            <a:endParaRPr lang="tr-TR" altLang="tr-TR">
              <a:latin typeface="Calibri"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txBox="1">
            <a:spLocks noChangeArrowheads="1"/>
          </p:cNvSpPr>
          <p:nvPr/>
        </p:nvSpPr>
        <p:spPr bwMode="gray">
          <a:xfrm>
            <a:off x="884238" y="2197100"/>
            <a:ext cx="3527425" cy="354013"/>
          </a:xfrm>
          <a:prstGeom prst="rect">
            <a:avLst/>
          </a:prstGeom>
          <a:noFill/>
          <a:ln w="9525">
            <a:noFill/>
            <a:miter lim="800000"/>
            <a:headEnd/>
            <a:tailEnd/>
          </a:ln>
        </p:spPr>
        <p:txBody>
          <a:bodyPr lIns="0" rIns="0"/>
          <a:lstStyle/>
          <a:p>
            <a:pPr eaLnBrk="0" hangingPunct="0">
              <a:lnSpc>
                <a:spcPct val="90000"/>
              </a:lnSpc>
            </a:pPr>
            <a:r>
              <a:rPr lang="tr-TR" altLang="tr-TR" sz="2000" b="1" u="sng">
                <a:solidFill>
                  <a:srgbClr val="C00000"/>
                </a:solidFill>
                <a:latin typeface="Calibri" pitchFamily="34" charset="0"/>
              </a:rPr>
              <a:t>KORUMA  </a:t>
            </a:r>
            <a:r>
              <a:rPr lang="en-US" altLang="tr-TR" sz="2000" b="1" u="sng">
                <a:solidFill>
                  <a:srgbClr val="C00000"/>
                </a:solidFill>
                <a:latin typeface="Calibri" pitchFamily="34" charset="0"/>
              </a:rPr>
              <a:t>İZ</a:t>
            </a:r>
            <a:r>
              <a:rPr lang="tr-TR" altLang="tr-TR" sz="2000" b="1" u="sng">
                <a:solidFill>
                  <a:srgbClr val="C00000"/>
                </a:solidFill>
                <a:latin typeface="Calibri" pitchFamily="34" charset="0"/>
              </a:rPr>
              <a:t>O</a:t>
            </a:r>
            <a:r>
              <a:rPr lang="en-US" altLang="tr-TR" sz="2000" b="1" u="sng">
                <a:solidFill>
                  <a:srgbClr val="C00000"/>
                </a:solidFill>
                <a:latin typeface="Calibri" pitchFamily="34" charset="0"/>
              </a:rPr>
              <a:t>LASYON</a:t>
            </a:r>
            <a:r>
              <a:rPr lang="tr-TR" altLang="tr-TR" sz="2000" b="1" u="sng">
                <a:solidFill>
                  <a:srgbClr val="C00000"/>
                </a:solidFill>
                <a:latin typeface="Calibri" pitchFamily="34" charset="0"/>
              </a:rPr>
              <a:t>U YAPMAK</a:t>
            </a:r>
            <a:endParaRPr lang="en-US" altLang="tr-TR" sz="2000" b="1" u="sng">
              <a:solidFill>
                <a:srgbClr val="C00000"/>
              </a:solidFill>
              <a:latin typeface="Calibri" pitchFamily="34" charset="0"/>
            </a:endParaRPr>
          </a:p>
        </p:txBody>
      </p:sp>
      <p:sp>
        <p:nvSpPr>
          <p:cNvPr id="38915" name="Rectangle 1027"/>
          <p:cNvSpPr txBox="1">
            <a:spLocks noChangeArrowheads="1"/>
          </p:cNvSpPr>
          <p:nvPr/>
        </p:nvSpPr>
        <p:spPr bwMode="auto">
          <a:xfrm>
            <a:off x="901700" y="2605088"/>
            <a:ext cx="7051675" cy="509587"/>
          </a:xfrm>
          <a:prstGeom prst="rect">
            <a:avLst/>
          </a:prstGeom>
          <a:noFill/>
          <a:ln w="9525">
            <a:noFill/>
            <a:miter lim="800000"/>
            <a:headEnd/>
            <a:tailEnd/>
          </a:ln>
        </p:spPr>
        <p:txBody>
          <a:bodyPr lIns="0" tIns="0" rIns="0" bIns="0"/>
          <a:lstStyle/>
          <a:p>
            <a:pPr marL="180975" indent="-180975" eaLnBrk="0" hangingPunct="0">
              <a:spcBef>
                <a:spcPct val="20000"/>
              </a:spcBef>
              <a:buFont typeface="Wingdings" pitchFamily="2" charset="2"/>
              <a:buChar char="§"/>
            </a:pPr>
            <a:r>
              <a:rPr lang="en-US" altLang="tr-TR" sz="1600">
                <a:latin typeface="Calibri" pitchFamily="34" charset="0"/>
              </a:rPr>
              <a:t>ÇİFT İZALASYONLU MALZEMELER KULLANMAYA ÖZEN GÖSTERMEK</a:t>
            </a:r>
          </a:p>
          <a:p>
            <a:pPr marL="180975" indent="-180975" eaLnBrk="0" hangingPunct="0">
              <a:spcBef>
                <a:spcPct val="20000"/>
              </a:spcBef>
              <a:buFont typeface="Wingdings" pitchFamily="2" charset="2"/>
              <a:buChar char="§"/>
            </a:pPr>
            <a:endParaRPr lang="en-US" altLang="tr-TR" sz="1600">
              <a:latin typeface="Calibri" pitchFamily="34" charset="0"/>
            </a:endParaRPr>
          </a:p>
          <a:p>
            <a:pPr marL="180975" indent="-180975" eaLnBrk="0" hangingPunct="0">
              <a:spcBef>
                <a:spcPct val="20000"/>
              </a:spcBef>
              <a:buFont typeface="Wingdings" pitchFamily="2" charset="2"/>
              <a:buNone/>
            </a:pPr>
            <a:endParaRPr lang="en-US" altLang="tr-TR" sz="1600">
              <a:latin typeface="Calibri" pitchFamily="34" charset="0"/>
            </a:endParaRPr>
          </a:p>
        </p:txBody>
      </p:sp>
      <p:sp>
        <p:nvSpPr>
          <p:cNvPr id="38916" name="AutoShape 1028"/>
          <p:cNvSpPr>
            <a:spLocks noChangeArrowheads="1"/>
          </p:cNvSpPr>
          <p:nvPr/>
        </p:nvSpPr>
        <p:spPr bwMode="auto">
          <a:xfrm>
            <a:off x="6931025" y="2259013"/>
            <a:ext cx="850900" cy="803275"/>
          </a:xfrm>
          <a:prstGeom prst="bevel">
            <a:avLst>
              <a:gd name="adj" fmla="val 12500"/>
            </a:avLst>
          </a:prstGeom>
          <a:solidFill>
            <a:srgbClr val="FFFFFF">
              <a:alpha val="50195"/>
            </a:srgbClr>
          </a:solidFill>
          <a:ln w="9525">
            <a:solidFill>
              <a:schemeClr val="tx1"/>
            </a:solidFill>
            <a:miter lim="800000"/>
            <a:headEnd/>
            <a:tailEnd/>
          </a:ln>
        </p:spPr>
        <p:txBody>
          <a:bodyPr wrap="none" anchor="ctr"/>
          <a:lstStyle/>
          <a:p>
            <a:endParaRPr lang="tr-TR" altLang="tr-TR"/>
          </a:p>
        </p:txBody>
      </p:sp>
      <p:sp>
        <p:nvSpPr>
          <p:cNvPr id="38917" name="Rectangle 1026"/>
          <p:cNvSpPr txBox="1">
            <a:spLocks noChangeArrowheads="1"/>
          </p:cNvSpPr>
          <p:nvPr/>
        </p:nvSpPr>
        <p:spPr bwMode="gray">
          <a:xfrm>
            <a:off x="906463" y="3165475"/>
            <a:ext cx="6908800" cy="481013"/>
          </a:xfrm>
          <a:prstGeom prst="rect">
            <a:avLst/>
          </a:prstGeom>
          <a:noFill/>
          <a:ln w="9525">
            <a:noFill/>
            <a:miter lim="800000"/>
            <a:headEnd/>
            <a:tailEnd/>
          </a:ln>
        </p:spPr>
        <p:txBody>
          <a:bodyPr lIns="0" rIns="0"/>
          <a:lstStyle/>
          <a:p>
            <a:pPr eaLnBrk="0" hangingPunct="0">
              <a:lnSpc>
                <a:spcPct val="90000"/>
              </a:lnSpc>
            </a:pPr>
            <a:r>
              <a:rPr lang="tr-TR" altLang="tr-TR" sz="2000" b="1" u="sng">
                <a:solidFill>
                  <a:srgbClr val="C00000"/>
                </a:solidFill>
                <a:latin typeface="Calibri" pitchFamily="34" charset="0"/>
              </a:rPr>
              <a:t>KORUMA </a:t>
            </a:r>
            <a:r>
              <a:rPr lang="en-US" altLang="tr-TR" sz="2000" b="1" u="sng">
                <a:solidFill>
                  <a:srgbClr val="C00000"/>
                </a:solidFill>
                <a:latin typeface="Calibri" pitchFamily="34" charset="0"/>
              </a:rPr>
              <a:t>TOPRAKLAMA</a:t>
            </a:r>
            <a:r>
              <a:rPr lang="tr-TR" altLang="tr-TR" sz="2000" b="1" u="sng">
                <a:solidFill>
                  <a:srgbClr val="C00000"/>
                </a:solidFill>
                <a:latin typeface="Calibri" pitchFamily="34" charset="0"/>
              </a:rPr>
              <a:t>SI  VEYA SIFIRLAMA  YAPMAK </a:t>
            </a:r>
            <a:endParaRPr lang="en-US" altLang="tr-TR" sz="2000" b="1" u="sng">
              <a:solidFill>
                <a:srgbClr val="C00000"/>
              </a:solidFill>
              <a:latin typeface="Calibri" pitchFamily="34" charset="0"/>
            </a:endParaRPr>
          </a:p>
        </p:txBody>
      </p:sp>
      <p:sp>
        <p:nvSpPr>
          <p:cNvPr id="38918" name="Rectangle 1027"/>
          <p:cNvSpPr txBox="1">
            <a:spLocks noChangeArrowheads="1"/>
          </p:cNvSpPr>
          <p:nvPr/>
        </p:nvSpPr>
        <p:spPr bwMode="auto">
          <a:xfrm>
            <a:off x="1092200" y="3573463"/>
            <a:ext cx="4797425" cy="860425"/>
          </a:xfrm>
          <a:prstGeom prst="rect">
            <a:avLst/>
          </a:prstGeom>
          <a:noFill/>
          <a:ln w="9525">
            <a:noFill/>
            <a:miter lim="800000"/>
            <a:headEnd/>
            <a:tailEnd/>
          </a:ln>
        </p:spPr>
        <p:txBody>
          <a:bodyPr lIns="0" tIns="0" rIns="0" bIns="0"/>
          <a:lstStyle/>
          <a:p>
            <a:pPr marL="180975" indent="-180975" eaLnBrk="0" hangingPunct="0">
              <a:spcBef>
                <a:spcPct val="20000"/>
              </a:spcBef>
              <a:buFont typeface="Wingdings" pitchFamily="2" charset="2"/>
              <a:buChar char="§"/>
            </a:pPr>
            <a:r>
              <a:rPr lang="en-US" altLang="tr-TR" sz="1600">
                <a:latin typeface="Calibri" pitchFamily="34" charset="0"/>
              </a:rPr>
              <a:t>KORUMA TOPRAKLAMASI</a:t>
            </a:r>
            <a:endParaRPr lang="tr-TR" altLang="tr-TR" sz="1600">
              <a:latin typeface="Calibri" pitchFamily="34" charset="0"/>
            </a:endParaRPr>
          </a:p>
          <a:p>
            <a:pPr marL="180975" indent="-180975" eaLnBrk="0" hangingPunct="0">
              <a:spcBef>
                <a:spcPct val="20000"/>
              </a:spcBef>
              <a:buFont typeface="Wingdings" pitchFamily="2" charset="2"/>
              <a:buChar char="§"/>
            </a:pPr>
            <a:r>
              <a:rPr lang="en-US" altLang="tr-TR" sz="1600">
                <a:latin typeface="Calibri" pitchFamily="34" charset="0"/>
              </a:rPr>
              <a:t>SIFIRLAMA</a:t>
            </a:r>
            <a:endParaRPr lang="tr-TR" altLang="tr-TR" sz="1600">
              <a:latin typeface="Calibri" pitchFamily="34" charset="0"/>
            </a:endParaRPr>
          </a:p>
          <a:p>
            <a:pPr marL="180975" indent="-180975" eaLnBrk="0" hangingPunct="0">
              <a:spcBef>
                <a:spcPct val="20000"/>
              </a:spcBef>
              <a:buFont typeface="Wingdings" pitchFamily="2" charset="2"/>
              <a:buChar char="§"/>
            </a:pPr>
            <a:r>
              <a:rPr lang="en-US" altLang="tr-TR" sz="1600">
                <a:latin typeface="Calibri" pitchFamily="34" charset="0"/>
              </a:rPr>
              <a:t>TOPRAKLAMANIN PERİYODİK KONTROLÜ</a:t>
            </a:r>
          </a:p>
        </p:txBody>
      </p:sp>
      <p:sp>
        <p:nvSpPr>
          <p:cNvPr id="38919" name="Rectangle 2"/>
          <p:cNvSpPr txBox="1">
            <a:spLocks noChangeArrowheads="1"/>
          </p:cNvSpPr>
          <p:nvPr/>
        </p:nvSpPr>
        <p:spPr bwMode="gray">
          <a:xfrm>
            <a:off x="414338" y="588963"/>
            <a:ext cx="7900987" cy="835025"/>
          </a:xfrm>
          <a:prstGeom prst="rect">
            <a:avLst/>
          </a:prstGeom>
          <a:noFill/>
          <a:ln w="9525">
            <a:noFill/>
            <a:miter lim="800000"/>
            <a:headEnd/>
            <a:tailEnd/>
          </a:ln>
        </p:spPr>
        <p:txBody>
          <a:bodyPr lIns="0" rIns="0"/>
          <a:lstStyle/>
          <a:p>
            <a:pPr algn="ctr" eaLnBrk="0" hangingPunct="0">
              <a:lnSpc>
                <a:spcPct val="90000"/>
              </a:lnSpc>
            </a:pPr>
            <a:r>
              <a:rPr lang="tr-TR" altLang="tr-TR" sz="2400" b="1" u="sng">
                <a:solidFill>
                  <a:srgbClr val="00B050"/>
                </a:solidFill>
                <a:latin typeface="Calibri" pitchFamily="34" charset="0"/>
              </a:rPr>
              <a:t>ELEKTRİK  ÇARPMALARINA  KARŞI  ALINACAK  GENEL  KORUNMA  TEDBİRLERİ</a:t>
            </a:r>
            <a:endParaRPr lang="en-US" altLang="tr-TR" sz="2400" b="1" u="sng">
              <a:solidFill>
                <a:srgbClr val="00B050"/>
              </a:solidFill>
              <a:latin typeface="Calibri" pitchFamily="34"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1"/>
          <p:cNvSpPr>
            <a:spLocks noChangeArrowheads="1"/>
          </p:cNvSpPr>
          <p:nvPr/>
        </p:nvSpPr>
        <p:spPr bwMode="auto">
          <a:xfrm>
            <a:off x="377825" y="458788"/>
            <a:ext cx="6985000" cy="397033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defRPr/>
            </a:pPr>
            <a:r>
              <a:rPr lang="tr-TR" altLang="tr-TR" b="1" smtClean="0">
                <a:solidFill>
                  <a:srgbClr val="DA0000"/>
                </a:solidFill>
                <a:latin typeface="Verdana" pitchFamily="34" charset="0"/>
              </a:rPr>
              <a:t>Topraklama</a:t>
            </a:r>
            <a:endParaRPr lang="tr-TR" altLang="tr-TR" smtClean="0"/>
          </a:p>
          <a:p>
            <a:pPr algn="just">
              <a:defRPr/>
            </a:pPr>
            <a:r>
              <a:rPr lang="tr-TR" altLang="tr-TR" smtClean="0">
                <a:solidFill>
                  <a:srgbClr val="000000"/>
                </a:solidFill>
                <a:latin typeface="Verdana" pitchFamily="34" charset="0"/>
              </a:rPr>
              <a:t>Gerilim altında olmayan b</a:t>
            </a:r>
            <a:r>
              <a:rPr lang="tr-TR" altLang="tr-TR" smtClean="0">
                <a:solidFill>
                  <a:srgbClr val="000000"/>
                </a:solidFill>
                <a:latin typeface="Calibri" pitchFamily="34" charset="0"/>
              </a:rPr>
              <a:t>ü</a:t>
            </a:r>
            <a:r>
              <a:rPr lang="tr-TR" altLang="tr-TR" smtClean="0">
                <a:solidFill>
                  <a:srgbClr val="000000"/>
                </a:solidFill>
                <a:latin typeface="Verdana" pitchFamily="34" charset="0"/>
              </a:rPr>
              <a:t>t</a:t>
            </a:r>
            <a:r>
              <a:rPr lang="tr-TR" altLang="tr-TR" smtClean="0">
                <a:solidFill>
                  <a:srgbClr val="000000"/>
                </a:solidFill>
                <a:latin typeface="Calibri" pitchFamily="34" charset="0"/>
              </a:rPr>
              <a:t>ü</a:t>
            </a:r>
            <a:r>
              <a:rPr lang="tr-TR" altLang="tr-TR" smtClean="0">
                <a:solidFill>
                  <a:srgbClr val="000000"/>
                </a:solidFill>
                <a:latin typeface="Verdana" pitchFamily="34" charset="0"/>
              </a:rPr>
              <a:t>n tesisat kısımlarının, uygun iletkenlerle toprak kitlesi i</a:t>
            </a:r>
            <a:r>
              <a:rPr lang="tr-TR" altLang="tr-TR" smtClean="0">
                <a:solidFill>
                  <a:srgbClr val="000000"/>
                </a:solidFill>
                <a:latin typeface="Calibri" pitchFamily="34" charset="0"/>
              </a:rPr>
              <a:t>ç</a:t>
            </a:r>
            <a:r>
              <a:rPr lang="tr-TR" altLang="tr-TR" smtClean="0">
                <a:solidFill>
                  <a:srgbClr val="000000"/>
                </a:solidFill>
                <a:latin typeface="Verdana" pitchFamily="34" charset="0"/>
              </a:rPr>
              <a:t>erisine yerleştirilmiş bir iletken cisme (elektrot) bağlanmasıdır. </a:t>
            </a:r>
            <a:endParaRPr lang="tr-TR" altLang="tr-TR" smtClean="0"/>
          </a:p>
          <a:p>
            <a:pPr algn="just">
              <a:defRPr/>
            </a:pPr>
            <a:r>
              <a:rPr lang="tr-TR" altLang="tr-TR" smtClean="0">
                <a:solidFill>
                  <a:srgbClr val="000000"/>
                </a:solidFill>
                <a:latin typeface="Verdana" pitchFamily="34" charset="0"/>
              </a:rPr>
              <a:t>Topraklamanın amacı,</a:t>
            </a:r>
            <a:endParaRPr lang="tr-TR" altLang="tr-TR" smtClean="0"/>
          </a:p>
          <a:p>
            <a:pPr algn="just">
              <a:buFontTx/>
              <a:buChar char="•"/>
              <a:defRPr/>
            </a:pPr>
            <a:r>
              <a:rPr lang="tr-TR" altLang="tr-TR" smtClean="0">
                <a:solidFill>
                  <a:srgbClr val="000000"/>
                </a:solidFill>
                <a:latin typeface="Verdana" pitchFamily="34" charset="0"/>
              </a:rPr>
              <a:t>Elektrikli alıcıları kullananların can g</a:t>
            </a:r>
            <a:r>
              <a:rPr lang="tr-TR" altLang="tr-TR" smtClean="0">
                <a:solidFill>
                  <a:srgbClr val="000000"/>
                </a:solidFill>
              </a:rPr>
              <a:t>ü</a:t>
            </a:r>
            <a:r>
              <a:rPr lang="tr-TR" altLang="tr-TR" smtClean="0">
                <a:solidFill>
                  <a:srgbClr val="000000"/>
                </a:solidFill>
                <a:latin typeface="Verdana" pitchFamily="34" charset="0"/>
              </a:rPr>
              <a:t>venliğini sağlamak,</a:t>
            </a:r>
            <a:endParaRPr lang="tr-TR" altLang="tr-TR" smtClean="0"/>
          </a:p>
          <a:p>
            <a:pPr algn="just">
              <a:buFontTx/>
              <a:buChar char="•"/>
              <a:defRPr/>
            </a:pPr>
            <a:r>
              <a:rPr lang="tr-TR" altLang="tr-TR" smtClean="0">
                <a:solidFill>
                  <a:srgbClr val="000000"/>
                </a:solidFill>
                <a:latin typeface="Verdana" pitchFamily="34" charset="0"/>
              </a:rPr>
              <a:t>Cihazların zarar g</a:t>
            </a:r>
            <a:r>
              <a:rPr lang="tr-TR" altLang="tr-TR" smtClean="0">
                <a:solidFill>
                  <a:srgbClr val="000000"/>
                </a:solidFill>
              </a:rPr>
              <a:t>ö</a:t>
            </a:r>
            <a:r>
              <a:rPr lang="tr-TR" altLang="tr-TR" smtClean="0">
                <a:solidFill>
                  <a:srgbClr val="000000"/>
                </a:solidFill>
                <a:latin typeface="Verdana" pitchFamily="34" charset="0"/>
              </a:rPr>
              <a:t>rmesini </a:t>
            </a:r>
            <a:r>
              <a:rPr lang="tr-TR" altLang="tr-TR" smtClean="0">
                <a:solidFill>
                  <a:srgbClr val="000000"/>
                </a:solidFill>
              </a:rPr>
              <a:t>ö</a:t>
            </a:r>
            <a:r>
              <a:rPr lang="tr-TR" altLang="tr-TR" smtClean="0">
                <a:solidFill>
                  <a:srgbClr val="000000"/>
                </a:solidFill>
                <a:latin typeface="Verdana" pitchFamily="34" charset="0"/>
              </a:rPr>
              <a:t>nlemektir. </a:t>
            </a:r>
            <a:endParaRPr lang="tr-TR" altLang="tr-TR" smtClean="0"/>
          </a:p>
          <a:p>
            <a:pPr algn="just">
              <a:defRPr/>
            </a:pPr>
            <a:r>
              <a:rPr lang="tr-TR" altLang="tr-TR" smtClean="0">
                <a:solidFill>
                  <a:srgbClr val="000000"/>
                </a:solidFill>
                <a:latin typeface="Verdana" pitchFamily="34" charset="0"/>
              </a:rPr>
              <a:t>B</a:t>
            </a:r>
            <a:r>
              <a:rPr lang="tr-TR" altLang="tr-TR" smtClean="0">
                <a:solidFill>
                  <a:srgbClr val="000000"/>
                </a:solidFill>
                <a:latin typeface="Calibri" pitchFamily="34" charset="0"/>
              </a:rPr>
              <a:t>ü</a:t>
            </a:r>
            <a:r>
              <a:rPr lang="tr-TR" altLang="tr-TR" smtClean="0">
                <a:solidFill>
                  <a:srgbClr val="000000"/>
                </a:solidFill>
                <a:latin typeface="Verdana" pitchFamily="34" charset="0"/>
              </a:rPr>
              <a:t>t</a:t>
            </a:r>
            <a:r>
              <a:rPr lang="tr-TR" altLang="tr-TR" smtClean="0">
                <a:solidFill>
                  <a:srgbClr val="000000"/>
                </a:solidFill>
                <a:latin typeface="Calibri" pitchFamily="34" charset="0"/>
              </a:rPr>
              <a:t>ü</a:t>
            </a:r>
            <a:r>
              <a:rPr lang="tr-TR" altLang="tr-TR" smtClean="0">
                <a:solidFill>
                  <a:srgbClr val="000000"/>
                </a:solidFill>
                <a:latin typeface="Verdana" pitchFamily="34" charset="0"/>
              </a:rPr>
              <a:t>n elektrik makinelerinin g</a:t>
            </a:r>
            <a:r>
              <a:rPr lang="tr-TR" altLang="tr-TR" smtClean="0">
                <a:solidFill>
                  <a:srgbClr val="000000"/>
                </a:solidFill>
                <a:latin typeface="Calibri" pitchFamily="34" charset="0"/>
              </a:rPr>
              <a:t>ö</a:t>
            </a:r>
            <a:r>
              <a:rPr lang="tr-TR" altLang="tr-TR" smtClean="0">
                <a:solidFill>
                  <a:srgbClr val="000000"/>
                </a:solidFill>
                <a:latin typeface="Verdana" pitchFamily="34" charset="0"/>
              </a:rPr>
              <a:t>vdeleri, boruların madeni kısımları, kurşunlu kabloların kurşun kılıfları, tablo ve benzerlerinin metal kısımları topraklanmalıdır.</a:t>
            </a:r>
            <a:endParaRPr lang="tr-TR" altLang="tr-TR" smtClean="0"/>
          </a:p>
          <a:p>
            <a:pPr algn="just">
              <a:buFontTx/>
              <a:buChar char="•"/>
              <a:defRPr/>
            </a:pPr>
            <a:r>
              <a:rPr lang="tr-TR" altLang="tr-TR" smtClean="0">
                <a:solidFill>
                  <a:srgbClr val="000000"/>
                </a:solidFill>
                <a:latin typeface="Verdana" pitchFamily="34" charset="0"/>
              </a:rPr>
              <a:t>Topraklama devresi, d</a:t>
            </a:r>
            <a:r>
              <a:rPr lang="tr-TR" altLang="tr-TR" smtClean="0">
                <a:solidFill>
                  <a:srgbClr val="000000"/>
                </a:solidFill>
              </a:rPr>
              <a:t>ü</a:t>
            </a:r>
            <a:r>
              <a:rPr lang="tr-TR" altLang="tr-TR" smtClean="0">
                <a:solidFill>
                  <a:srgbClr val="000000"/>
                </a:solidFill>
                <a:latin typeface="Verdana" pitchFamily="34" charset="0"/>
              </a:rPr>
              <a:t>ş</a:t>
            </a:r>
            <a:r>
              <a:rPr lang="tr-TR" altLang="tr-TR" smtClean="0">
                <a:solidFill>
                  <a:srgbClr val="000000"/>
                </a:solidFill>
              </a:rPr>
              <a:t>ü</a:t>
            </a:r>
            <a:r>
              <a:rPr lang="tr-TR" altLang="tr-TR" smtClean="0">
                <a:solidFill>
                  <a:srgbClr val="000000"/>
                </a:solidFill>
                <a:latin typeface="Verdana" pitchFamily="34" charset="0"/>
              </a:rPr>
              <a:t>k diren</a:t>
            </a:r>
            <a:r>
              <a:rPr lang="tr-TR" altLang="tr-TR" smtClean="0">
                <a:solidFill>
                  <a:srgbClr val="000000"/>
                </a:solidFill>
              </a:rPr>
              <a:t>ç</a:t>
            </a:r>
            <a:r>
              <a:rPr lang="tr-TR" altLang="tr-TR" smtClean="0">
                <a:solidFill>
                  <a:srgbClr val="000000"/>
                </a:solidFill>
                <a:latin typeface="Verdana" pitchFamily="34" charset="0"/>
              </a:rPr>
              <a:t>li iletkenden yapılmış olmalıdır.</a:t>
            </a:r>
            <a:endParaRPr lang="tr-TR" altLang="tr-TR" smtClean="0"/>
          </a:p>
          <a:p>
            <a:pPr algn="just">
              <a:buFontTx/>
              <a:buChar char="•"/>
              <a:defRPr/>
            </a:pPr>
            <a:r>
              <a:rPr lang="tr-TR" altLang="tr-TR" smtClean="0">
                <a:solidFill>
                  <a:srgbClr val="000000"/>
                </a:solidFill>
                <a:latin typeface="Verdana" pitchFamily="34" charset="0"/>
              </a:rPr>
              <a:t>Topraklama devresi meydana gelebilecek en k</a:t>
            </a:r>
            <a:r>
              <a:rPr lang="tr-TR" altLang="tr-TR" smtClean="0">
                <a:solidFill>
                  <a:srgbClr val="000000"/>
                </a:solidFill>
              </a:rPr>
              <a:t>üçü</a:t>
            </a:r>
            <a:r>
              <a:rPr lang="tr-TR" altLang="tr-TR" smtClean="0">
                <a:solidFill>
                  <a:srgbClr val="000000"/>
                </a:solidFill>
                <a:latin typeface="Verdana" pitchFamily="34" charset="0"/>
              </a:rPr>
              <a:t>k hata akımı dikkate alınarak </a:t>
            </a:r>
            <a:r>
              <a:rPr lang="tr-TR" altLang="tr-TR" smtClean="0">
                <a:solidFill>
                  <a:srgbClr val="000000"/>
                </a:solidFill>
              </a:rPr>
              <a:t>ö</a:t>
            </a:r>
            <a:r>
              <a:rPr lang="tr-TR" altLang="tr-TR" smtClean="0">
                <a:solidFill>
                  <a:srgbClr val="000000"/>
                </a:solidFill>
                <a:latin typeface="Verdana" pitchFamily="34" charset="0"/>
              </a:rPr>
              <a:t>l</a:t>
            </a:r>
            <a:r>
              <a:rPr lang="tr-TR" altLang="tr-TR" smtClean="0">
                <a:solidFill>
                  <a:srgbClr val="000000"/>
                </a:solidFill>
              </a:rPr>
              <a:t>çü</a:t>
            </a:r>
            <a:r>
              <a:rPr lang="tr-TR" altLang="tr-TR" smtClean="0">
                <a:solidFill>
                  <a:srgbClr val="000000"/>
                </a:solidFill>
                <a:latin typeface="Verdana" pitchFamily="34" charset="0"/>
              </a:rPr>
              <a:t>lendirilmelidir</a:t>
            </a:r>
            <a:endParaRPr lang="tr-TR" altLang="tr-TR" smtClean="0"/>
          </a:p>
        </p:txBody>
      </p:sp>
      <p:pic>
        <p:nvPicPr>
          <p:cNvPr id="39939" name="2 Resim" descr="C:\Users\HAYALET\Desktop\elektrik\Yeni klasör\Yeni klasör\16B_toprak3.jpg"/>
          <p:cNvPicPr>
            <a:picLocks noChangeAspect="1" noChangeArrowheads="1"/>
          </p:cNvPicPr>
          <p:nvPr/>
        </p:nvPicPr>
        <p:blipFill>
          <a:blip r:embed="rId2" cstate="print"/>
          <a:srcRect/>
          <a:stretch>
            <a:fillRect/>
          </a:stretch>
        </p:blipFill>
        <p:spPr bwMode="auto">
          <a:xfrm>
            <a:off x="592138" y="4603750"/>
            <a:ext cx="3128962" cy="1900238"/>
          </a:xfrm>
          <a:prstGeom prst="rect">
            <a:avLst/>
          </a:prstGeom>
          <a:noFill/>
          <a:ln w="9525">
            <a:noFill/>
            <a:miter lim="800000"/>
            <a:headEnd/>
            <a:tailEnd/>
          </a:ln>
        </p:spPr>
      </p:pic>
      <p:pic>
        <p:nvPicPr>
          <p:cNvPr id="39940" name="3 Resim" descr="http://www.amper.com.tr/yukleme/Image/EsPotansiyel06.jpg">
            <a:hlinkClick r:id="rId3"/>
          </p:cNvPr>
          <p:cNvPicPr>
            <a:picLocks noChangeAspect="1" noChangeArrowheads="1"/>
          </p:cNvPicPr>
          <p:nvPr/>
        </p:nvPicPr>
        <p:blipFill>
          <a:blip r:embed="rId4" cstate="print"/>
          <a:srcRect/>
          <a:stretch>
            <a:fillRect/>
          </a:stretch>
        </p:blipFill>
        <p:spPr bwMode="auto">
          <a:xfrm>
            <a:off x="4098925" y="4619625"/>
            <a:ext cx="3357563" cy="1854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1"/>
          <p:cNvSpPr>
            <a:spLocks noChangeArrowheads="1"/>
          </p:cNvSpPr>
          <p:nvPr/>
        </p:nvSpPr>
        <p:spPr bwMode="auto">
          <a:xfrm>
            <a:off x="568325" y="568325"/>
            <a:ext cx="6164263" cy="25558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defRPr/>
            </a:pPr>
            <a:r>
              <a:rPr lang="tr-TR" altLang="tr-TR" sz="2000" b="1" smtClean="0">
                <a:solidFill>
                  <a:srgbClr val="DA0000"/>
                </a:solidFill>
                <a:latin typeface="Verdana" pitchFamily="34" charset="0"/>
              </a:rPr>
              <a:t>Sıfırlama</a:t>
            </a:r>
            <a:endParaRPr lang="tr-TR" altLang="tr-TR" sz="2000" smtClean="0"/>
          </a:p>
          <a:p>
            <a:pPr algn="just">
              <a:defRPr/>
            </a:pPr>
            <a:r>
              <a:rPr lang="tr-TR" altLang="tr-TR" sz="2000" smtClean="0">
                <a:solidFill>
                  <a:srgbClr val="000000"/>
                </a:solidFill>
                <a:latin typeface="Verdana" pitchFamily="34" charset="0"/>
              </a:rPr>
              <a:t>İnsanları tehlikeli temas gerilimlerine karşı korumak icin t</a:t>
            </a:r>
            <a:r>
              <a:rPr lang="tr-TR" altLang="tr-TR" sz="2000" smtClean="0">
                <a:solidFill>
                  <a:srgbClr val="000000"/>
                </a:solidFill>
                <a:latin typeface="Calibri" pitchFamily="34" charset="0"/>
              </a:rPr>
              <a:t>ü</a:t>
            </a:r>
            <a:r>
              <a:rPr lang="tr-TR" altLang="tr-TR" sz="2000" smtClean="0">
                <a:solidFill>
                  <a:srgbClr val="000000"/>
                </a:solidFill>
                <a:latin typeface="Verdana" pitchFamily="34" charset="0"/>
              </a:rPr>
              <a:t>keticilerin işletme akım devresine ait olmayan ve fakat bir izolasyon hatası sonucunda gerilim altında kalabilen iletken kısımların, </a:t>
            </a:r>
            <a:r>
              <a:rPr lang="tr-TR" altLang="tr-TR" sz="2000" smtClean="0">
                <a:solidFill>
                  <a:srgbClr val="000000"/>
                </a:solidFill>
                <a:latin typeface="Calibri" pitchFamily="34" charset="0"/>
              </a:rPr>
              <a:t>ö</a:t>
            </a:r>
            <a:r>
              <a:rPr lang="tr-TR" altLang="tr-TR" sz="2000" smtClean="0">
                <a:solidFill>
                  <a:srgbClr val="000000"/>
                </a:solidFill>
                <a:latin typeface="Verdana" pitchFamily="34" charset="0"/>
              </a:rPr>
              <a:t>rneğin madeni muhafazaların n</a:t>
            </a:r>
            <a:r>
              <a:rPr lang="tr-TR" altLang="tr-TR" sz="2000" smtClean="0">
                <a:solidFill>
                  <a:srgbClr val="000000"/>
                </a:solidFill>
                <a:latin typeface="Calibri" pitchFamily="34" charset="0"/>
              </a:rPr>
              <a:t>ö</a:t>
            </a:r>
            <a:r>
              <a:rPr lang="tr-TR" altLang="tr-TR" sz="2000" smtClean="0">
                <a:solidFill>
                  <a:srgbClr val="000000"/>
                </a:solidFill>
                <a:latin typeface="Verdana" pitchFamily="34" charset="0"/>
              </a:rPr>
              <a:t>tr hattı ile iletken olarak bağlanmasına </a:t>
            </a:r>
            <a:r>
              <a:rPr lang="tr-TR" altLang="tr-TR" sz="2000" b="1" smtClean="0">
                <a:solidFill>
                  <a:srgbClr val="000000"/>
                </a:solidFill>
                <a:latin typeface="Verdana" pitchFamily="34" charset="0"/>
              </a:rPr>
              <a:t>sıfırlama denir</a:t>
            </a:r>
            <a:r>
              <a:rPr lang="tr-TR" altLang="tr-TR" sz="2000" smtClean="0">
                <a:solidFill>
                  <a:srgbClr val="000000"/>
                </a:solidFill>
                <a:latin typeface="Verdana" pitchFamily="34" charset="0"/>
              </a:rPr>
              <a:t>. </a:t>
            </a:r>
            <a:endParaRPr lang="tr-TR" altLang="tr-TR" sz="2000" smtClean="0"/>
          </a:p>
        </p:txBody>
      </p:sp>
      <p:pic>
        <p:nvPicPr>
          <p:cNvPr id="40963" name="2 Resim" descr="C:\Users\USER\Desktop\elektrik\sıfırlama1.jpg"/>
          <p:cNvPicPr>
            <a:picLocks noChangeAspect="1" noChangeArrowheads="1"/>
          </p:cNvPicPr>
          <p:nvPr/>
        </p:nvPicPr>
        <p:blipFill>
          <a:blip r:embed="rId2" cstate="print"/>
          <a:srcRect/>
          <a:stretch>
            <a:fillRect/>
          </a:stretch>
        </p:blipFill>
        <p:spPr bwMode="auto">
          <a:xfrm>
            <a:off x="1303338" y="3419475"/>
            <a:ext cx="1712912" cy="2541588"/>
          </a:xfrm>
          <a:prstGeom prst="rect">
            <a:avLst/>
          </a:prstGeom>
          <a:noFill/>
          <a:ln w="9525">
            <a:noFill/>
            <a:miter lim="800000"/>
            <a:headEnd/>
            <a:tailEnd/>
          </a:ln>
        </p:spPr>
      </p:pic>
      <p:pic>
        <p:nvPicPr>
          <p:cNvPr id="40964" name="3 Resim" descr="C:\Users\USER\Desktop\elektrik\sifirlama2.jpg"/>
          <p:cNvPicPr>
            <a:picLocks noChangeAspect="1" noChangeArrowheads="1"/>
          </p:cNvPicPr>
          <p:nvPr/>
        </p:nvPicPr>
        <p:blipFill>
          <a:blip r:embed="rId3" cstate="print"/>
          <a:srcRect/>
          <a:stretch>
            <a:fillRect/>
          </a:stretch>
        </p:blipFill>
        <p:spPr bwMode="auto">
          <a:xfrm>
            <a:off x="3576638" y="3325813"/>
            <a:ext cx="3408362" cy="27908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336550" y="1346200"/>
            <a:ext cx="8305800" cy="3694113"/>
          </a:xfrm>
          <a:prstGeom prst="rect">
            <a:avLst/>
          </a:prstGeom>
          <a:noFill/>
          <a:ln w="9525">
            <a:noFill/>
            <a:miter lim="800000"/>
            <a:headEnd/>
            <a:tailEnd/>
          </a:ln>
        </p:spPr>
        <p:txBody>
          <a:bodyPr anchor="ctr">
            <a:spAutoFit/>
          </a:bodyPr>
          <a:lstStyle/>
          <a:p>
            <a:pPr indent="449263" algn="just" eaLnBrk="0" hangingPunct="0">
              <a:buFont typeface="Century Schoolbook" pitchFamily="18" charset="0"/>
              <a:buAutoNum type="arabicPeriod"/>
            </a:pPr>
            <a:r>
              <a:rPr lang="tr-TR" altLang="tr-TR">
                <a:solidFill>
                  <a:srgbClr val="1C283D"/>
                </a:solidFill>
                <a:latin typeface="Calibri" pitchFamily="34" charset="0"/>
                <a:cs typeface="Times New Roman" pitchFamily="18" charset="0"/>
              </a:rPr>
              <a:t>Elektrik üretim iletim ve dağıtım tesisleri (enerji nakil ve dağıtım hatları hariç) 	için: </a:t>
            </a:r>
            <a:r>
              <a:rPr lang="tr-TR" altLang="tr-TR" b="1">
                <a:solidFill>
                  <a:srgbClr val="C00000"/>
                </a:solidFill>
                <a:latin typeface="Calibri" pitchFamily="34" charset="0"/>
                <a:cs typeface="Times New Roman" pitchFamily="18" charset="0"/>
              </a:rPr>
              <a:t>2 yıl</a:t>
            </a:r>
            <a:r>
              <a:rPr lang="tr-TR" altLang="tr-TR">
                <a:solidFill>
                  <a:srgbClr val="1C283D"/>
                </a:solidFill>
                <a:latin typeface="Calibri" pitchFamily="34" charset="0"/>
                <a:cs typeface="Times New Roman" pitchFamily="18" charset="0"/>
              </a:rPr>
              <a:t>,</a:t>
            </a:r>
          </a:p>
          <a:p>
            <a:pPr indent="449263" algn="just" eaLnBrk="0" hangingPunct="0">
              <a:buFont typeface="Century Schoolbook" pitchFamily="18" charset="0"/>
              <a:buAutoNum type="arabicPeriod"/>
            </a:pPr>
            <a:r>
              <a:rPr lang="tr-TR" altLang="tr-TR">
                <a:solidFill>
                  <a:srgbClr val="1C283D"/>
                </a:solidFill>
                <a:latin typeface="Calibri" pitchFamily="34" charset="0"/>
                <a:cs typeface="Times New Roman" pitchFamily="18" charset="0"/>
              </a:rPr>
              <a:t>Enerji nakil ve dağıtım hatları için: </a:t>
            </a:r>
            <a:r>
              <a:rPr lang="tr-TR" altLang="tr-TR" b="1">
                <a:solidFill>
                  <a:srgbClr val="C00000"/>
                </a:solidFill>
                <a:latin typeface="Calibri" pitchFamily="34" charset="0"/>
                <a:cs typeface="Times New Roman" pitchFamily="18" charset="0"/>
              </a:rPr>
              <a:t>5 yıl</a:t>
            </a:r>
            <a:r>
              <a:rPr lang="tr-TR" altLang="tr-TR">
                <a:solidFill>
                  <a:srgbClr val="1C283D"/>
                </a:solidFill>
                <a:latin typeface="Calibri" pitchFamily="34" charset="0"/>
                <a:cs typeface="Times New Roman" pitchFamily="18" charset="0"/>
              </a:rPr>
              <a:t>,</a:t>
            </a:r>
            <a:endParaRPr lang="tr-TR" altLang="tr-TR"/>
          </a:p>
          <a:p>
            <a:pPr indent="449263" algn="just" eaLnBrk="0" hangingPunct="0">
              <a:buFont typeface="Century Schoolbook" pitchFamily="18" charset="0"/>
              <a:buAutoNum type="arabicPeriod"/>
            </a:pPr>
            <a:r>
              <a:rPr lang="tr-TR" altLang="tr-TR">
                <a:solidFill>
                  <a:srgbClr val="1C283D"/>
                </a:solidFill>
                <a:latin typeface="Calibri" pitchFamily="34" charset="0"/>
                <a:cs typeface="Times New Roman" pitchFamily="18" charset="0"/>
              </a:rPr>
              <a:t>Sanayi tesisleri ve ticaret merkezleri için:</a:t>
            </a:r>
            <a:endParaRPr lang="tr-TR" altLang="tr-TR"/>
          </a:p>
          <a:p>
            <a:pPr indent="449263" algn="just" eaLnBrk="0" hangingPunct="0"/>
            <a:r>
              <a:rPr lang="tr-TR" altLang="tr-TR">
                <a:solidFill>
                  <a:srgbClr val="1C283D"/>
                </a:solidFill>
                <a:latin typeface="Calibri" pitchFamily="34" charset="0"/>
                <a:cs typeface="Times New Roman" pitchFamily="18" charset="0"/>
              </a:rPr>
              <a:t>	i) Topraklamalara ilişkin </a:t>
            </a:r>
            <a:r>
              <a:rPr lang="tr-TR" altLang="tr-TR">
                <a:solidFill>
                  <a:srgbClr val="0070C0"/>
                </a:solidFill>
                <a:latin typeface="Calibri" pitchFamily="34" charset="0"/>
                <a:cs typeface="Times New Roman" pitchFamily="18" charset="0"/>
              </a:rPr>
              <a:t>dirençlerinin  muayene </a:t>
            </a:r>
            <a:r>
              <a:rPr lang="tr-TR" altLang="tr-TR">
                <a:solidFill>
                  <a:srgbClr val="1C283D"/>
                </a:solidFill>
                <a:latin typeface="Calibri" pitchFamily="34" charset="0"/>
                <a:cs typeface="Times New Roman" pitchFamily="18" charset="0"/>
              </a:rPr>
              <a:t>ve ölçülmesi: </a:t>
            </a:r>
            <a:r>
              <a:rPr lang="tr-TR" altLang="tr-TR" b="1">
                <a:solidFill>
                  <a:srgbClr val="C00000"/>
                </a:solidFill>
                <a:latin typeface="Calibri" pitchFamily="34" charset="0"/>
                <a:cs typeface="Times New Roman" pitchFamily="18" charset="0"/>
              </a:rPr>
              <a:t>1 yıl,</a:t>
            </a:r>
            <a:endParaRPr lang="tr-TR" altLang="tr-TR" b="1">
              <a:solidFill>
                <a:srgbClr val="C00000"/>
              </a:solidFill>
            </a:endParaRPr>
          </a:p>
          <a:p>
            <a:pPr indent="449263" algn="just" eaLnBrk="0" hangingPunct="0"/>
            <a:r>
              <a:rPr lang="tr-TR" altLang="tr-TR">
                <a:solidFill>
                  <a:srgbClr val="1C283D"/>
                </a:solidFill>
                <a:latin typeface="Calibri" pitchFamily="34" charset="0"/>
                <a:cs typeface="Times New Roman" pitchFamily="18" charset="0"/>
              </a:rPr>
              <a:t>	ii) Topraklama tesisleri ile ilgili </a:t>
            </a:r>
            <a:r>
              <a:rPr lang="tr-TR" altLang="tr-TR">
                <a:solidFill>
                  <a:srgbClr val="0070C0"/>
                </a:solidFill>
                <a:latin typeface="Calibri" pitchFamily="34" charset="0"/>
                <a:cs typeface="Times New Roman" pitchFamily="18" charset="0"/>
              </a:rPr>
              <a:t>diğer muayene, </a:t>
            </a:r>
            <a:r>
              <a:rPr lang="tr-TR" altLang="tr-TR">
                <a:solidFill>
                  <a:srgbClr val="1C283D"/>
                </a:solidFill>
                <a:latin typeface="Calibri" pitchFamily="34" charset="0"/>
                <a:cs typeface="Times New Roman" pitchFamily="18" charset="0"/>
              </a:rPr>
              <a:t>ölçme ve kontroller: </a:t>
            </a:r>
            <a:r>
              <a:rPr lang="tr-TR" altLang="tr-TR" b="1">
                <a:solidFill>
                  <a:srgbClr val="C00000"/>
                </a:solidFill>
                <a:latin typeface="Calibri" pitchFamily="34" charset="0"/>
                <a:cs typeface="Times New Roman" pitchFamily="18" charset="0"/>
              </a:rPr>
              <a:t>2 yıl</a:t>
            </a:r>
          </a:p>
          <a:p>
            <a:pPr indent="449263" algn="just" eaLnBrk="0" hangingPunct="0">
              <a:buFont typeface="Century Schoolbook" pitchFamily="18" charset="0"/>
              <a:buAutoNum type="arabicPeriod" startAt="4"/>
            </a:pPr>
            <a:r>
              <a:rPr lang="tr-TR" altLang="tr-TR">
                <a:solidFill>
                  <a:srgbClr val="1C283D"/>
                </a:solidFill>
                <a:latin typeface="Calibri" pitchFamily="34" charset="0"/>
                <a:cs typeface="Times New Roman" pitchFamily="18" charset="0"/>
              </a:rPr>
              <a:t>Sabit olmayan tesisler için:</a:t>
            </a:r>
            <a:endParaRPr lang="tr-TR" altLang="tr-TR"/>
          </a:p>
          <a:p>
            <a:pPr indent="449263" algn="just" eaLnBrk="0" hangingPunct="0"/>
            <a:r>
              <a:rPr lang="tr-TR" altLang="tr-TR">
                <a:solidFill>
                  <a:srgbClr val="1C283D"/>
                </a:solidFill>
                <a:latin typeface="Calibri" pitchFamily="34" charset="0"/>
                <a:cs typeface="Times New Roman" pitchFamily="18" charset="0"/>
              </a:rPr>
              <a:t>	i) Sabit işletme elemanları için: </a:t>
            </a:r>
            <a:r>
              <a:rPr lang="tr-TR" altLang="tr-TR" b="1">
                <a:solidFill>
                  <a:srgbClr val="C00000"/>
                </a:solidFill>
                <a:latin typeface="Calibri" pitchFamily="34" charset="0"/>
                <a:cs typeface="Times New Roman" pitchFamily="18" charset="0"/>
              </a:rPr>
              <a:t>1 yıl,</a:t>
            </a:r>
            <a:endParaRPr lang="tr-TR" altLang="tr-TR" b="1">
              <a:solidFill>
                <a:srgbClr val="C00000"/>
              </a:solidFill>
            </a:endParaRPr>
          </a:p>
          <a:p>
            <a:pPr indent="449263" algn="just" eaLnBrk="0" hangingPunct="0"/>
            <a:r>
              <a:rPr lang="tr-TR" altLang="tr-TR">
                <a:solidFill>
                  <a:srgbClr val="1C283D"/>
                </a:solidFill>
                <a:latin typeface="Calibri" pitchFamily="34" charset="0"/>
                <a:cs typeface="Times New Roman" pitchFamily="18" charset="0"/>
              </a:rPr>
              <a:t>	ii) Yer değiştirebilen işletme elemanları için: </a:t>
            </a:r>
            <a:r>
              <a:rPr lang="tr-TR" altLang="tr-TR" b="1">
                <a:solidFill>
                  <a:srgbClr val="C00000"/>
                </a:solidFill>
                <a:latin typeface="Calibri" pitchFamily="34" charset="0"/>
                <a:cs typeface="Times New Roman" pitchFamily="18" charset="0"/>
              </a:rPr>
              <a:t>6 ay.</a:t>
            </a:r>
            <a:endParaRPr lang="tr-TR" altLang="tr-TR" b="1">
              <a:solidFill>
                <a:srgbClr val="C00000"/>
              </a:solidFill>
            </a:endParaRPr>
          </a:p>
          <a:p>
            <a:pPr indent="449263" algn="just" eaLnBrk="0" hangingPunct="0">
              <a:buFont typeface="Century Schoolbook" pitchFamily="18" charset="0"/>
              <a:buAutoNum type="arabicPeriod" startAt="5"/>
            </a:pPr>
            <a:r>
              <a:rPr lang="tr-TR" altLang="tr-TR">
                <a:solidFill>
                  <a:srgbClr val="1C283D"/>
                </a:solidFill>
                <a:latin typeface="Calibri" pitchFamily="34" charset="0"/>
                <a:cs typeface="Times New Roman" pitchFamily="18" charset="0"/>
              </a:rPr>
              <a:t>Parlayıcı, Patlayıcı Tehlikeli ve Zararlı Maddelerle Çalışılan İşyerleri ve İşlerde Alınacak Tedbirler Hakkında Tüzük kapsamındaki topraklama tesisleri ile ıslak ortamlarda çalışılan işyerlerindeki topraklama tesislerinin muayene, ölçme ve denetleme periyotları </a:t>
            </a:r>
            <a:r>
              <a:rPr lang="tr-TR" altLang="tr-TR" b="1">
                <a:solidFill>
                  <a:srgbClr val="C00000"/>
                </a:solidFill>
                <a:latin typeface="Calibri" pitchFamily="34" charset="0"/>
                <a:cs typeface="Times New Roman" pitchFamily="18" charset="0"/>
              </a:rPr>
              <a:t>1 yılı </a:t>
            </a:r>
            <a:r>
              <a:rPr lang="tr-TR" altLang="tr-TR">
                <a:solidFill>
                  <a:srgbClr val="1C283D"/>
                </a:solidFill>
                <a:latin typeface="Calibri" pitchFamily="34" charset="0"/>
                <a:cs typeface="Times New Roman" pitchFamily="18" charset="0"/>
              </a:rPr>
              <a:t>aşamaz</a:t>
            </a:r>
            <a:r>
              <a:rPr lang="tr-TR" altLang="tr-TR" sz="900">
                <a:solidFill>
                  <a:srgbClr val="1C283D"/>
                </a:solidFill>
                <a:latin typeface="Calibri" pitchFamily="34" charset="0"/>
                <a:cs typeface="Times New Roman" pitchFamily="18" charset="0"/>
              </a:rPr>
              <a:t>.</a:t>
            </a:r>
            <a:endParaRPr lang="tr-TR" altLang="tr-TR"/>
          </a:p>
        </p:txBody>
      </p:sp>
      <p:sp>
        <p:nvSpPr>
          <p:cNvPr id="41987" name="2 Dikdörtgen"/>
          <p:cNvSpPr>
            <a:spLocks noChangeArrowheads="1"/>
          </p:cNvSpPr>
          <p:nvPr/>
        </p:nvSpPr>
        <p:spPr bwMode="auto">
          <a:xfrm>
            <a:off x="1219200" y="457200"/>
            <a:ext cx="6705600" cy="708025"/>
          </a:xfrm>
          <a:prstGeom prst="rect">
            <a:avLst/>
          </a:prstGeom>
          <a:noFill/>
          <a:ln w="9525">
            <a:noFill/>
            <a:miter lim="800000"/>
            <a:headEnd/>
            <a:tailEnd/>
          </a:ln>
        </p:spPr>
        <p:txBody>
          <a:bodyPr>
            <a:spAutoFit/>
          </a:bodyPr>
          <a:lstStyle/>
          <a:p>
            <a:pPr algn="ctr"/>
            <a:r>
              <a:rPr lang="tr-TR" altLang="tr-TR" sz="2000" b="1" u="sng">
                <a:solidFill>
                  <a:srgbClr val="00B050"/>
                </a:solidFill>
                <a:latin typeface="Calibri" pitchFamily="34" charset="0"/>
                <a:cs typeface="Times New Roman" pitchFamily="18" charset="0"/>
              </a:rPr>
              <a:t>Çeşitli topraklama  tesislerinin işletme dönemi içindeki muayene, ölçme ve denetlemelere ilişkin önerilen periyotlar </a:t>
            </a:r>
            <a:endParaRPr lang="tr-TR" altLang="tr-TR" sz="2000" b="1" u="sng">
              <a:solidFill>
                <a:srgbClr val="00B050"/>
              </a:solidFill>
            </a:endParaRPr>
          </a:p>
        </p:txBody>
      </p:sp>
      <p:sp>
        <p:nvSpPr>
          <p:cNvPr id="41988" name="Rectangle 1"/>
          <p:cNvSpPr>
            <a:spLocks noChangeArrowheads="1"/>
          </p:cNvSpPr>
          <p:nvPr/>
        </p:nvSpPr>
        <p:spPr bwMode="auto">
          <a:xfrm>
            <a:off x="339725" y="5295900"/>
            <a:ext cx="7981950" cy="923925"/>
          </a:xfrm>
          <a:prstGeom prst="rect">
            <a:avLst/>
          </a:prstGeom>
          <a:noFill/>
          <a:ln w="9525">
            <a:noFill/>
            <a:miter lim="800000"/>
            <a:headEnd/>
            <a:tailEnd/>
          </a:ln>
        </p:spPr>
        <p:txBody>
          <a:bodyPr wrap="none" anchor="ctr">
            <a:spAutoFit/>
          </a:bodyPr>
          <a:lstStyle/>
          <a:p>
            <a:pPr indent="457200" eaLnBrk="0" hangingPunct="0"/>
            <a:r>
              <a:rPr lang="tr-TR" altLang="tr-TR">
                <a:solidFill>
                  <a:srgbClr val="00B050"/>
                </a:solidFill>
                <a:latin typeface="Calibri" pitchFamily="34" charset="0"/>
                <a:cs typeface="Times New Roman" pitchFamily="18" charset="0"/>
              </a:rPr>
              <a:t>Hava hatları dışındaki kuvvetli akım tesisleri:</a:t>
            </a:r>
            <a:endParaRPr lang="tr-TR" altLang="tr-TR">
              <a:solidFill>
                <a:srgbClr val="00B050"/>
              </a:solidFill>
              <a:cs typeface="Times New Roman" pitchFamily="18" charset="0"/>
            </a:endParaRPr>
          </a:p>
          <a:p>
            <a:pPr indent="457200" eaLnBrk="0" hangingPunct="0"/>
            <a:r>
              <a:rPr lang="tr-TR" altLang="tr-TR">
                <a:cs typeface="Times New Roman" pitchFamily="18" charset="0"/>
              </a:rPr>
              <a:t>İşletme tarafından tesisin özellikleri göz önüne alınarak belirli aralıklarla </a:t>
            </a:r>
          </a:p>
          <a:p>
            <a:pPr indent="457200" eaLnBrk="0" hangingPunct="0"/>
            <a:r>
              <a:rPr lang="tr-TR" altLang="tr-TR">
                <a:cs typeface="Times New Roman" pitchFamily="18" charset="0"/>
              </a:rPr>
              <a:t>denetleme ve yoklamaların süresi hiç bir zaman </a:t>
            </a:r>
            <a:r>
              <a:rPr lang="tr-TR" altLang="tr-TR" b="1">
                <a:solidFill>
                  <a:srgbClr val="C00000"/>
                </a:solidFill>
                <a:cs typeface="Times New Roman" pitchFamily="18" charset="0"/>
              </a:rPr>
              <a:t>2 yılı </a:t>
            </a:r>
            <a:r>
              <a:rPr lang="tr-TR" altLang="tr-TR">
                <a:cs typeface="Times New Roman" pitchFamily="18" charset="0"/>
              </a:rPr>
              <a:t>geçmemelidir</a:t>
            </a:r>
            <a:r>
              <a:rPr lang="tr-TR" altLang="tr-TR" sz="1000">
                <a:cs typeface="Times New Roman" pitchFamily="18" charset="0"/>
              </a:rPr>
              <a:t>.</a:t>
            </a:r>
            <a:r>
              <a:rPr lang="tr-TR" altLang="tr-TR" sz="900"/>
              <a:t> </a:t>
            </a:r>
            <a:endParaRPr lang="tr-TR" altLang="tr-T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ChangeArrowheads="1"/>
          </p:cNvSpPr>
          <p:nvPr/>
        </p:nvSpPr>
        <p:spPr bwMode="auto">
          <a:xfrm>
            <a:off x="741363" y="688975"/>
            <a:ext cx="7661275" cy="286226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tr-TR" altLang="tr-TR" b="1" u="sng" smtClean="0">
                <a:solidFill>
                  <a:srgbClr val="DA0000"/>
                </a:solidFill>
                <a:latin typeface="Verdana" pitchFamily="34" charset="0"/>
              </a:rPr>
              <a:t>KA</a:t>
            </a:r>
            <a:r>
              <a:rPr lang="tr-TR" altLang="tr-TR" b="1" u="sng" smtClean="0">
                <a:solidFill>
                  <a:srgbClr val="DA0000"/>
                </a:solidFill>
                <a:latin typeface="Calibri" pitchFamily="34" charset="0"/>
              </a:rPr>
              <a:t>Ç</a:t>
            </a:r>
            <a:r>
              <a:rPr lang="tr-TR" altLang="tr-TR" b="1" u="sng" smtClean="0">
                <a:solidFill>
                  <a:srgbClr val="DA0000"/>
                </a:solidFill>
                <a:latin typeface="Verdana" pitchFamily="34" charset="0"/>
              </a:rPr>
              <a:t>AK AKIM R</a:t>
            </a:r>
            <a:r>
              <a:rPr lang="tr-TR" altLang="tr-TR" b="1" u="sng" smtClean="0">
                <a:solidFill>
                  <a:srgbClr val="DA0000"/>
                </a:solidFill>
                <a:latin typeface="Calibri" pitchFamily="34" charset="0"/>
              </a:rPr>
              <a:t>Ö</a:t>
            </a:r>
            <a:r>
              <a:rPr lang="tr-TR" altLang="tr-TR" b="1" u="sng" smtClean="0">
                <a:solidFill>
                  <a:srgbClr val="DA0000"/>
                </a:solidFill>
                <a:latin typeface="Verdana" pitchFamily="34" charset="0"/>
              </a:rPr>
              <a:t>LESİ</a:t>
            </a:r>
            <a:endParaRPr lang="tr-TR" altLang="tr-TR" smtClean="0"/>
          </a:p>
          <a:p>
            <a:pPr>
              <a:defRPr/>
            </a:pPr>
            <a:r>
              <a:rPr lang="tr-TR" altLang="tr-TR" smtClean="0">
                <a:solidFill>
                  <a:srgbClr val="000000"/>
                </a:solidFill>
                <a:latin typeface="Verdana" pitchFamily="34" charset="0"/>
              </a:rPr>
              <a:t>Elektrik tesisatında k</a:t>
            </a:r>
            <a:r>
              <a:rPr lang="tr-TR" altLang="tr-TR" smtClean="0">
                <a:solidFill>
                  <a:srgbClr val="000000"/>
                </a:solidFill>
                <a:latin typeface="Calibri" pitchFamily="34" charset="0"/>
              </a:rPr>
              <a:t>üçü</a:t>
            </a:r>
            <a:r>
              <a:rPr lang="tr-TR" altLang="tr-TR" smtClean="0">
                <a:solidFill>
                  <a:srgbClr val="000000"/>
                </a:solidFill>
                <a:latin typeface="Verdana" pitchFamily="34" charset="0"/>
              </a:rPr>
              <a:t>k g</a:t>
            </a:r>
            <a:r>
              <a:rPr lang="tr-TR" altLang="tr-TR" smtClean="0">
                <a:solidFill>
                  <a:srgbClr val="000000"/>
                </a:solidFill>
                <a:latin typeface="Calibri" pitchFamily="34" charset="0"/>
              </a:rPr>
              <a:t>ö</a:t>
            </a:r>
            <a:r>
              <a:rPr lang="tr-TR" altLang="tr-TR" smtClean="0">
                <a:solidFill>
                  <a:srgbClr val="000000"/>
                </a:solidFill>
                <a:latin typeface="Verdana" pitchFamily="34" charset="0"/>
              </a:rPr>
              <a:t>r</a:t>
            </a:r>
            <a:r>
              <a:rPr lang="tr-TR" altLang="tr-TR" smtClean="0">
                <a:solidFill>
                  <a:srgbClr val="000000"/>
                </a:solidFill>
                <a:latin typeface="Calibri" pitchFamily="34" charset="0"/>
              </a:rPr>
              <a:t>ü</a:t>
            </a:r>
            <a:r>
              <a:rPr lang="tr-TR" altLang="tr-TR" smtClean="0">
                <a:solidFill>
                  <a:srgbClr val="000000"/>
                </a:solidFill>
                <a:latin typeface="Verdana" pitchFamily="34" charset="0"/>
              </a:rPr>
              <a:t>len ancak zararları bakımından hi</a:t>
            </a:r>
            <a:r>
              <a:rPr lang="tr-TR" altLang="tr-TR" smtClean="0">
                <a:solidFill>
                  <a:srgbClr val="000000"/>
                </a:solidFill>
                <a:latin typeface="Calibri" pitchFamily="34" charset="0"/>
              </a:rPr>
              <a:t>ç</a:t>
            </a:r>
            <a:r>
              <a:rPr lang="tr-TR" altLang="tr-TR" smtClean="0">
                <a:solidFill>
                  <a:srgbClr val="000000"/>
                </a:solidFill>
                <a:latin typeface="Verdana" pitchFamily="34" charset="0"/>
              </a:rPr>
              <a:t> de k</a:t>
            </a:r>
            <a:r>
              <a:rPr lang="tr-TR" altLang="tr-TR" smtClean="0">
                <a:solidFill>
                  <a:srgbClr val="000000"/>
                </a:solidFill>
                <a:latin typeface="Calibri" pitchFamily="34" charset="0"/>
              </a:rPr>
              <a:t>üçü</a:t>
            </a:r>
            <a:r>
              <a:rPr lang="tr-TR" altLang="tr-TR" smtClean="0">
                <a:solidFill>
                  <a:srgbClr val="000000"/>
                </a:solidFill>
                <a:latin typeface="Verdana" pitchFamily="34" charset="0"/>
              </a:rPr>
              <a:t>msenmeyecek kaçak akımları fark ederek devreyi a</a:t>
            </a:r>
            <a:r>
              <a:rPr lang="tr-TR" altLang="tr-TR" smtClean="0">
                <a:solidFill>
                  <a:srgbClr val="000000"/>
                </a:solidFill>
                <a:latin typeface="Calibri" pitchFamily="34" charset="0"/>
              </a:rPr>
              <a:t>ç</a:t>
            </a:r>
            <a:r>
              <a:rPr lang="tr-TR" altLang="tr-TR" smtClean="0">
                <a:solidFill>
                  <a:srgbClr val="000000"/>
                </a:solidFill>
                <a:latin typeface="Verdana" pitchFamily="34" charset="0"/>
              </a:rPr>
              <a:t>an anahtarlara kaçak akım koruma anahtarları (diferansiyel koruma cihazı) denilmektedir. </a:t>
            </a:r>
          </a:p>
          <a:p>
            <a:pPr>
              <a:defRPr/>
            </a:pPr>
            <a:endParaRPr lang="tr-TR" altLang="tr-TR" smtClean="0">
              <a:solidFill>
                <a:srgbClr val="000000"/>
              </a:solidFill>
              <a:latin typeface="Verdana" pitchFamily="34" charset="0"/>
            </a:endParaRPr>
          </a:p>
          <a:p>
            <a:pPr lvl="1">
              <a:defRPr/>
            </a:pPr>
            <a:r>
              <a:rPr lang="tr-TR" altLang="tr-TR" b="1" smtClean="0">
                <a:solidFill>
                  <a:srgbClr val="000000"/>
                </a:solidFill>
                <a:latin typeface="Verdana" pitchFamily="34" charset="0"/>
              </a:rPr>
              <a:t>Tali Panolarda 30mA, </a:t>
            </a:r>
          </a:p>
          <a:p>
            <a:pPr lvl="1">
              <a:defRPr/>
            </a:pPr>
            <a:r>
              <a:rPr lang="tr-TR" altLang="tr-TR" b="1" smtClean="0">
                <a:solidFill>
                  <a:srgbClr val="000000"/>
                </a:solidFill>
                <a:latin typeface="Verdana" pitchFamily="34" charset="0"/>
              </a:rPr>
              <a:t>Ana Panolarda 300mA lik </a:t>
            </a:r>
          </a:p>
          <a:p>
            <a:pPr>
              <a:defRPr/>
            </a:pPr>
            <a:endParaRPr lang="tr-TR" altLang="tr-TR" smtClean="0">
              <a:solidFill>
                <a:srgbClr val="000000"/>
              </a:solidFill>
              <a:latin typeface="Verdana" pitchFamily="34" charset="0"/>
            </a:endParaRPr>
          </a:p>
          <a:p>
            <a:pPr>
              <a:defRPr/>
            </a:pPr>
            <a:r>
              <a:rPr lang="tr-TR" altLang="tr-TR" smtClean="0">
                <a:solidFill>
                  <a:srgbClr val="000000"/>
                </a:solidFill>
                <a:latin typeface="Verdana" pitchFamily="34" charset="0"/>
              </a:rPr>
              <a:t> kaçak akım röleleri kullanılır.</a:t>
            </a:r>
            <a:endParaRPr lang="tr-TR" altLang="tr-TR" smtClean="0"/>
          </a:p>
        </p:txBody>
      </p:sp>
      <p:pic>
        <p:nvPicPr>
          <p:cNvPr id="43011" name="Resim 10"/>
          <p:cNvPicPr>
            <a:picLocks noChangeAspect="1" noChangeArrowheads="1"/>
          </p:cNvPicPr>
          <p:nvPr/>
        </p:nvPicPr>
        <p:blipFill>
          <a:blip r:embed="rId2" cstate="print"/>
          <a:srcRect/>
          <a:stretch>
            <a:fillRect/>
          </a:stretch>
        </p:blipFill>
        <p:spPr bwMode="auto">
          <a:xfrm>
            <a:off x="2270125" y="4003675"/>
            <a:ext cx="4133850" cy="1838325"/>
          </a:xfrm>
          <a:prstGeom prst="rect">
            <a:avLst/>
          </a:prstGeom>
          <a:noFill/>
          <a:ln w="9525">
            <a:noFill/>
            <a:miter lim="800000"/>
            <a:headEnd/>
            <a:tailEnd/>
          </a:ln>
        </p:spPr>
      </p:pic>
      <p:sp>
        <p:nvSpPr>
          <p:cNvPr id="115716" name="Rectangle 4"/>
          <p:cNvSpPr>
            <a:spLocks noChangeArrowheads="1"/>
          </p:cNvSpPr>
          <p:nvPr/>
        </p:nvSpPr>
        <p:spPr bwMode="auto">
          <a:xfrm>
            <a:off x="0" y="2295525"/>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endParaRPr lang="tr-TR">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77938" y="1176338"/>
            <a:ext cx="5856287" cy="647700"/>
          </a:xfrm>
        </p:spPr>
        <p:txBody>
          <a:bodyPr>
            <a:normAutofit/>
          </a:bodyPr>
          <a:lstStyle/>
          <a:p>
            <a:r>
              <a:rPr lang="en-US" altLang="tr-TR" sz="2400" u="sng" dirty="0" smtClean="0">
                <a:solidFill>
                  <a:srgbClr val="00B050"/>
                </a:solidFill>
              </a:rPr>
              <a:t>ELEKTRİK KAZALARINDA KİŞİSEL FAKTÖRLER</a:t>
            </a:r>
          </a:p>
        </p:txBody>
      </p:sp>
      <p:sp>
        <p:nvSpPr>
          <p:cNvPr id="45059" name="Rectangle 3"/>
          <p:cNvSpPr>
            <a:spLocks noGrp="1" noChangeArrowheads="1"/>
          </p:cNvSpPr>
          <p:nvPr>
            <p:ph type="body" idx="1"/>
          </p:nvPr>
        </p:nvSpPr>
        <p:spPr>
          <a:xfrm>
            <a:off x="635000" y="1978025"/>
            <a:ext cx="8147050" cy="3381375"/>
          </a:xfrm>
        </p:spPr>
        <p:txBody>
          <a:bodyPr/>
          <a:lstStyle/>
          <a:p>
            <a:r>
              <a:rPr lang="en-US" altLang="tr-TR" sz="2000" smtClean="0"/>
              <a:t>UNUTKANLIK</a:t>
            </a:r>
          </a:p>
          <a:p>
            <a:r>
              <a:rPr lang="en-US" altLang="tr-TR" sz="2000" smtClean="0"/>
              <a:t>DAHA ÖNCE YAPILAN HAREKET VE ALIŞKANLIKLARIN BEKLENENDEN FARKLI SONUÇLANMASI</a:t>
            </a:r>
            <a:r>
              <a:rPr lang="tr-TR" altLang="tr-TR" sz="2000" smtClean="0"/>
              <a:t> ( BİZE BİRŞEY OLMAZ )</a:t>
            </a:r>
            <a:endParaRPr lang="en-US" altLang="tr-TR" sz="2000" smtClean="0"/>
          </a:p>
          <a:p>
            <a:r>
              <a:rPr lang="en-US" altLang="tr-TR" sz="2000" smtClean="0"/>
              <a:t>İŞİN AKSAMAMASI İÇİN ACELECİ DAVRANMAK</a:t>
            </a:r>
          </a:p>
          <a:p>
            <a:r>
              <a:rPr lang="en-US" altLang="tr-TR" sz="2000" smtClean="0"/>
              <a:t>KABADAYILIK</a:t>
            </a:r>
            <a:r>
              <a:rPr lang="tr-TR" altLang="tr-TR" sz="2000" smtClean="0"/>
              <a:t>,</a:t>
            </a:r>
            <a:r>
              <a:rPr lang="en-US" altLang="tr-TR" sz="2000" smtClean="0"/>
              <a:t> GÖZÜPEKLİK</a:t>
            </a:r>
            <a:r>
              <a:rPr lang="tr-TR" altLang="tr-TR" sz="2000" smtClean="0"/>
              <a:t>,</a:t>
            </a:r>
            <a:r>
              <a:rPr lang="en-US" altLang="tr-TR" sz="2000" smtClean="0"/>
              <a:t>  GÖSTERİŞ</a:t>
            </a:r>
          </a:p>
          <a:p>
            <a:r>
              <a:rPr lang="en-US" altLang="tr-TR" sz="2000" smtClean="0"/>
              <a:t>TİTREŞİM</a:t>
            </a:r>
            <a:r>
              <a:rPr lang="tr-TR" altLang="tr-TR" sz="2000" smtClean="0"/>
              <a:t>,</a:t>
            </a:r>
            <a:r>
              <a:rPr lang="en-US" altLang="tr-TR" sz="2000" smtClean="0"/>
              <a:t> NEM</a:t>
            </a:r>
            <a:r>
              <a:rPr lang="tr-TR" altLang="tr-TR" sz="2000" smtClean="0"/>
              <a:t>,</a:t>
            </a:r>
            <a:r>
              <a:rPr lang="en-US" altLang="tr-TR" sz="2000" smtClean="0"/>
              <a:t> GÜRÜLTÜ</a:t>
            </a:r>
            <a:r>
              <a:rPr lang="tr-TR" altLang="tr-TR" sz="2000" smtClean="0"/>
              <a:t> ve</a:t>
            </a:r>
            <a:r>
              <a:rPr lang="en-US" altLang="tr-TR" sz="2000" smtClean="0"/>
              <a:t> IŞIK YETERSİZLİĞİ SONUCU HATALAR</a:t>
            </a:r>
          </a:p>
          <a:p>
            <a:r>
              <a:rPr lang="en-US" altLang="tr-TR" sz="2000" smtClean="0"/>
              <a:t>İŞ İŞÇİ UYUMSUZLUĞU</a:t>
            </a:r>
          </a:p>
          <a:p>
            <a:r>
              <a:rPr lang="en-US" altLang="tr-TR" sz="2000" smtClean="0"/>
              <a:t>MESLEK ŞAKALARI</a:t>
            </a:r>
          </a:p>
          <a:p>
            <a:endParaRPr lang="en-US" altLang="tr-TR" sz="2000" smtClean="0"/>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609600"/>
            <a:ext cx="8001000" cy="687388"/>
          </a:xfrm>
        </p:spPr>
        <p:txBody>
          <a:bodyPr/>
          <a:lstStyle/>
          <a:p>
            <a:r>
              <a:rPr lang="en-US" altLang="tr-TR" sz="2000" u="sng" smtClean="0">
                <a:solidFill>
                  <a:srgbClr val="00B050"/>
                </a:solidFill>
              </a:rPr>
              <a:t>ENERJİ HATLARINDA MEYDANA GELEN KAZALAR (1995 YILINDA 22 İLDE)</a:t>
            </a:r>
          </a:p>
        </p:txBody>
      </p:sp>
      <p:graphicFrame>
        <p:nvGraphicFramePr>
          <p:cNvPr id="46083" name="Object 2"/>
          <p:cNvGraphicFramePr>
            <a:graphicFrameLocks noGrp="1" noChangeAspect="1"/>
          </p:cNvGraphicFramePr>
          <p:nvPr>
            <p:ph type="tbl" idx="1"/>
          </p:nvPr>
        </p:nvGraphicFramePr>
        <p:xfrm>
          <a:off x="933450" y="1084263"/>
          <a:ext cx="6329363" cy="2371725"/>
        </p:xfrm>
        <a:graphic>
          <a:graphicData uri="http://schemas.openxmlformats.org/presentationml/2006/ole">
            <p:oleObj spid="_x0000_s1034" name="Document" r:id="rId3" imgW="8807789" imgH="4624955" progId="Word.Document.8">
              <p:embed/>
            </p:oleObj>
          </a:graphicData>
        </a:graphic>
      </p:graphicFrame>
      <p:sp>
        <p:nvSpPr>
          <p:cNvPr id="46084" name="Rectangle 2"/>
          <p:cNvSpPr txBox="1">
            <a:spLocks noChangeArrowheads="1"/>
          </p:cNvSpPr>
          <p:nvPr/>
        </p:nvSpPr>
        <p:spPr bwMode="gray">
          <a:xfrm>
            <a:off x="1749425" y="3171825"/>
            <a:ext cx="4492625" cy="560388"/>
          </a:xfrm>
          <a:prstGeom prst="rect">
            <a:avLst/>
          </a:prstGeom>
          <a:noFill/>
          <a:ln w="9525">
            <a:noFill/>
            <a:miter lim="800000"/>
            <a:headEnd/>
            <a:tailEnd/>
          </a:ln>
        </p:spPr>
        <p:txBody>
          <a:bodyPr lIns="0" rIns="0"/>
          <a:lstStyle/>
          <a:p>
            <a:pPr eaLnBrk="0" hangingPunct="0">
              <a:lnSpc>
                <a:spcPct val="90000"/>
              </a:lnSpc>
            </a:pPr>
            <a:r>
              <a:rPr lang="en-US" altLang="tr-TR" sz="2000" b="1" u="sng">
                <a:solidFill>
                  <a:srgbClr val="00B050"/>
                </a:solidFill>
                <a:latin typeface="Calibri" pitchFamily="34" charset="0"/>
              </a:rPr>
              <a:t>FABRİKA ALANINDAKİ KAZALAR</a:t>
            </a:r>
          </a:p>
        </p:txBody>
      </p:sp>
      <p:graphicFrame>
        <p:nvGraphicFramePr>
          <p:cNvPr id="46085" name="Object 3"/>
          <p:cNvGraphicFramePr>
            <a:graphicFrameLocks noChangeAspect="1"/>
          </p:cNvGraphicFramePr>
          <p:nvPr/>
        </p:nvGraphicFramePr>
        <p:xfrm>
          <a:off x="922338" y="3860800"/>
          <a:ext cx="6169025" cy="2560638"/>
        </p:xfrm>
        <a:graphic>
          <a:graphicData uri="http://schemas.openxmlformats.org/presentationml/2006/ole">
            <p:oleObj spid="_x0000_s1035" name="Document" r:id="rId4" imgW="9369222" imgH="4506034" progId="Word.Document.8">
              <p:embed/>
            </p:oleObj>
          </a:graphicData>
        </a:graphic>
      </p:graphicFrame>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733425"/>
            <a:ext cx="6692900" cy="542925"/>
          </a:xfrm>
        </p:spPr>
        <p:txBody>
          <a:bodyPr>
            <a:normAutofit/>
          </a:bodyPr>
          <a:lstStyle/>
          <a:p>
            <a:r>
              <a:rPr lang="tr-TR" altLang="tr-TR" sz="2400" u="sng" dirty="0" smtClean="0">
                <a:solidFill>
                  <a:srgbClr val="00B050"/>
                </a:solidFill>
              </a:rPr>
              <a:t>ELEKTRİK  ÇARPMA  OLAYINDA  NELER  YAPILABİLİR</a:t>
            </a:r>
            <a:endParaRPr lang="en-US" altLang="tr-TR" sz="2400" u="sng" dirty="0" smtClean="0">
              <a:solidFill>
                <a:srgbClr val="00B050"/>
              </a:solidFill>
            </a:endParaRPr>
          </a:p>
        </p:txBody>
      </p:sp>
      <p:sp>
        <p:nvSpPr>
          <p:cNvPr id="47107" name="Rectangle 3"/>
          <p:cNvSpPr>
            <a:spLocks noGrp="1" noChangeArrowheads="1"/>
          </p:cNvSpPr>
          <p:nvPr>
            <p:ph type="body" idx="1"/>
          </p:nvPr>
        </p:nvSpPr>
        <p:spPr>
          <a:xfrm>
            <a:off x="593725" y="1509713"/>
            <a:ext cx="7624763" cy="3763962"/>
          </a:xfrm>
        </p:spPr>
        <p:txBody>
          <a:bodyPr>
            <a:normAutofit fontScale="62500" lnSpcReduction="20000"/>
          </a:bodyPr>
          <a:lstStyle/>
          <a:p>
            <a:r>
              <a:rPr lang="tr-TR" altLang="tr-TR" dirty="0" smtClean="0"/>
              <a:t>HATALI  AKIM   DEVRESİ  HEMEN  KESİLMELİDİR.</a:t>
            </a:r>
          </a:p>
          <a:p>
            <a:r>
              <a:rPr lang="tr-TR" altLang="tr-TR" dirty="0" smtClean="0"/>
              <a:t>AKIM  KESİLMEMİŞSE,  YALITKAN  BİR CİSİM  KULLANARAK, ÇARPILAN  KİŞİNİN  ELEKTRİKLE  TEMASI  KESİLMELİ</a:t>
            </a:r>
          </a:p>
          <a:p>
            <a:r>
              <a:rPr lang="tr-TR" altLang="tr-TR" dirty="0" smtClean="0"/>
              <a:t>AKIM  KESİLMEMİŞSE,  ÇARPILAN  KİŞİ,  ELBİSESİNİN  KURU  OLAN  KISMINDAN  TUTULARAK,   GERİLİM  ALTINDAKİ  TESİS  KISMINDAN  UZAKLAŞTIRILMALI</a:t>
            </a:r>
          </a:p>
          <a:p>
            <a:r>
              <a:rPr lang="tr-TR" altLang="tr-TR" dirty="0" smtClean="0"/>
              <a:t>ÇARPILAN  KİŞİNİN  ÇIPLAK  VÜCUDUNA  DEĞİLMEMELİ,</a:t>
            </a:r>
          </a:p>
          <a:p>
            <a:r>
              <a:rPr lang="tr-TR" altLang="tr-TR" dirty="0" smtClean="0"/>
              <a:t>KALP  DURMUŞ  İSE,  KALP  MASAJINA  BAŞLANMALI</a:t>
            </a:r>
          </a:p>
          <a:p>
            <a:r>
              <a:rPr lang="tr-TR" altLang="tr-TR" dirty="0" smtClean="0"/>
              <a:t>KALP  MASAJI  İLE  BİRLİKTE,  SUNİ  SOLUNUM  UYGULANMALI  </a:t>
            </a:r>
          </a:p>
          <a:p>
            <a:r>
              <a:rPr lang="tr-TR" altLang="tr-TR" dirty="0" smtClean="0"/>
              <a:t>SIHHİ  YARDIM  İSTENMELİ  VE  AMBULANS  ÇAĞRILMALI</a:t>
            </a:r>
          </a:p>
          <a:p>
            <a:r>
              <a:rPr lang="tr-TR" altLang="tr-TR" dirty="0" smtClean="0"/>
              <a:t>NAKİL  SIRASINDA, SUNİ  TENEFFÜSE  DEVAM  EDİLMELİ</a:t>
            </a:r>
          </a:p>
          <a:p>
            <a:r>
              <a:rPr lang="tr-TR" altLang="tr-TR" dirty="0" smtClean="0"/>
              <a:t>KAZALI  BİR  ÖRTÜ  İLE  ÖRTÜLEREK  SICAK  TUTULMALIDIR</a:t>
            </a:r>
            <a:endParaRPr lang="en-US" altLang="tr-TR" dirty="0" smtClean="0"/>
          </a:p>
          <a:p>
            <a:endParaRPr lang="en-US" altLang="tr-TR" dirty="0" smtClean="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1 Resim"/>
          <p:cNvPicPr>
            <a:picLocks noChangeAspect="1" noChangeArrowheads="1"/>
          </p:cNvPicPr>
          <p:nvPr/>
        </p:nvPicPr>
        <p:blipFill>
          <a:blip r:embed="rId2" cstate="print"/>
          <a:srcRect/>
          <a:stretch>
            <a:fillRect/>
          </a:stretch>
        </p:blipFill>
        <p:spPr bwMode="auto">
          <a:xfrm>
            <a:off x="1182688" y="1071563"/>
            <a:ext cx="6557962" cy="46513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909638" y="1193800"/>
            <a:ext cx="3662362" cy="4400550"/>
          </a:xfrm>
          <a:prstGeom prst="rect">
            <a:avLst/>
          </a:prstGeom>
          <a:noFill/>
          <a:ln w="12700" cap="sq">
            <a:noFill/>
            <a:miter lim="800000"/>
            <a:headEnd type="none" w="sm" len="sm"/>
            <a:tailEnd type="none" w="sm" len="sm"/>
          </a:ln>
        </p:spPr>
        <p:txBody>
          <a:bodyPr>
            <a:spAutoFit/>
          </a:bodyPr>
          <a:lstStyle/>
          <a:p>
            <a:r>
              <a:rPr lang="tr-TR" altLang="tr-TR" sz="2000">
                <a:cs typeface="Times New Roman" pitchFamily="18" charset="0"/>
              </a:rPr>
              <a:t>Parlayıcı, patlayıcı, yanıcı, tehlikeli ve zararlı maddelerin üretildiği,  işlendiği ve depolandığı yerler, yağ, boya veya diğer parlayıcı sıvıların bulunduğu binalar, yüksek bacalar, yüksek binalar ile üzerinde direk veya sivri çıkıntılar yahut su depoları gibi yüksek yerler bulunan binalar, yıldırıma karşı yürürlükteki mevzuatın öngördüğü </a:t>
            </a:r>
            <a:r>
              <a:rPr lang="tr-TR" altLang="tr-TR" sz="2000" u="sng">
                <a:solidFill>
                  <a:srgbClr val="0070C0"/>
                </a:solidFill>
                <a:cs typeface="Times New Roman" pitchFamily="18" charset="0"/>
              </a:rPr>
              <a:t>paratoner sistemleriyle </a:t>
            </a:r>
            <a:r>
              <a:rPr lang="tr-TR" altLang="tr-TR" sz="2000">
                <a:cs typeface="Times New Roman" pitchFamily="18" charset="0"/>
              </a:rPr>
              <a:t>donatılmalıdır. </a:t>
            </a:r>
            <a:endParaRPr lang="tr-TR" altLang="tr-TR" sz="2000"/>
          </a:p>
        </p:txBody>
      </p:sp>
      <p:sp>
        <p:nvSpPr>
          <p:cNvPr id="56323" name="3 Dikdörtgen"/>
          <p:cNvSpPr>
            <a:spLocks noChangeArrowheads="1"/>
          </p:cNvSpPr>
          <p:nvPr/>
        </p:nvSpPr>
        <p:spPr bwMode="auto">
          <a:xfrm>
            <a:off x="2082800" y="522288"/>
            <a:ext cx="2595563" cy="369887"/>
          </a:xfrm>
          <a:prstGeom prst="rect">
            <a:avLst/>
          </a:prstGeom>
          <a:noFill/>
          <a:ln w="9525">
            <a:noFill/>
            <a:miter lim="800000"/>
            <a:headEnd/>
            <a:tailEnd/>
          </a:ln>
        </p:spPr>
        <p:txBody>
          <a:bodyPr wrap="none">
            <a:spAutoFit/>
          </a:bodyPr>
          <a:lstStyle/>
          <a:p>
            <a:pPr algn="just"/>
            <a:r>
              <a:rPr lang="tr-TR" altLang="tr-TR" b="1" u="sng">
                <a:solidFill>
                  <a:srgbClr val="C00000"/>
                </a:solidFill>
                <a:cs typeface="Times New Roman" pitchFamily="18" charset="0"/>
              </a:rPr>
              <a:t>Yıldırımdan Korunma:</a:t>
            </a:r>
            <a:endParaRPr lang="tr-TR" altLang="tr-TR" b="1" u="sng">
              <a:solidFill>
                <a:srgbClr val="C00000"/>
              </a:solidFill>
              <a:latin typeface="Verdana" pitchFamily="34" charset="0"/>
              <a:cs typeface="Times New Roman" pitchFamily="18" charset="0"/>
            </a:endParaRPr>
          </a:p>
        </p:txBody>
      </p:sp>
      <p:pic>
        <p:nvPicPr>
          <p:cNvPr id="56324" name="Picture 3" descr="C:\Users\HAYALET\Desktop\elektrik ab\Paratoner.jpg"/>
          <p:cNvPicPr>
            <a:picLocks noChangeAspect="1" noChangeArrowheads="1"/>
          </p:cNvPicPr>
          <p:nvPr/>
        </p:nvPicPr>
        <p:blipFill>
          <a:blip r:embed="rId2" cstate="print"/>
          <a:srcRect/>
          <a:stretch>
            <a:fillRect/>
          </a:stretch>
        </p:blipFill>
        <p:spPr bwMode="auto">
          <a:xfrm>
            <a:off x="4914900" y="1244600"/>
            <a:ext cx="3952875" cy="41243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831850" y="879475"/>
            <a:ext cx="5643563" cy="555625"/>
          </a:xfrm>
        </p:spPr>
        <p:txBody>
          <a:bodyPr>
            <a:normAutofit/>
          </a:bodyPr>
          <a:lstStyle/>
          <a:p>
            <a:r>
              <a:rPr lang="tr-TR" altLang="tr-TR" sz="2400" u="sng" dirty="0" smtClean="0">
                <a:solidFill>
                  <a:srgbClr val="00B050"/>
                </a:solidFill>
              </a:rPr>
              <a:t>ELEKTRİK İLE İLGİLİ TEMEL KAVRAMLAR</a:t>
            </a:r>
          </a:p>
        </p:txBody>
      </p:sp>
      <p:sp>
        <p:nvSpPr>
          <p:cNvPr id="13315" name="2 İçerik Yer Tutucusu"/>
          <p:cNvSpPr>
            <a:spLocks noGrp="1"/>
          </p:cNvSpPr>
          <p:nvPr>
            <p:ph idx="1"/>
          </p:nvPr>
        </p:nvSpPr>
        <p:spPr>
          <a:xfrm>
            <a:off x="603250" y="1946275"/>
            <a:ext cx="3894138" cy="923925"/>
          </a:xfrm>
        </p:spPr>
        <p:txBody>
          <a:bodyPr>
            <a:normAutofit fontScale="62500" lnSpcReduction="20000"/>
          </a:bodyPr>
          <a:lstStyle/>
          <a:p>
            <a:pPr>
              <a:buFont typeface="Wingdings" pitchFamily="2" charset="2"/>
              <a:buNone/>
            </a:pPr>
            <a:r>
              <a:rPr lang="tr-TR" altLang="tr-TR" u="sng" smtClean="0">
                <a:solidFill>
                  <a:srgbClr val="C00000"/>
                </a:solidFill>
              </a:rPr>
              <a:t>Gerilim:</a:t>
            </a:r>
            <a:r>
              <a:rPr lang="tr-TR" altLang="tr-TR" smtClean="0"/>
              <a:t>  Su Deposunun Yüksekliği veya Su deposunun yerden yüksekliği olarak düşünülebilir.</a:t>
            </a:r>
          </a:p>
        </p:txBody>
      </p:sp>
      <p:pic>
        <p:nvPicPr>
          <p:cNvPr id="13316" name="Picture 7"/>
          <p:cNvPicPr>
            <a:picLocks noChangeAspect="1" noChangeArrowheads="1"/>
          </p:cNvPicPr>
          <p:nvPr/>
        </p:nvPicPr>
        <p:blipFill>
          <a:blip r:embed="rId2" cstate="print"/>
          <a:srcRect/>
          <a:stretch>
            <a:fillRect/>
          </a:stretch>
        </p:blipFill>
        <p:spPr bwMode="auto">
          <a:xfrm>
            <a:off x="5008563" y="1462088"/>
            <a:ext cx="2530475" cy="2270125"/>
          </a:xfrm>
          <a:prstGeom prst="rect">
            <a:avLst/>
          </a:prstGeom>
          <a:noFill/>
          <a:ln w="9525">
            <a:noFill/>
            <a:miter lim="800000"/>
            <a:headEnd/>
            <a:tailEnd/>
          </a:ln>
        </p:spPr>
      </p:pic>
      <p:cxnSp>
        <p:nvCxnSpPr>
          <p:cNvPr id="19" name="18 Düz Bağlayıcı"/>
          <p:cNvCxnSpPr/>
          <p:nvPr/>
        </p:nvCxnSpPr>
        <p:spPr>
          <a:xfrm rot="10800000">
            <a:off x="5097463" y="3040063"/>
            <a:ext cx="7858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Düz Bağlayıcı"/>
          <p:cNvCxnSpPr/>
          <p:nvPr/>
        </p:nvCxnSpPr>
        <p:spPr>
          <a:xfrm rot="10800000">
            <a:off x="5018088" y="1824038"/>
            <a:ext cx="428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Düz Ok Bağlayıcısı"/>
          <p:cNvCxnSpPr/>
          <p:nvPr/>
        </p:nvCxnSpPr>
        <p:spPr>
          <a:xfrm rot="5400000">
            <a:off x="6904037" y="3243263"/>
            <a:ext cx="5000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Sağ Ok"/>
          <p:cNvSpPr/>
          <p:nvPr/>
        </p:nvSpPr>
        <p:spPr>
          <a:xfrm>
            <a:off x="7493000" y="2767013"/>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26" name="25 Düz Ok Bağlayıcısı"/>
          <p:cNvCxnSpPr/>
          <p:nvPr/>
        </p:nvCxnSpPr>
        <p:spPr>
          <a:xfrm>
            <a:off x="5124450" y="1860550"/>
            <a:ext cx="22225" cy="11477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322" name="27 Metin kutusu"/>
          <p:cNvSpPr txBox="1">
            <a:spLocks noChangeArrowheads="1"/>
          </p:cNvSpPr>
          <p:nvPr/>
        </p:nvSpPr>
        <p:spPr bwMode="auto">
          <a:xfrm>
            <a:off x="4665663" y="2233613"/>
            <a:ext cx="352425" cy="522287"/>
          </a:xfrm>
          <a:prstGeom prst="rect">
            <a:avLst/>
          </a:prstGeom>
          <a:noFill/>
          <a:ln w="9525">
            <a:noFill/>
            <a:miter lim="800000"/>
            <a:headEnd/>
            <a:tailEnd/>
          </a:ln>
        </p:spPr>
        <p:txBody>
          <a:bodyPr>
            <a:spAutoFit/>
          </a:bodyPr>
          <a:lstStyle/>
          <a:p>
            <a:r>
              <a:rPr lang="tr-TR" altLang="tr-TR" sz="2800" b="1">
                <a:solidFill>
                  <a:srgbClr val="C00000"/>
                </a:solidFill>
              </a:rPr>
              <a:t>V</a:t>
            </a:r>
          </a:p>
        </p:txBody>
      </p:sp>
      <p:sp>
        <p:nvSpPr>
          <p:cNvPr id="13323" name="28 Metin kutusu"/>
          <p:cNvSpPr txBox="1">
            <a:spLocks noChangeArrowheads="1"/>
          </p:cNvSpPr>
          <p:nvPr/>
        </p:nvSpPr>
        <p:spPr bwMode="auto">
          <a:xfrm>
            <a:off x="8167688" y="2673350"/>
            <a:ext cx="242887" cy="369888"/>
          </a:xfrm>
          <a:prstGeom prst="rect">
            <a:avLst/>
          </a:prstGeom>
          <a:noFill/>
          <a:ln w="9525">
            <a:noFill/>
            <a:miter lim="800000"/>
            <a:headEnd/>
            <a:tailEnd/>
          </a:ln>
        </p:spPr>
        <p:txBody>
          <a:bodyPr wrap="none">
            <a:spAutoFit/>
          </a:bodyPr>
          <a:lstStyle/>
          <a:p>
            <a:r>
              <a:rPr lang="tr-TR" altLang="tr-TR"/>
              <a:t>İ</a:t>
            </a:r>
          </a:p>
        </p:txBody>
      </p:sp>
      <p:sp>
        <p:nvSpPr>
          <p:cNvPr id="13324" name="29 Metin kutusu"/>
          <p:cNvSpPr txBox="1">
            <a:spLocks noChangeArrowheads="1"/>
          </p:cNvSpPr>
          <p:nvPr/>
        </p:nvSpPr>
        <p:spPr bwMode="auto">
          <a:xfrm>
            <a:off x="7038975" y="3476625"/>
            <a:ext cx="261938" cy="374650"/>
          </a:xfrm>
          <a:prstGeom prst="rect">
            <a:avLst/>
          </a:prstGeom>
          <a:noFill/>
          <a:ln w="9525">
            <a:noFill/>
            <a:miter lim="800000"/>
            <a:headEnd/>
            <a:tailEnd/>
          </a:ln>
        </p:spPr>
        <p:txBody>
          <a:bodyPr>
            <a:spAutoFit/>
          </a:bodyPr>
          <a:lstStyle/>
          <a:p>
            <a:r>
              <a:rPr lang="tr-TR" altLang="tr-TR"/>
              <a:t>R</a:t>
            </a:r>
          </a:p>
        </p:txBody>
      </p:sp>
      <p:sp>
        <p:nvSpPr>
          <p:cNvPr id="13325" name="2 İçerik Yer Tutucusu"/>
          <p:cNvSpPr txBox="1">
            <a:spLocks/>
          </p:cNvSpPr>
          <p:nvPr/>
        </p:nvSpPr>
        <p:spPr bwMode="auto">
          <a:xfrm>
            <a:off x="731838" y="3881438"/>
            <a:ext cx="6497637" cy="1892300"/>
          </a:xfrm>
          <a:prstGeom prst="rect">
            <a:avLst/>
          </a:prstGeom>
          <a:noFill/>
          <a:ln w="9525">
            <a:noFill/>
            <a:miter lim="800000"/>
            <a:headEnd/>
            <a:tailEnd/>
          </a:ln>
        </p:spPr>
        <p:txBody>
          <a:bodyPr lIns="0" tIns="0" rIns="0" bIns="0"/>
          <a:lstStyle/>
          <a:p>
            <a:pPr marL="180975" indent="-180975" eaLnBrk="0" hangingPunct="0">
              <a:spcBef>
                <a:spcPct val="20000"/>
              </a:spcBef>
              <a:buFont typeface="Wingdings" pitchFamily="2" charset="2"/>
              <a:buNone/>
            </a:pPr>
            <a:r>
              <a:rPr lang="tr-TR" altLang="tr-TR" u="sng" dirty="0">
                <a:solidFill>
                  <a:srgbClr val="C00000"/>
                </a:solidFill>
                <a:latin typeface="Calibri" pitchFamily="34" charset="0"/>
              </a:rPr>
              <a:t>Gerilim Türleri</a:t>
            </a:r>
          </a:p>
          <a:p>
            <a:pPr marL="180975" indent="-180975" eaLnBrk="0" hangingPunct="0">
              <a:spcBef>
                <a:spcPct val="20000"/>
              </a:spcBef>
              <a:buFont typeface="Wingdings" pitchFamily="2" charset="2"/>
              <a:buChar char="§"/>
            </a:pPr>
            <a:r>
              <a:rPr lang="tr-TR" altLang="tr-TR" b="1" dirty="0">
                <a:solidFill>
                  <a:srgbClr val="7030A0"/>
                </a:solidFill>
                <a:latin typeface="Calibri" pitchFamily="34" charset="0"/>
              </a:rPr>
              <a:t>Küçük Gerilim</a:t>
            </a:r>
            <a:r>
              <a:rPr lang="tr-TR" altLang="tr-TR" dirty="0">
                <a:latin typeface="Calibri" pitchFamily="34" charset="0"/>
              </a:rPr>
              <a:t>:En çok 42 volt ( 50 V kadar)</a:t>
            </a:r>
          </a:p>
          <a:p>
            <a:pPr marL="180975" indent="-180975" eaLnBrk="0" hangingPunct="0">
              <a:spcBef>
                <a:spcPct val="20000"/>
              </a:spcBef>
              <a:buFont typeface="Wingdings" pitchFamily="2" charset="2"/>
              <a:buChar char="§"/>
            </a:pPr>
            <a:r>
              <a:rPr lang="tr-TR" altLang="tr-TR" b="1" dirty="0">
                <a:solidFill>
                  <a:srgbClr val="7030A0"/>
                </a:solidFill>
                <a:latin typeface="Calibri" pitchFamily="34" charset="0"/>
              </a:rPr>
              <a:t>Tehlikeli Gerilim</a:t>
            </a:r>
            <a:r>
              <a:rPr lang="tr-TR" altLang="tr-TR" dirty="0">
                <a:latin typeface="Calibri" pitchFamily="34" charset="0"/>
              </a:rPr>
              <a:t>: Etkin değeri AA da 50V, DA de 120V üstünde olan, yüksek gerilimde ise hata süresine bağlı olarak değişen gerilimdir.</a:t>
            </a:r>
          </a:p>
          <a:p>
            <a:pPr marL="180975" indent="-180975" eaLnBrk="0" hangingPunct="0">
              <a:spcBef>
                <a:spcPct val="20000"/>
              </a:spcBef>
              <a:buFont typeface="Wingdings" pitchFamily="2" charset="2"/>
              <a:buChar char="§"/>
            </a:pPr>
            <a:r>
              <a:rPr lang="tr-TR" altLang="tr-TR" b="1" dirty="0">
                <a:solidFill>
                  <a:srgbClr val="7030A0"/>
                </a:solidFill>
                <a:latin typeface="Calibri" pitchFamily="34" charset="0"/>
              </a:rPr>
              <a:t>Alçak Gerilim:</a:t>
            </a:r>
            <a:r>
              <a:rPr lang="tr-TR" altLang="tr-TR" dirty="0">
                <a:latin typeface="Calibri" pitchFamily="34" charset="0"/>
              </a:rPr>
              <a:t>1000 volta kadar</a:t>
            </a:r>
          </a:p>
          <a:p>
            <a:pPr marL="180975" indent="-180975" eaLnBrk="0" hangingPunct="0">
              <a:spcBef>
                <a:spcPct val="20000"/>
              </a:spcBef>
              <a:buFont typeface="Wingdings" pitchFamily="2" charset="2"/>
              <a:buChar char="§"/>
            </a:pPr>
            <a:r>
              <a:rPr lang="tr-TR" altLang="tr-TR" b="1" dirty="0">
                <a:solidFill>
                  <a:srgbClr val="7030A0"/>
                </a:solidFill>
                <a:latin typeface="Calibri" pitchFamily="34" charset="0"/>
              </a:rPr>
              <a:t>Yüksek Gerilim</a:t>
            </a:r>
            <a:r>
              <a:rPr lang="tr-TR" altLang="tr-TR" dirty="0">
                <a:latin typeface="Calibri" pitchFamily="34" charset="0"/>
              </a:rPr>
              <a:t>:1000 volt ve üzeri;</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00050" y="993775"/>
            <a:ext cx="8534400" cy="2554288"/>
          </a:xfrm>
          <a:prstGeom prst="rect">
            <a:avLst/>
          </a:prstGeom>
          <a:noFill/>
          <a:ln w="12700" cap="sq">
            <a:noFill/>
            <a:miter lim="800000"/>
            <a:headEnd type="none" w="sm" len="sm"/>
            <a:tailEnd type="none" w="sm" len="sm"/>
          </a:ln>
        </p:spPr>
        <p:txBody>
          <a:bodyPr>
            <a:spAutoFit/>
          </a:bodyPr>
          <a:lstStyle/>
          <a:p>
            <a:r>
              <a:rPr lang="tr-TR" altLang="tr-TR" sz="2000">
                <a:cs typeface="Times New Roman" pitchFamily="18" charset="0"/>
              </a:rPr>
              <a:t>Tamamen çelik konstrüksiyon binalarla saç ve borulardan imal edilmiş tank ve benzeri çelik depoların yeterli bir topraklamaya  tabi tutulması bu hususun yetkili teknik eleman  tarafından kontrol edilerek yeterliliğinin belgelendirilmesi zorunludur. </a:t>
            </a:r>
          </a:p>
          <a:p>
            <a:endParaRPr lang="tr-TR" altLang="tr-TR" sz="2000">
              <a:cs typeface="Times New Roman" pitchFamily="18" charset="0"/>
            </a:endParaRPr>
          </a:p>
          <a:p>
            <a:r>
              <a:rPr lang="tr-TR" altLang="tr-TR" sz="2000">
                <a:cs typeface="Times New Roman" pitchFamily="18" charset="0"/>
              </a:rPr>
              <a:t>Paratonerler ve yıldırıma karşı alınan diğer koruyucu tertibat en az </a:t>
            </a:r>
            <a:r>
              <a:rPr lang="tr-TR" altLang="tr-TR" sz="2000" b="1" u="sng">
                <a:solidFill>
                  <a:srgbClr val="C00000"/>
                </a:solidFill>
                <a:cs typeface="Times New Roman" pitchFamily="18" charset="0"/>
              </a:rPr>
              <a:t>yılda 1</a:t>
            </a:r>
            <a:r>
              <a:rPr lang="tr-TR" altLang="tr-TR" sz="2000">
                <a:cs typeface="Times New Roman" pitchFamily="18" charset="0"/>
              </a:rPr>
              <a:t> defa ehliyetli elektrikçiye kontrol ettirilmeli, düzenlenen belge işyerinde bulundurulmalıdır. </a:t>
            </a:r>
            <a:endParaRPr lang="tr-TR" altLang="tr-TR" sz="2000"/>
          </a:p>
        </p:txBody>
      </p:sp>
      <p:pic>
        <p:nvPicPr>
          <p:cNvPr id="57347" name="3 Resim" descr="http://www.amper.com.tr/yukleme/Image/paratoner_tesisat_semasi_1.JPG">
            <a:hlinkClick r:id="rId2"/>
          </p:cNvPr>
          <p:cNvPicPr>
            <a:picLocks noChangeAspect="1" noChangeArrowheads="1"/>
          </p:cNvPicPr>
          <p:nvPr/>
        </p:nvPicPr>
        <p:blipFill>
          <a:blip r:embed="rId3" cstate="print"/>
          <a:srcRect/>
          <a:stretch>
            <a:fillRect/>
          </a:stretch>
        </p:blipFill>
        <p:spPr bwMode="auto">
          <a:xfrm>
            <a:off x="3306763" y="3284538"/>
            <a:ext cx="4051300" cy="2965450"/>
          </a:xfrm>
          <a:prstGeom prst="rect">
            <a:avLst/>
          </a:prstGeom>
          <a:noFill/>
          <a:ln w="9525">
            <a:noFill/>
            <a:miter lim="800000"/>
            <a:headEnd/>
            <a:tailEnd/>
          </a:ln>
        </p:spPr>
      </p:pic>
      <p:sp>
        <p:nvSpPr>
          <p:cNvPr id="57348" name="3 Dikdörtgen"/>
          <p:cNvSpPr>
            <a:spLocks noChangeArrowheads="1"/>
          </p:cNvSpPr>
          <p:nvPr/>
        </p:nvSpPr>
        <p:spPr bwMode="auto">
          <a:xfrm>
            <a:off x="2082800" y="522288"/>
            <a:ext cx="2595563" cy="369887"/>
          </a:xfrm>
          <a:prstGeom prst="rect">
            <a:avLst/>
          </a:prstGeom>
          <a:noFill/>
          <a:ln w="9525">
            <a:noFill/>
            <a:miter lim="800000"/>
            <a:headEnd/>
            <a:tailEnd/>
          </a:ln>
        </p:spPr>
        <p:txBody>
          <a:bodyPr wrap="none">
            <a:spAutoFit/>
          </a:bodyPr>
          <a:lstStyle/>
          <a:p>
            <a:pPr algn="just"/>
            <a:r>
              <a:rPr lang="tr-TR" altLang="tr-TR" b="1" u="sng">
                <a:solidFill>
                  <a:srgbClr val="C00000"/>
                </a:solidFill>
                <a:cs typeface="Times New Roman" pitchFamily="18" charset="0"/>
              </a:rPr>
              <a:t>Yıldırımdan Korunma:</a:t>
            </a:r>
            <a:endParaRPr lang="tr-TR" altLang="tr-TR" b="1" u="sng">
              <a:solidFill>
                <a:srgbClr val="C00000"/>
              </a:solidFill>
              <a:latin typeface="Verdana" pitchFamily="34"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778125" y="1138238"/>
            <a:ext cx="6096000" cy="3970337"/>
          </a:xfrm>
          <a:prstGeom prst="rect">
            <a:avLst/>
          </a:prstGeom>
          <a:noFill/>
          <a:ln w="12700" cap="sq">
            <a:noFill/>
            <a:miter lim="800000"/>
            <a:headEnd type="none" w="sm" len="sm"/>
            <a:tailEnd type="none" w="sm" len="sm"/>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endParaRPr lang="tr-TR" altLang="tr-TR" sz="2800" smtClean="0">
              <a:latin typeface="Calibri" pitchFamily="34" charset="0"/>
            </a:endParaRPr>
          </a:p>
          <a:p>
            <a:pPr>
              <a:defRPr/>
            </a:pPr>
            <a:r>
              <a:rPr lang="tr-TR" altLang="tr-TR" sz="2800" smtClean="0">
                <a:latin typeface="Calibri" pitchFamily="34" charset="0"/>
              </a:rPr>
              <a:t>Elektrik işlerinde kullanılan penseler, kargaburunlar, tornavidalar ve benzeri el aletleri uygun şekilde </a:t>
            </a:r>
            <a:r>
              <a:rPr lang="tr-TR" altLang="tr-TR" sz="2800" smtClean="0">
                <a:effectLst>
                  <a:outerShdw blurRad="38100" dist="38100" dir="2700000" algn="tl">
                    <a:srgbClr val="C0C0C0"/>
                  </a:outerShdw>
                </a:effectLst>
                <a:latin typeface="Calibri" pitchFamily="34" charset="0"/>
              </a:rPr>
              <a:t>yalıtılmış </a:t>
            </a:r>
            <a:r>
              <a:rPr lang="tr-TR" altLang="tr-TR" sz="2800" smtClean="0">
                <a:latin typeface="Calibri" pitchFamily="34" charset="0"/>
              </a:rPr>
              <a:t>olduğundan ve yağdanlıkların, süpürgelerin, fırçaların ve diğer temizlik araçlarının </a:t>
            </a:r>
            <a:r>
              <a:rPr lang="tr-TR" altLang="tr-TR" sz="2800" smtClean="0">
                <a:effectLst>
                  <a:outerShdw blurRad="38100" dist="38100" dir="2700000" algn="tl">
                    <a:srgbClr val="C0C0C0"/>
                  </a:outerShdw>
                </a:effectLst>
                <a:latin typeface="Calibri" pitchFamily="34" charset="0"/>
              </a:rPr>
              <a:t>saplarının akım geçirmeyen malzemeden yapılmış</a:t>
            </a:r>
            <a:r>
              <a:rPr lang="tr-TR" altLang="tr-TR" sz="2800" smtClean="0">
                <a:latin typeface="Calibri" pitchFamily="34" charset="0"/>
              </a:rPr>
              <a:t> olduğundan emin olunmalı.</a:t>
            </a:r>
          </a:p>
        </p:txBody>
      </p:sp>
      <p:pic>
        <p:nvPicPr>
          <p:cNvPr id="60419" name="Picture 3" descr="images[69]"/>
          <p:cNvPicPr>
            <a:picLocks noChangeAspect="1" noChangeArrowheads="1"/>
          </p:cNvPicPr>
          <p:nvPr/>
        </p:nvPicPr>
        <p:blipFill>
          <a:blip r:embed="rId2" cstate="print"/>
          <a:srcRect/>
          <a:stretch>
            <a:fillRect/>
          </a:stretch>
        </p:blipFill>
        <p:spPr bwMode="auto">
          <a:xfrm>
            <a:off x="304800" y="457200"/>
            <a:ext cx="2133600" cy="2362200"/>
          </a:xfrm>
          <a:prstGeom prst="rect">
            <a:avLst/>
          </a:prstGeom>
          <a:noFill/>
          <a:ln w="9525">
            <a:noFill/>
            <a:miter lim="800000"/>
            <a:headEnd/>
            <a:tailEnd/>
          </a:ln>
        </p:spPr>
      </p:pic>
      <p:pic>
        <p:nvPicPr>
          <p:cNvPr id="60420" name="Picture 4" descr="el aletleri1"/>
          <p:cNvPicPr>
            <a:picLocks noChangeAspect="1" noChangeArrowheads="1"/>
          </p:cNvPicPr>
          <p:nvPr/>
        </p:nvPicPr>
        <p:blipFill>
          <a:blip r:embed="rId3" cstate="print"/>
          <a:srcRect/>
          <a:stretch>
            <a:fillRect/>
          </a:stretch>
        </p:blipFill>
        <p:spPr bwMode="auto">
          <a:xfrm>
            <a:off x="304800" y="3200400"/>
            <a:ext cx="2057400" cy="2209800"/>
          </a:xfrm>
          <a:prstGeom prst="rect">
            <a:avLst/>
          </a:prstGeom>
          <a:noFill/>
          <a:ln w="9525">
            <a:noFill/>
            <a:miter lim="800000"/>
            <a:headEnd/>
            <a:tailEnd/>
          </a:ln>
        </p:spPr>
      </p:pic>
      <p:sp>
        <p:nvSpPr>
          <p:cNvPr id="60421" name="3 Dikdörtgen"/>
          <p:cNvSpPr>
            <a:spLocks noChangeArrowheads="1"/>
          </p:cNvSpPr>
          <p:nvPr/>
        </p:nvSpPr>
        <p:spPr bwMode="auto">
          <a:xfrm>
            <a:off x="2998788" y="820738"/>
            <a:ext cx="2349500" cy="460375"/>
          </a:xfrm>
          <a:prstGeom prst="rect">
            <a:avLst/>
          </a:prstGeom>
          <a:noFill/>
          <a:ln w="9525">
            <a:noFill/>
            <a:miter lim="800000"/>
            <a:headEnd/>
            <a:tailEnd/>
          </a:ln>
        </p:spPr>
        <p:txBody>
          <a:bodyPr>
            <a:spAutoFit/>
          </a:bodyPr>
          <a:lstStyle/>
          <a:p>
            <a:pPr algn="just"/>
            <a:r>
              <a:rPr lang="tr-TR" altLang="tr-TR" sz="2400" b="1" u="sng">
                <a:solidFill>
                  <a:srgbClr val="C00000"/>
                </a:solidFill>
                <a:cs typeface="Times New Roman" pitchFamily="18" charset="0"/>
              </a:rPr>
              <a:t>El Aletleri:</a:t>
            </a:r>
            <a:endParaRPr lang="tr-TR" altLang="tr-TR" sz="2400" b="1" u="sng">
              <a:solidFill>
                <a:srgbClr val="C00000"/>
              </a:solidFill>
              <a:latin typeface="Verdana" pitchFamily="34"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85750" y="1230313"/>
            <a:ext cx="8382000" cy="1384300"/>
          </a:xfrm>
          <a:prstGeom prst="rect">
            <a:avLst/>
          </a:prstGeom>
          <a:noFill/>
          <a:ln w="12700" cap="sq">
            <a:noFill/>
            <a:miter lim="800000"/>
            <a:headEnd type="none" w="sm" len="sm"/>
            <a:tailEnd type="none" w="sm" len="sm"/>
          </a:ln>
        </p:spPr>
        <p:txBody>
          <a:bodyPr>
            <a:spAutoFit/>
          </a:bodyPr>
          <a:lstStyle/>
          <a:p>
            <a:pPr algn="just"/>
            <a:r>
              <a:rPr lang="tr-TR" altLang="tr-TR" sz="2800">
                <a:cs typeface="Times New Roman" pitchFamily="18" charset="0"/>
              </a:rPr>
              <a:t>Ark veya kıvılcım çıkaran elektrik motorları parlayıcı, patlayıcı ve yanıcı madde bulunan ortamlarda kullanılmamalıdır. </a:t>
            </a:r>
            <a:endParaRPr lang="tr-TR" altLang="tr-TR" sz="2800">
              <a:latin typeface="Verdana" pitchFamily="34" charset="0"/>
              <a:cs typeface="Times New Roman" pitchFamily="18" charset="0"/>
            </a:endParaRPr>
          </a:p>
        </p:txBody>
      </p:sp>
      <p:pic>
        <p:nvPicPr>
          <p:cNvPr id="62467" name="Picture 3" descr="elektrik motoru4"/>
          <p:cNvPicPr>
            <a:picLocks noChangeAspect="1" noChangeArrowheads="1"/>
          </p:cNvPicPr>
          <p:nvPr/>
        </p:nvPicPr>
        <p:blipFill>
          <a:blip r:embed="rId2" cstate="print"/>
          <a:srcRect/>
          <a:stretch>
            <a:fillRect/>
          </a:stretch>
        </p:blipFill>
        <p:spPr bwMode="auto">
          <a:xfrm>
            <a:off x="3048000" y="2819400"/>
            <a:ext cx="3276600" cy="2971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68300" y="903288"/>
            <a:ext cx="8077200" cy="2678112"/>
          </a:xfrm>
          <a:prstGeom prst="rect">
            <a:avLst/>
          </a:prstGeom>
          <a:noFill/>
          <a:ln w="12700" cap="sq">
            <a:noFill/>
            <a:miter lim="800000"/>
            <a:headEnd type="none" w="sm" len="sm"/>
            <a:tailEnd type="none" w="sm" len="sm"/>
          </a:ln>
        </p:spPr>
        <p:txBody>
          <a:bodyPr>
            <a:spAutoFit/>
          </a:bodyPr>
          <a:lstStyle/>
          <a:p>
            <a:r>
              <a:rPr lang="tr-TR" altLang="tr-TR" sz="2800" b="1" u="sng">
                <a:solidFill>
                  <a:srgbClr val="C00000"/>
                </a:solidFill>
                <a:cs typeface="Times New Roman" pitchFamily="18" charset="0"/>
              </a:rPr>
              <a:t>Transmisyon tertibatındaki miller </a:t>
            </a:r>
            <a:r>
              <a:rPr lang="tr-TR" altLang="tr-TR" sz="2800">
                <a:cs typeface="Times New Roman" pitchFamily="18" charset="0"/>
              </a:rPr>
              <a:t>ve yataklar statik elektriğe karşı topraklanmalı, kayışla kasnak arasına ve kayışın kasnağı terk ettiği kısmın her iki tarafına topraklanmış metal taraklar uygun şekilde konmalıdır.</a:t>
            </a:r>
            <a:endParaRPr lang="tr-TR" altLang="tr-TR" sz="2800">
              <a:latin typeface="Verdana" pitchFamily="34" charset="0"/>
              <a:cs typeface="Times New Roman" pitchFamily="18" charset="0"/>
            </a:endParaRPr>
          </a:p>
          <a:p>
            <a:pPr eaLnBrk="0" hangingPunct="0"/>
            <a:endParaRPr lang="tr-TR" altLang="tr-TR" sz="2800"/>
          </a:p>
        </p:txBody>
      </p:sp>
      <p:pic>
        <p:nvPicPr>
          <p:cNvPr id="63491" name="Picture 5" descr="kayış-kasnak1"/>
          <p:cNvPicPr>
            <a:picLocks noChangeAspect="1" noChangeArrowheads="1"/>
          </p:cNvPicPr>
          <p:nvPr/>
        </p:nvPicPr>
        <p:blipFill>
          <a:blip r:embed="rId2" cstate="print"/>
          <a:srcRect/>
          <a:stretch>
            <a:fillRect/>
          </a:stretch>
        </p:blipFill>
        <p:spPr bwMode="auto">
          <a:xfrm>
            <a:off x="873125" y="3648075"/>
            <a:ext cx="2170113" cy="2066925"/>
          </a:xfrm>
          <a:prstGeom prst="rect">
            <a:avLst/>
          </a:prstGeom>
          <a:noFill/>
          <a:ln w="9525">
            <a:noFill/>
            <a:miter lim="800000"/>
            <a:headEnd/>
            <a:tailEnd/>
          </a:ln>
        </p:spPr>
      </p:pic>
      <p:pic>
        <p:nvPicPr>
          <p:cNvPr id="63492" name="Picture 6" descr="kayış-kasnak2"/>
          <p:cNvPicPr>
            <a:picLocks noChangeAspect="1" noChangeArrowheads="1"/>
          </p:cNvPicPr>
          <p:nvPr/>
        </p:nvPicPr>
        <p:blipFill>
          <a:blip r:embed="rId3" cstate="print"/>
          <a:srcRect/>
          <a:stretch>
            <a:fillRect/>
          </a:stretch>
        </p:blipFill>
        <p:spPr bwMode="auto">
          <a:xfrm>
            <a:off x="3565525" y="3641725"/>
            <a:ext cx="2016125" cy="1933575"/>
          </a:xfrm>
          <a:prstGeom prst="rect">
            <a:avLst/>
          </a:prstGeom>
          <a:noFill/>
          <a:ln w="9525">
            <a:noFill/>
            <a:miter lim="800000"/>
            <a:headEnd/>
            <a:tailEnd/>
          </a:ln>
        </p:spPr>
      </p:pic>
      <p:pic>
        <p:nvPicPr>
          <p:cNvPr id="63493" name="Picture 7" descr="kayış-kasnak3"/>
          <p:cNvPicPr>
            <a:picLocks noChangeAspect="1" noChangeArrowheads="1"/>
          </p:cNvPicPr>
          <p:nvPr/>
        </p:nvPicPr>
        <p:blipFill>
          <a:blip r:embed="rId4" cstate="print"/>
          <a:srcRect/>
          <a:stretch>
            <a:fillRect/>
          </a:stretch>
        </p:blipFill>
        <p:spPr bwMode="auto">
          <a:xfrm>
            <a:off x="6207125" y="3689350"/>
            <a:ext cx="2312988" cy="18732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33413" y="1484313"/>
            <a:ext cx="8053387" cy="3540125"/>
          </a:xfrm>
          <a:prstGeom prst="rect">
            <a:avLst/>
          </a:prstGeom>
          <a:noFill/>
          <a:ln w="12700" cap="sq">
            <a:noFill/>
            <a:miter lim="800000"/>
            <a:headEnd type="none" w="sm" len="sm"/>
            <a:tailEnd type="none" w="sm" len="sm"/>
          </a:ln>
        </p:spPr>
        <p:txBody>
          <a:bodyPr>
            <a:spAutoFit/>
          </a:bodyPr>
          <a:lstStyle/>
          <a:p>
            <a:r>
              <a:rPr lang="tr-TR" altLang="tr-TR" sz="2800" b="1" u="sng">
                <a:solidFill>
                  <a:srgbClr val="C00000"/>
                </a:solidFill>
                <a:cs typeface="Times New Roman" pitchFamily="18" charset="0"/>
              </a:rPr>
              <a:t>Statik elektrik:</a:t>
            </a:r>
            <a:endParaRPr lang="tr-TR" altLang="tr-TR" sz="2800" b="1" u="sng">
              <a:solidFill>
                <a:srgbClr val="C00000"/>
              </a:solidFill>
              <a:latin typeface="Verdana" pitchFamily="34" charset="0"/>
              <a:cs typeface="Times New Roman" pitchFamily="18" charset="0"/>
            </a:endParaRPr>
          </a:p>
          <a:p>
            <a:pPr eaLnBrk="0" hangingPunct="0"/>
            <a:r>
              <a:rPr lang="tr-TR" altLang="tr-TR" sz="2800">
                <a:cs typeface="Times New Roman" pitchFamily="18" charset="0"/>
              </a:rPr>
              <a:t>Parlayıcı ve patlayıcı maddelerin bulunduğu yerlerle bu maddelerin yakınındaki yerlerde statik elektrik yüklerinin meydana gelmesine karşı </a:t>
            </a:r>
            <a:r>
              <a:rPr lang="tr-TR" altLang="tr-TR" sz="2800">
                <a:solidFill>
                  <a:srgbClr val="0070C0"/>
                </a:solidFill>
                <a:cs typeface="Times New Roman" pitchFamily="18" charset="0"/>
              </a:rPr>
              <a:t>nemlendirme, topraklama, iyonizasyon</a:t>
            </a:r>
            <a:r>
              <a:rPr lang="tr-TR" altLang="tr-TR" sz="2800">
                <a:cs typeface="Times New Roman" pitchFamily="18" charset="0"/>
              </a:rPr>
              <a:t>, vb. gibi uygun tedbirler alınmalıdır. Statik elektriği ileten malzemelerin kullanılmasından mümkün olduğu kadar kaçınılmalıdır. </a:t>
            </a:r>
            <a:endParaRPr lang="tr-TR" altLang="tr-TR" sz="2800"/>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81000" y="461963"/>
            <a:ext cx="8458200" cy="3108325"/>
          </a:xfrm>
          <a:prstGeom prst="rect">
            <a:avLst/>
          </a:prstGeom>
          <a:noFill/>
          <a:ln w="12700" cap="sq">
            <a:noFill/>
            <a:miter lim="800000"/>
            <a:headEnd type="none" w="sm" len="sm"/>
            <a:tailEnd type="none" w="sm" len="sm"/>
          </a:ln>
        </p:spPr>
        <p:txBody>
          <a:bodyPr>
            <a:spAutoFit/>
          </a:bodyPr>
          <a:lstStyle/>
          <a:p>
            <a:r>
              <a:rPr lang="tr-TR" altLang="tr-TR" sz="2800" b="1" u="sng">
                <a:solidFill>
                  <a:srgbClr val="C00000"/>
                </a:solidFill>
                <a:cs typeface="Times New Roman" pitchFamily="18" charset="0"/>
              </a:rPr>
              <a:t>Fiş-Priz Sistemleri: </a:t>
            </a:r>
            <a:endParaRPr lang="tr-TR" altLang="tr-TR" sz="2800" b="1" u="sng">
              <a:solidFill>
                <a:srgbClr val="C00000"/>
              </a:solidFill>
              <a:latin typeface="Verdana" pitchFamily="34" charset="0"/>
              <a:cs typeface="Times New Roman" pitchFamily="18" charset="0"/>
            </a:endParaRPr>
          </a:p>
          <a:p>
            <a:pPr eaLnBrk="0" hangingPunct="0"/>
            <a:r>
              <a:rPr lang="tr-TR" altLang="tr-TR" sz="2800">
                <a:cs typeface="Times New Roman" pitchFamily="18" charset="0"/>
              </a:rPr>
              <a:t>Fişler, aynı tesiste kullanılan farklı gerilimler için kullanılan prizlere sokulmayacak yapı ve özellikte olmalıdır.</a:t>
            </a:r>
            <a:endParaRPr lang="tr-TR" altLang="tr-TR" sz="2800"/>
          </a:p>
          <a:p>
            <a:pPr eaLnBrk="0" hangingPunct="0"/>
            <a:r>
              <a:rPr lang="tr-TR" altLang="tr-TR" sz="2800">
                <a:cs typeface="Times New Roman" pitchFamily="18" charset="0"/>
              </a:rPr>
              <a:t>Ara fiş-priz düzenlerinin yalıtkan düzenekleri uygun şekilde korunmalıdır. Kırık ve çatlak fiş-prizler  kullanılmamalıdır.</a:t>
            </a:r>
            <a:endParaRPr lang="tr-TR" altLang="tr-TR" sz="2800"/>
          </a:p>
        </p:txBody>
      </p:sp>
      <p:pic>
        <p:nvPicPr>
          <p:cNvPr id="75779" name="Picture 3" descr="16a3fp[1]"/>
          <p:cNvPicPr>
            <a:picLocks noChangeAspect="1" noChangeArrowheads="1"/>
          </p:cNvPicPr>
          <p:nvPr/>
        </p:nvPicPr>
        <p:blipFill>
          <a:blip r:embed="rId2" cstate="print"/>
          <a:srcRect/>
          <a:stretch>
            <a:fillRect/>
          </a:stretch>
        </p:blipFill>
        <p:spPr bwMode="auto">
          <a:xfrm>
            <a:off x="685800" y="4495800"/>
            <a:ext cx="2286000" cy="1885950"/>
          </a:xfrm>
          <a:prstGeom prst="rect">
            <a:avLst/>
          </a:prstGeom>
          <a:noFill/>
          <a:ln w="9525">
            <a:noFill/>
            <a:miter lim="800000"/>
            <a:headEnd/>
            <a:tailEnd/>
          </a:ln>
        </p:spPr>
      </p:pic>
      <p:pic>
        <p:nvPicPr>
          <p:cNvPr id="75780" name="Picture 4" descr="16a4fp[1]"/>
          <p:cNvPicPr>
            <a:picLocks noChangeAspect="1" noChangeArrowheads="1"/>
          </p:cNvPicPr>
          <p:nvPr/>
        </p:nvPicPr>
        <p:blipFill>
          <a:blip r:embed="rId3" cstate="print"/>
          <a:srcRect/>
          <a:stretch>
            <a:fillRect/>
          </a:stretch>
        </p:blipFill>
        <p:spPr bwMode="auto">
          <a:xfrm>
            <a:off x="3467100" y="4572000"/>
            <a:ext cx="2209800" cy="1828800"/>
          </a:xfrm>
          <a:prstGeom prst="rect">
            <a:avLst/>
          </a:prstGeom>
          <a:noFill/>
          <a:ln w="9525">
            <a:noFill/>
            <a:miter lim="800000"/>
            <a:headEnd/>
            <a:tailEnd/>
          </a:ln>
        </p:spPr>
      </p:pic>
      <p:pic>
        <p:nvPicPr>
          <p:cNvPr id="75781" name="Picture 6" descr="CAHPVOVX"/>
          <p:cNvPicPr>
            <a:picLocks noChangeAspect="1" noChangeArrowheads="1"/>
          </p:cNvPicPr>
          <p:nvPr/>
        </p:nvPicPr>
        <p:blipFill>
          <a:blip r:embed="rId4" cstate="print"/>
          <a:srcRect/>
          <a:stretch>
            <a:fillRect/>
          </a:stretch>
        </p:blipFill>
        <p:spPr bwMode="auto">
          <a:xfrm>
            <a:off x="6019800" y="4572000"/>
            <a:ext cx="2667000" cy="1828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1000" y="696913"/>
            <a:ext cx="8458200" cy="1384300"/>
          </a:xfrm>
          <a:prstGeom prst="rect">
            <a:avLst/>
          </a:prstGeom>
          <a:noFill/>
          <a:ln w="12700" cap="sq">
            <a:noFill/>
            <a:miter lim="800000"/>
            <a:headEnd type="none" w="sm" len="sm"/>
            <a:tailEnd type="none" w="sm" len="sm"/>
          </a:ln>
        </p:spPr>
        <p:txBody>
          <a:bodyPr>
            <a:spAutoFit/>
          </a:bodyPr>
          <a:lstStyle/>
          <a:p>
            <a:pPr algn="just"/>
            <a:r>
              <a:rPr lang="tr-TR" altLang="tr-TR" sz="2800">
                <a:cs typeface="Times New Roman" pitchFamily="18" charset="0"/>
              </a:rPr>
              <a:t>Fiş ve priz sisteminde topraklama kontak elemanları akım kontak elemanlarından önce bağlantıyı sağlamalıdır.</a:t>
            </a:r>
            <a:endParaRPr lang="tr-TR" altLang="tr-TR" sz="2800"/>
          </a:p>
        </p:txBody>
      </p:sp>
      <p:pic>
        <p:nvPicPr>
          <p:cNvPr id="76803" name="Picture 3" descr="fiş topraklaması"/>
          <p:cNvPicPr>
            <a:picLocks noChangeAspect="1" noChangeArrowheads="1"/>
          </p:cNvPicPr>
          <p:nvPr/>
        </p:nvPicPr>
        <p:blipFill>
          <a:blip r:embed="rId2" cstate="print"/>
          <a:srcRect/>
          <a:stretch>
            <a:fillRect/>
          </a:stretch>
        </p:blipFill>
        <p:spPr bwMode="auto">
          <a:xfrm>
            <a:off x="2971800" y="2940050"/>
            <a:ext cx="3657600" cy="29273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96875" y="1090613"/>
            <a:ext cx="8382000" cy="1384300"/>
          </a:xfrm>
          <a:prstGeom prst="rect">
            <a:avLst/>
          </a:prstGeom>
          <a:noFill/>
          <a:ln w="12700" cap="sq">
            <a:noFill/>
            <a:miter lim="800000"/>
            <a:headEnd type="none" w="sm" len="sm"/>
            <a:tailEnd type="none" w="sm" len="sm"/>
          </a:ln>
        </p:spPr>
        <p:txBody>
          <a:bodyPr>
            <a:spAutoFit/>
          </a:bodyPr>
          <a:lstStyle/>
          <a:p>
            <a:r>
              <a:rPr lang="tr-TR" altLang="tr-TR" sz="2800">
                <a:cs typeface="Times New Roman" pitchFamily="18" charset="0"/>
              </a:rPr>
              <a:t>Elektrik makinelerine ilişkin bağlantılar çalışma sırasında meydana gelebilecek titreşimlere dayanıklı biçimde seçilmeli ve yapılmalıdır.                    </a:t>
            </a:r>
            <a:endParaRPr lang="tr-TR" altLang="tr-TR" sz="2800"/>
          </a:p>
        </p:txBody>
      </p:sp>
      <p:pic>
        <p:nvPicPr>
          <p:cNvPr id="139267" name="Picture 3" descr="CA89YZ2D"/>
          <p:cNvPicPr>
            <a:picLocks noChangeAspect="1" noChangeArrowheads="1"/>
          </p:cNvPicPr>
          <p:nvPr/>
        </p:nvPicPr>
        <p:blipFill>
          <a:blip r:embed="rId2" cstate="print"/>
          <a:srcRect/>
          <a:stretch>
            <a:fillRect/>
          </a:stretch>
        </p:blipFill>
        <p:spPr bwMode="auto">
          <a:xfrm>
            <a:off x="2819400" y="3429000"/>
            <a:ext cx="3505200" cy="22860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anim calcmode="lin" valueType="num">
                                      <p:cBhvr additive="base">
                                        <p:cTn id="7" dur="500" fill="hold"/>
                                        <p:tgtEl>
                                          <p:spTgt spid="139267"/>
                                        </p:tgtEl>
                                        <p:attrNameLst>
                                          <p:attrName>ppt_x</p:attrName>
                                        </p:attrNameLst>
                                      </p:cBhvr>
                                      <p:tavLst>
                                        <p:tav tm="0">
                                          <p:val>
                                            <p:strVal val="#ppt_x"/>
                                          </p:val>
                                        </p:tav>
                                        <p:tav tm="100000">
                                          <p:val>
                                            <p:strVal val="#ppt_x"/>
                                          </p:val>
                                        </p:tav>
                                      </p:tavLst>
                                    </p:anim>
                                    <p:anim calcmode="lin" valueType="num">
                                      <p:cBhvr additive="base">
                                        <p:cTn id="8" dur="500" fill="hold"/>
                                        <p:tgtEl>
                                          <p:spTgt spid="1392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1000" y="622300"/>
            <a:ext cx="8458200" cy="2247900"/>
          </a:xfrm>
          <a:prstGeom prst="rect">
            <a:avLst/>
          </a:prstGeom>
          <a:noFill/>
          <a:ln w="12700" cap="sq">
            <a:noFill/>
            <a:miter lim="800000"/>
            <a:headEnd type="none" w="sm" len="sm"/>
            <a:tailEnd type="none" w="sm" len="sm"/>
          </a:ln>
        </p:spPr>
        <p:txBody>
          <a:bodyPr>
            <a:spAutoFit/>
          </a:bodyPr>
          <a:lstStyle/>
          <a:p>
            <a:r>
              <a:rPr lang="tr-TR" altLang="tr-TR" sz="2800" b="1" u="sng">
                <a:solidFill>
                  <a:srgbClr val="C00000"/>
                </a:solidFill>
                <a:cs typeface="Times New Roman" pitchFamily="18" charset="0"/>
              </a:rPr>
              <a:t>Sigortalar: </a:t>
            </a:r>
          </a:p>
          <a:p>
            <a:pPr eaLnBrk="0" hangingPunct="0"/>
            <a:r>
              <a:rPr lang="tr-TR" altLang="tr-TR" sz="2800">
                <a:cs typeface="Times New Roman" pitchFamily="18" charset="0"/>
              </a:rPr>
              <a:t>Alternatif veya doğru akım devrelerinde kullanılan sigortalar kapalı bir tablo içine monte edilmeli, değeri 32 amper’ in üstünde olan sigortalar en az bir şalter veya anahtarla kontrol altına alınmalıdır. </a:t>
            </a:r>
            <a:endParaRPr lang="tr-TR" altLang="tr-TR" sz="2800"/>
          </a:p>
        </p:txBody>
      </p:sp>
      <p:sp>
        <p:nvSpPr>
          <p:cNvPr id="78851" name="Rectangle 5"/>
          <p:cNvSpPr>
            <a:spLocks noChangeArrowheads="1"/>
          </p:cNvSpPr>
          <p:nvPr/>
        </p:nvSpPr>
        <p:spPr bwMode="auto">
          <a:xfrm>
            <a:off x="3505200" y="3429000"/>
            <a:ext cx="4953000" cy="2678113"/>
          </a:xfrm>
          <a:prstGeom prst="rect">
            <a:avLst/>
          </a:prstGeom>
          <a:noFill/>
          <a:ln w="12700" cap="sq">
            <a:noFill/>
            <a:miter lim="800000"/>
            <a:headEnd type="none" w="sm" len="sm"/>
            <a:tailEnd type="none" w="sm" len="sm"/>
          </a:ln>
        </p:spPr>
        <p:txBody>
          <a:bodyPr>
            <a:spAutoFit/>
          </a:bodyPr>
          <a:lstStyle/>
          <a:p>
            <a:r>
              <a:rPr lang="tr-TR" altLang="tr-TR" sz="2800">
                <a:cs typeface="Times New Roman" pitchFamily="18" charset="0"/>
              </a:rPr>
              <a:t>Bu şalter ve anahtarla akım kesilmeden tablo kutusu kapağı açılmayacak ve bu kapak kapanmadan akım verilmeyecek şekilde olmalıdır.</a:t>
            </a:r>
            <a:r>
              <a:rPr lang="tr-TR" altLang="tr-TR" sz="2800"/>
              <a:t> </a:t>
            </a:r>
          </a:p>
        </p:txBody>
      </p:sp>
      <p:pic>
        <p:nvPicPr>
          <p:cNvPr id="78852" name="Picture 6" descr="sigorta panosu1"/>
          <p:cNvPicPr>
            <a:picLocks noChangeAspect="1" noChangeArrowheads="1"/>
          </p:cNvPicPr>
          <p:nvPr/>
        </p:nvPicPr>
        <p:blipFill>
          <a:blip r:embed="rId2" cstate="print"/>
          <a:srcRect/>
          <a:stretch>
            <a:fillRect/>
          </a:stretch>
        </p:blipFill>
        <p:spPr bwMode="auto">
          <a:xfrm>
            <a:off x="357188" y="3429000"/>
            <a:ext cx="2182812" cy="3429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20675" y="1087438"/>
            <a:ext cx="8458200" cy="4832350"/>
          </a:xfrm>
          <a:prstGeom prst="rect">
            <a:avLst/>
          </a:prstGeom>
          <a:noFill/>
          <a:ln w="12700" cap="sq">
            <a:noFill/>
            <a:miter lim="800000"/>
            <a:headEnd type="none" w="sm" len="sm"/>
            <a:tailEnd type="none" w="sm" len="sm"/>
          </a:ln>
        </p:spPr>
        <p:txBody>
          <a:bodyPr>
            <a:spAutoFit/>
          </a:bodyPr>
          <a:lstStyle/>
          <a:p>
            <a:pPr indent="450850" algn="just"/>
            <a:r>
              <a:rPr lang="tr-TR" altLang="tr-TR" sz="2800">
                <a:cs typeface="Times New Roman" pitchFamily="18" charset="0"/>
              </a:rPr>
              <a:t>a-Platformu olmayan bir direğe çıkılmasını icap ettiren bir işlem bahis konusu olmadıkça yalıtkan bir eşya üzerinde durulmalı, </a:t>
            </a:r>
            <a:endParaRPr lang="tr-TR" altLang="tr-TR" sz="2800">
              <a:latin typeface="Verdana" pitchFamily="34" charset="0"/>
              <a:cs typeface="Times New Roman" pitchFamily="18" charset="0"/>
            </a:endParaRPr>
          </a:p>
          <a:p>
            <a:pPr indent="450850" algn="just" eaLnBrk="0" hangingPunct="0"/>
            <a:r>
              <a:rPr lang="tr-TR" altLang="tr-TR" sz="2800">
                <a:cs typeface="Times New Roman" pitchFamily="18" charset="0"/>
              </a:rPr>
              <a:t>b-İyi durumda bulunan yalıtkan eldivenler ve sapı yalıtkan aletler kullanılmalı,</a:t>
            </a:r>
            <a:endParaRPr lang="tr-TR" altLang="tr-TR" sz="2800">
              <a:latin typeface="Verdana" pitchFamily="34" charset="0"/>
              <a:cs typeface="Times New Roman" pitchFamily="18" charset="0"/>
            </a:endParaRPr>
          </a:p>
          <a:p>
            <a:pPr indent="450850" algn="just" eaLnBrk="0" hangingPunct="0"/>
            <a:r>
              <a:rPr lang="tr-TR" altLang="tr-TR" sz="2800">
                <a:cs typeface="Times New Roman" pitchFamily="18" charset="0"/>
              </a:rPr>
              <a:t>c-Çıplak iletkenler civarında çalışırken baret, yalıtkan altlıklı iş ayakkabısı ve iş elbisesi giyilmeli,</a:t>
            </a:r>
            <a:endParaRPr lang="tr-TR" altLang="tr-TR" sz="2800">
              <a:latin typeface="Verdana" pitchFamily="34" charset="0"/>
            </a:endParaRPr>
          </a:p>
          <a:p>
            <a:pPr indent="450850" algn="just" eaLnBrk="0" hangingPunct="0"/>
            <a:r>
              <a:rPr lang="tr-TR" altLang="tr-TR" sz="2800">
                <a:cs typeface="Times New Roman" pitchFamily="18" charset="0"/>
              </a:rPr>
              <a:t>d- Çalışanın kendisini, işyerine yakın olan gerilim altındaki iletkenlerden (Nötr dahil) önceden izole etmesi sağlanmalıdır. </a:t>
            </a:r>
            <a:endParaRPr lang="tr-TR" altLang="tr-TR" sz="2800">
              <a:latin typeface="Verdana" pitchFamily="34" charset="0"/>
              <a:cs typeface="Times New Roman" pitchFamily="18" charset="0"/>
            </a:endParaRPr>
          </a:p>
          <a:p>
            <a:pPr indent="450850" eaLnBrk="0" hangingPunct="0"/>
            <a:endParaRPr lang="tr-TR" altLang="tr-TR" sz="2800"/>
          </a:p>
        </p:txBody>
      </p:sp>
      <p:sp>
        <p:nvSpPr>
          <p:cNvPr id="95235" name="2 Dikdörtgen"/>
          <p:cNvSpPr>
            <a:spLocks noChangeArrowheads="1"/>
          </p:cNvSpPr>
          <p:nvPr/>
        </p:nvSpPr>
        <p:spPr bwMode="auto">
          <a:xfrm>
            <a:off x="603250" y="554038"/>
            <a:ext cx="5735638" cy="523875"/>
          </a:xfrm>
          <a:prstGeom prst="rect">
            <a:avLst/>
          </a:prstGeom>
          <a:noFill/>
          <a:ln w="9525">
            <a:noFill/>
            <a:miter lim="800000"/>
            <a:headEnd/>
            <a:tailEnd/>
          </a:ln>
        </p:spPr>
        <p:txBody>
          <a:bodyPr wrap="none">
            <a:spAutoFit/>
          </a:bodyPr>
          <a:lstStyle/>
          <a:p>
            <a:r>
              <a:rPr lang="tr-TR" altLang="tr-TR" sz="2800" b="1" u="sng">
                <a:solidFill>
                  <a:srgbClr val="00B050"/>
                </a:solidFill>
                <a:cs typeface="Times New Roman" pitchFamily="18" charset="0"/>
              </a:rPr>
              <a:t>Alçak Gerilimde Genel Güvenlik:</a:t>
            </a:r>
            <a:endParaRPr lang="tr-TR" altLang="tr-TR" sz="280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1471613" y="1230313"/>
            <a:ext cx="5260975" cy="555625"/>
          </a:xfrm>
        </p:spPr>
        <p:txBody>
          <a:bodyPr>
            <a:normAutofit/>
          </a:bodyPr>
          <a:lstStyle/>
          <a:p>
            <a:r>
              <a:rPr lang="tr-TR" altLang="tr-TR" sz="2400" u="sng" dirty="0" smtClean="0">
                <a:solidFill>
                  <a:srgbClr val="00B050"/>
                </a:solidFill>
              </a:rPr>
              <a:t>ELEKTRİK İLE İLGİLİ TEMEL KAVRAMLAR</a:t>
            </a:r>
          </a:p>
        </p:txBody>
      </p:sp>
      <p:sp>
        <p:nvSpPr>
          <p:cNvPr id="14339" name="2 İçerik Yer Tutucusu"/>
          <p:cNvSpPr>
            <a:spLocks noGrp="1"/>
          </p:cNvSpPr>
          <p:nvPr>
            <p:ph idx="1"/>
          </p:nvPr>
        </p:nvSpPr>
        <p:spPr>
          <a:xfrm>
            <a:off x="467544" y="2348880"/>
            <a:ext cx="5351463" cy="1276350"/>
          </a:xfrm>
        </p:spPr>
        <p:txBody>
          <a:bodyPr>
            <a:normAutofit fontScale="47500" lnSpcReduction="20000"/>
          </a:bodyPr>
          <a:lstStyle/>
          <a:p>
            <a:pPr>
              <a:buFont typeface="Wingdings" pitchFamily="2" charset="2"/>
              <a:buNone/>
            </a:pPr>
            <a:r>
              <a:rPr lang="tr-TR" altLang="tr-TR" u="sng" dirty="0" smtClean="0">
                <a:solidFill>
                  <a:srgbClr val="C00000"/>
                </a:solidFill>
              </a:rPr>
              <a:t>Akım:</a:t>
            </a:r>
            <a:r>
              <a:rPr lang="tr-TR" altLang="tr-TR" dirty="0" smtClean="0"/>
              <a:t>  Bir borudan akan su miktarı olarak düşünülebilir. </a:t>
            </a:r>
          </a:p>
          <a:p>
            <a:pPr>
              <a:buFont typeface="Wingdings" pitchFamily="2" charset="2"/>
              <a:buNone/>
            </a:pPr>
            <a:r>
              <a:rPr lang="tr-TR" altLang="tr-TR" dirty="0" smtClean="0"/>
              <a:t>Elektrik akımı,  (-) negatif yük sahibi elektronların hareketi sonucu oluşur.</a:t>
            </a:r>
          </a:p>
          <a:p>
            <a:pPr>
              <a:buFont typeface="Wingdings" pitchFamily="2" charset="2"/>
              <a:buNone/>
            </a:pPr>
            <a:endParaRPr lang="tr-TR" altLang="tr-TR" dirty="0" smtClean="0"/>
          </a:p>
          <a:p>
            <a:pPr>
              <a:buFont typeface="Wingdings" pitchFamily="2" charset="2"/>
              <a:buNone/>
            </a:pPr>
            <a:r>
              <a:rPr lang="tr-TR" altLang="tr-TR" dirty="0" smtClean="0"/>
              <a:t>    </a:t>
            </a:r>
          </a:p>
        </p:txBody>
      </p:sp>
      <p:sp>
        <p:nvSpPr>
          <p:cNvPr id="14340" name="12 Dikdörtgen"/>
          <p:cNvSpPr>
            <a:spLocks noChangeArrowheads="1"/>
          </p:cNvSpPr>
          <p:nvPr/>
        </p:nvSpPr>
        <p:spPr bwMode="auto">
          <a:xfrm>
            <a:off x="492125" y="2989263"/>
            <a:ext cx="3114675" cy="1476375"/>
          </a:xfrm>
          <a:prstGeom prst="rect">
            <a:avLst/>
          </a:prstGeom>
          <a:noFill/>
          <a:ln w="9525">
            <a:noFill/>
            <a:miter lim="800000"/>
            <a:headEnd/>
            <a:tailEnd/>
          </a:ln>
        </p:spPr>
        <p:txBody>
          <a:bodyPr>
            <a:spAutoFit/>
          </a:bodyPr>
          <a:lstStyle/>
          <a:p>
            <a:r>
              <a:rPr lang="tr-TR" altLang="tr-TR">
                <a:latin typeface="Calibri" pitchFamily="34" charset="0"/>
              </a:rPr>
              <a:t>Akımlar ,</a:t>
            </a:r>
          </a:p>
          <a:p>
            <a:r>
              <a:rPr lang="tr-TR" altLang="tr-TR" b="1">
                <a:solidFill>
                  <a:srgbClr val="7030A0"/>
                </a:solidFill>
                <a:latin typeface="Calibri" pitchFamily="34" charset="0"/>
              </a:rPr>
              <a:t>"Doğru Akım" (DA)  </a:t>
            </a:r>
            <a:r>
              <a:rPr lang="tr-TR" altLang="tr-TR">
                <a:latin typeface="Calibri" pitchFamily="34" charset="0"/>
              </a:rPr>
              <a:t>ve </a:t>
            </a:r>
          </a:p>
          <a:p>
            <a:r>
              <a:rPr lang="tr-TR" altLang="tr-TR" b="1">
                <a:solidFill>
                  <a:srgbClr val="7030A0"/>
                </a:solidFill>
                <a:latin typeface="Calibri" pitchFamily="34" charset="0"/>
              </a:rPr>
              <a:t>"Alternatif Akım" (AA) </a:t>
            </a:r>
          </a:p>
          <a:p>
            <a:endParaRPr lang="tr-TR" altLang="tr-TR">
              <a:latin typeface="Calibri" pitchFamily="34" charset="0"/>
            </a:endParaRPr>
          </a:p>
          <a:p>
            <a:r>
              <a:rPr lang="tr-TR" altLang="tr-TR">
                <a:latin typeface="Calibri" pitchFamily="34" charset="0"/>
              </a:rPr>
              <a:t>olarak ikiye ayrılır.</a:t>
            </a:r>
          </a:p>
        </p:txBody>
      </p:sp>
      <p:pic>
        <p:nvPicPr>
          <p:cNvPr id="14341" name="Picture 7"/>
          <p:cNvPicPr>
            <a:picLocks noChangeAspect="1" noChangeArrowheads="1"/>
          </p:cNvPicPr>
          <p:nvPr/>
        </p:nvPicPr>
        <p:blipFill>
          <a:blip r:embed="rId2" cstate="print"/>
          <a:srcRect/>
          <a:stretch>
            <a:fillRect/>
          </a:stretch>
        </p:blipFill>
        <p:spPr bwMode="auto">
          <a:xfrm>
            <a:off x="5426075" y="2598738"/>
            <a:ext cx="2530475" cy="2271712"/>
          </a:xfrm>
          <a:prstGeom prst="rect">
            <a:avLst/>
          </a:prstGeom>
          <a:noFill/>
          <a:ln w="9525">
            <a:noFill/>
            <a:miter lim="800000"/>
            <a:headEnd/>
            <a:tailEnd/>
          </a:ln>
        </p:spPr>
      </p:pic>
      <p:cxnSp>
        <p:nvCxnSpPr>
          <p:cNvPr id="15" name="14 Düz Bağlayıcı"/>
          <p:cNvCxnSpPr/>
          <p:nvPr/>
        </p:nvCxnSpPr>
        <p:spPr>
          <a:xfrm rot="10800000">
            <a:off x="5514975" y="4178300"/>
            <a:ext cx="785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rot="10800000">
            <a:off x="5435600" y="2960688"/>
            <a:ext cx="428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Düz Ok Bağlayıcısı"/>
          <p:cNvCxnSpPr/>
          <p:nvPr/>
        </p:nvCxnSpPr>
        <p:spPr>
          <a:xfrm rot="5400000">
            <a:off x="7321550" y="4379913"/>
            <a:ext cx="5000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Sağ Ok"/>
          <p:cNvSpPr/>
          <p:nvPr/>
        </p:nvSpPr>
        <p:spPr>
          <a:xfrm>
            <a:off x="7910513" y="3905250"/>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9" name="18 Düz Ok Bağlayıcısı"/>
          <p:cNvCxnSpPr/>
          <p:nvPr/>
        </p:nvCxnSpPr>
        <p:spPr>
          <a:xfrm>
            <a:off x="5541963" y="2998788"/>
            <a:ext cx="22225" cy="11477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347" name="19 Metin kutusu"/>
          <p:cNvSpPr txBox="1">
            <a:spLocks noChangeArrowheads="1"/>
          </p:cNvSpPr>
          <p:nvPr/>
        </p:nvSpPr>
        <p:spPr bwMode="auto">
          <a:xfrm>
            <a:off x="5211763" y="3884613"/>
            <a:ext cx="315912" cy="369887"/>
          </a:xfrm>
          <a:prstGeom prst="rect">
            <a:avLst/>
          </a:prstGeom>
          <a:noFill/>
          <a:ln w="9525">
            <a:noFill/>
            <a:miter lim="800000"/>
            <a:headEnd/>
            <a:tailEnd/>
          </a:ln>
        </p:spPr>
        <p:txBody>
          <a:bodyPr wrap="none">
            <a:spAutoFit/>
          </a:bodyPr>
          <a:lstStyle/>
          <a:p>
            <a:r>
              <a:rPr lang="tr-TR" altLang="tr-TR"/>
              <a:t>V</a:t>
            </a:r>
          </a:p>
        </p:txBody>
      </p:sp>
      <p:sp>
        <p:nvSpPr>
          <p:cNvPr id="14348" name="20 Metin kutusu"/>
          <p:cNvSpPr txBox="1">
            <a:spLocks noChangeArrowheads="1"/>
          </p:cNvSpPr>
          <p:nvPr/>
        </p:nvSpPr>
        <p:spPr bwMode="auto">
          <a:xfrm>
            <a:off x="8585200" y="3806825"/>
            <a:ext cx="242888" cy="522288"/>
          </a:xfrm>
          <a:prstGeom prst="rect">
            <a:avLst/>
          </a:prstGeom>
          <a:noFill/>
          <a:ln w="9525">
            <a:noFill/>
            <a:miter lim="800000"/>
            <a:headEnd/>
            <a:tailEnd/>
          </a:ln>
        </p:spPr>
        <p:txBody>
          <a:bodyPr>
            <a:spAutoFit/>
          </a:bodyPr>
          <a:lstStyle/>
          <a:p>
            <a:r>
              <a:rPr lang="tr-TR" altLang="tr-TR" sz="2800" b="1">
                <a:solidFill>
                  <a:srgbClr val="C00000"/>
                </a:solidFill>
              </a:rPr>
              <a:t>İ</a:t>
            </a:r>
          </a:p>
        </p:txBody>
      </p:sp>
      <p:sp>
        <p:nvSpPr>
          <p:cNvPr id="14349" name="21 Metin kutusu"/>
          <p:cNvSpPr txBox="1">
            <a:spLocks noChangeArrowheads="1"/>
          </p:cNvSpPr>
          <p:nvPr/>
        </p:nvSpPr>
        <p:spPr bwMode="auto">
          <a:xfrm>
            <a:off x="7456488" y="4614863"/>
            <a:ext cx="261937" cy="374650"/>
          </a:xfrm>
          <a:prstGeom prst="rect">
            <a:avLst/>
          </a:prstGeom>
          <a:noFill/>
          <a:ln w="9525">
            <a:noFill/>
            <a:miter lim="800000"/>
            <a:headEnd/>
            <a:tailEnd/>
          </a:ln>
        </p:spPr>
        <p:txBody>
          <a:bodyPr>
            <a:spAutoFit/>
          </a:bodyPr>
          <a:lstStyle/>
          <a:p>
            <a:r>
              <a:rPr lang="tr-TR" altLang="tr-TR"/>
              <a:t>R</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Dikdörtgen"/>
          <p:cNvSpPr>
            <a:spLocks noChangeArrowheads="1"/>
          </p:cNvSpPr>
          <p:nvPr/>
        </p:nvSpPr>
        <p:spPr bwMode="auto">
          <a:xfrm>
            <a:off x="519113" y="1946275"/>
            <a:ext cx="8143875" cy="3046413"/>
          </a:xfrm>
          <a:prstGeom prst="rect">
            <a:avLst/>
          </a:prstGeom>
          <a:noFill/>
          <a:ln w="9525">
            <a:noFill/>
            <a:miter lim="800000"/>
            <a:headEnd/>
            <a:tailEnd/>
          </a:ln>
        </p:spPr>
        <p:txBody>
          <a:bodyPr>
            <a:spAutoFit/>
          </a:bodyPr>
          <a:lstStyle/>
          <a:p>
            <a:endParaRPr lang="tr-TR" altLang="tr-TR" sz="3200">
              <a:cs typeface="Times New Roman" pitchFamily="18" charset="0"/>
            </a:endParaRPr>
          </a:p>
          <a:p>
            <a:pPr>
              <a:buFont typeface="Arial" charset="0"/>
              <a:buChar char="•"/>
            </a:pPr>
            <a:r>
              <a:rPr lang="tr-TR" altLang="tr-TR" sz="3200">
                <a:cs typeface="Times New Roman" pitchFamily="18" charset="0"/>
              </a:rPr>
              <a:t>Yeniden gerilim altına girme tehlikesini önlemek için, fazların tayini, deney vs. için topraklama kaldırıldığı taktirde gerilim vermeye elverişli bulunan bütün ayırıcılar açık durumda kilitlenmiş olmalıdır.</a:t>
            </a:r>
            <a:r>
              <a:rPr lang="tr-TR" altLang="tr-TR" sz="3200"/>
              <a:t> </a:t>
            </a:r>
          </a:p>
        </p:txBody>
      </p:sp>
      <p:sp>
        <p:nvSpPr>
          <p:cNvPr id="96259" name="2 Dikdörtgen"/>
          <p:cNvSpPr>
            <a:spLocks noChangeArrowheads="1"/>
          </p:cNvSpPr>
          <p:nvPr/>
        </p:nvSpPr>
        <p:spPr bwMode="auto">
          <a:xfrm>
            <a:off x="676275" y="1543050"/>
            <a:ext cx="5737225" cy="523875"/>
          </a:xfrm>
          <a:prstGeom prst="rect">
            <a:avLst/>
          </a:prstGeom>
          <a:noFill/>
          <a:ln w="9525">
            <a:noFill/>
            <a:miter lim="800000"/>
            <a:headEnd/>
            <a:tailEnd/>
          </a:ln>
        </p:spPr>
        <p:txBody>
          <a:bodyPr wrap="none">
            <a:spAutoFit/>
          </a:bodyPr>
          <a:lstStyle/>
          <a:p>
            <a:r>
              <a:rPr lang="tr-TR" altLang="tr-TR" sz="2800" b="1" u="sng">
                <a:solidFill>
                  <a:srgbClr val="00B050"/>
                </a:solidFill>
                <a:cs typeface="Times New Roman" pitchFamily="18" charset="0"/>
              </a:rPr>
              <a:t>Alçak Gerilimde Genel Güvenlik:</a:t>
            </a:r>
            <a:endParaRPr lang="tr-TR" altLang="tr-TR" sz="280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457200" y="931863"/>
            <a:ext cx="8686800" cy="5016500"/>
          </a:xfrm>
          <a:prstGeom prst="rect">
            <a:avLst/>
          </a:prstGeom>
          <a:noFill/>
          <a:ln w="9525">
            <a:noFill/>
            <a:miter lim="800000"/>
            <a:headEnd/>
            <a:tailEnd/>
          </a:ln>
        </p:spPr>
        <p:txBody>
          <a:bodyPr>
            <a:spAutoFit/>
          </a:bodyPr>
          <a:lstStyle/>
          <a:p>
            <a:pPr>
              <a:buFont typeface="Arial" charset="0"/>
              <a:buChar char="•"/>
            </a:pPr>
            <a:endParaRPr lang="tr-TR" altLang="tr-TR" sz="3200">
              <a:cs typeface="Times New Roman" pitchFamily="18" charset="0"/>
            </a:endParaRPr>
          </a:p>
          <a:p>
            <a:pPr>
              <a:buFont typeface="Arial" charset="0"/>
              <a:buChar char="•"/>
            </a:pPr>
            <a:r>
              <a:rPr lang="tr-TR" altLang="tr-TR" sz="3200">
                <a:cs typeface="Times New Roman" pitchFamily="18" charset="0"/>
              </a:rPr>
              <a:t> Elektrik tesislerinin tesis, işletme bakım işinde görevlendirilen kimselere işletme sorumluları tarafından işin süresi, yeri, cinsi ve önemi ve uyulacak kurallara ilişkin yazılı görev talimatı verilmelidir. </a:t>
            </a:r>
          </a:p>
          <a:p>
            <a:pPr>
              <a:buFont typeface="Arial" charset="0"/>
              <a:buChar char="•"/>
            </a:pPr>
            <a:r>
              <a:rPr lang="tr-TR" altLang="tr-TR" sz="3200">
                <a:cs typeface="Times New Roman" pitchFamily="18" charset="0"/>
              </a:rPr>
              <a:t> Sözlü olarak telefon veya telsizle  verilen talimatlar tekrar ettirilmeli, yanlış anlamalara ve hatalı manevra yapılmasına meydan verilmemelidir.  </a:t>
            </a:r>
            <a:endParaRPr lang="tr-TR" altLang="tr-TR" sz="3200"/>
          </a:p>
        </p:txBody>
      </p:sp>
      <p:sp>
        <p:nvSpPr>
          <p:cNvPr id="97283" name="2 Dikdörtgen"/>
          <p:cNvSpPr>
            <a:spLocks noChangeArrowheads="1"/>
          </p:cNvSpPr>
          <p:nvPr/>
        </p:nvSpPr>
        <p:spPr bwMode="auto">
          <a:xfrm>
            <a:off x="612775" y="703263"/>
            <a:ext cx="5735638" cy="523875"/>
          </a:xfrm>
          <a:prstGeom prst="rect">
            <a:avLst/>
          </a:prstGeom>
          <a:noFill/>
          <a:ln w="9525">
            <a:noFill/>
            <a:miter lim="800000"/>
            <a:headEnd/>
            <a:tailEnd/>
          </a:ln>
        </p:spPr>
        <p:txBody>
          <a:bodyPr wrap="none">
            <a:spAutoFit/>
          </a:bodyPr>
          <a:lstStyle/>
          <a:p>
            <a:r>
              <a:rPr lang="tr-TR" altLang="tr-TR" sz="2800" b="1" u="sng">
                <a:solidFill>
                  <a:srgbClr val="00B050"/>
                </a:solidFill>
                <a:cs typeface="Times New Roman" pitchFamily="18" charset="0"/>
              </a:rPr>
              <a:t>Alçak Gerilimde Genel Güvenlik:</a:t>
            </a:r>
            <a:endParaRPr lang="tr-TR" altLang="tr-TR" sz="280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806450" y="1560513"/>
            <a:ext cx="7924800" cy="3108325"/>
          </a:xfrm>
          <a:prstGeom prst="rect">
            <a:avLst/>
          </a:prstGeom>
          <a:noFill/>
          <a:ln w="9525">
            <a:noFill/>
            <a:miter lim="800000"/>
            <a:headEnd/>
            <a:tailEnd/>
          </a:ln>
        </p:spPr>
        <p:txBody>
          <a:bodyPr>
            <a:spAutoFit/>
          </a:bodyPr>
          <a:lstStyle/>
          <a:p>
            <a:r>
              <a:rPr lang="tr-TR" altLang="tr-TR" sz="2800">
                <a:cs typeface="Times New Roman" pitchFamily="18" charset="0"/>
              </a:rPr>
              <a:t>İşletmenin sorumlu kişileri veya iş güvenliği görevlisi, iş süresince çalışanların tehlike ile karşılaşabilecekleri hiçbir devre kapama işlemi yapılmamasını sağlamalıdırlar. Topraklama ve kısa devre tedbiri, ancak bütün çalışmalar bittikten ve bunları yapanların hepsine haber verildikten sonra kaldırılmalıdır.</a:t>
            </a:r>
            <a:endParaRPr lang="tr-TR" altLang="tr-TR" sz="2800"/>
          </a:p>
        </p:txBody>
      </p:sp>
      <p:sp>
        <p:nvSpPr>
          <p:cNvPr id="103427" name="2 Dikdörtgen"/>
          <p:cNvSpPr>
            <a:spLocks noChangeArrowheads="1"/>
          </p:cNvSpPr>
          <p:nvPr/>
        </p:nvSpPr>
        <p:spPr bwMode="auto">
          <a:xfrm>
            <a:off x="804863" y="766763"/>
            <a:ext cx="6035675" cy="523875"/>
          </a:xfrm>
          <a:prstGeom prst="rect">
            <a:avLst/>
          </a:prstGeom>
          <a:noFill/>
          <a:ln w="9525">
            <a:noFill/>
            <a:miter lim="800000"/>
            <a:headEnd/>
            <a:tailEnd/>
          </a:ln>
        </p:spPr>
        <p:txBody>
          <a:bodyPr wrap="none">
            <a:spAutoFit/>
          </a:bodyPr>
          <a:lstStyle/>
          <a:p>
            <a:r>
              <a:rPr lang="tr-TR" altLang="tr-TR" sz="2800" b="1" u="sng">
                <a:solidFill>
                  <a:srgbClr val="00B050"/>
                </a:solidFill>
                <a:cs typeface="Times New Roman" pitchFamily="18" charset="0"/>
              </a:rPr>
              <a:t>Yüksek Gerilimde Genel Güvenlik:</a:t>
            </a:r>
            <a:endParaRPr lang="tr-TR" altLang="tr-TR" sz="280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415925" y="1214438"/>
            <a:ext cx="8382000" cy="3970337"/>
          </a:xfrm>
          <a:prstGeom prst="rect">
            <a:avLst/>
          </a:prstGeom>
          <a:noFill/>
          <a:ln w="9525">
            <a:noFill/>
            <a:miter lim="800000"/>
            <a:headEnd/>
            <a:tailEnd/>
          </a:ln>
        </p:spPr>
        <p:txBody>
          <a:bodyPr>
            <a:spAutoFit/>
          </a:bodyPr>
          <a:lstStyle/>
          <a:p>
            <a:r>
              <a:rPr lang="tr-TR" altLang="tr-TR" sz="2800">
                <a:cs typeface="Times New Roman" pitchFamily="18" charset="0"/>
              </a:rPr>
              <a:t>Elektrik tesislerinde işletme, bakım ve onarım işlerinde yapılan işe uygun olarak,  çalışanlara gerilim detektörü, faz kalemi, neon lambalı ıstanka, topraklama ve kısa devre aparatı, çalışma gerilimine dayanıklı kauçuk eldiven, izole tabanlı ayakkabı, elektrikçi bareti, emniyet kemeri ve ilk yardım malzemeleri gibi teknik malzeme ve kişisel koruyucular verilmeli, bunların iş başında kullanımı sağlanmalıdır. 	</a:t>
            </a:r>
            <a:r>
              <a:rPr lang="tr-TR" altLang="tr-TR" sz="2800"/>
              <a:t> </a:t>
            </a:r>
          </a:p>
        </p:txBody>
      </p:sp>
      <p:sp>
        <p:nvSpPr>
          <p:cNvPr id="104451" name="2 Dikdörtgen"/>
          <p:cNvSpPr>
            <a:spLocks noChangeArrowheads="1"/>
          </p:cNvSpPr>
          <p:nvPr/>
        </p:nvSpPr>
        <p:spPr bwMode="auto">
          <a:xfrm>
            <a:off x="612775" y="671513"/>
            <a:ext cx="6035675" cy="522287"/>
          </a:xfrm>
          <a:prstGeom prst="rect">
            <a:avLst/>
          </a:prstGeom>
          <a:noFill/>
          <a:ln w="9525">
            <a:noFill/>
            <a:miter lim="800000"/>
            <a:headEnd/>
            <a:tailEnd/>
          </a:ln>
        </p:spPr>
        <p:txBody>
          <a:bodyPr wrap="none">
            <a:spAutoFit/>
          </a:bodyPr>
          <a:lstStyle/>
          <a:p>
            <a:r>
              <a:rPr lang="tr-TR" altLang="tr-TR" sz="2800" b="1" u="sng">
                <a:solidFill>
                  <a:srgbClr val="00B050"/>
                </a:solidFill>
                <a:cs typeface="Times New Roman" pitchFamily="18" charset="0"/>
              </a:rPr>
              <a:t>Yüksek Gerilimde Genel Güvenlik:</a:t>
            </a:r>
            <a:endParaRPr lang="tr-TR" altLang="tr-TR" sz="280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557213" y="1292225"/>
            <a:ext cx="8305800" cy="3970338"/>
          </a:xfrm>
          <a:prstGeom prst="rect">
            <a:avLst/>
          </a:prstGeom>
          <a:noFill/>
          <a:ln w="9525">
            <a:noFill/>
            <a:miter lim="800000"/>
            <a:headEnd/>
            <a:tailEnd/>
          </a:ln>
        </p:spPr>
        <p:txBody>
          <a:bodyPr>
            <a:spAutoFit/>
          </a:bodyPr>
          <a:lstStyle/>
          <a:p>
            <a:r>
              <a:rPr lang="tr-TR" altLang="tr-TR" sz="2800">
                <a:cs typeface="Times New Roman" pitchFamily="18" charset="0"/>
              </a:rPr>
              <a:t>Hat montaj ve demontaj işlerinde kullanılan  palanga, makara gibi alet ve edevatın periyodik kontrolleri yapılmalı, arızalı olanlar kullandırılmamalıdır.</a:t>
            </a:r>
          </a:p>
          <a:p>
            <a:pPr eaLnBrk="0" hangingPunct="0"/>
            <a:endParaRPr lang="tr-TR" altLang="tr-TR" sz="2800">
              <a:cs typeface="Times New Roman" pitchFamily="18" charset="0"/>
            </a:endParaRPr>
          </a:p>
          <a:p>
            <a:pPr eaLnBrk="0" hangingPunct="0"/>
            <a:r>
              <a:rPr lang="tr-TR" altLang="tr-TR" sz="2800">
                <a:cs typeface="Times New Roman" pitchFamily="18" charset="0"/>
              </a:rPr>
              <a:t>Bu malzeme ve kişisel koruyucular periyodik olarak kontrol edilmeli, her zaman sağlam ve kullanmaya hazır halde bulundurulmalıdır.</a:t>
            </a:r>
          </a:p>
          <a:p>
            <a:pPr eaLnBrk="0" hangingPunct="0"/>
            <a:endParaRPr lang="tr-TR" altLang="tr-TR" sz="2800"/>
          </a:p>
        </p:txBody>
      </p:sp>
      <p:sp>
        <p:nvSpPr>
          <p:cNvPr id="105475" name="2 Dikdörtgen"/>
          <p:cNvSpPr>
            <a:spLocks noChangeArrowheads="1"/>
          </p:cNvSpPr>
          <p:nvPr/>
        </p:nvSpPr>
        <p:spPr bwMode="auto">
          <a:xfrm>
            <a:off x="603250" y="639763"/>
            <a:ext cx="6035675" cy="522287"/>
          </a:xfrm>
          <a:prstGeom prst="rect">
            <a:avLst/>
          </a:prstGeom>
          <a:noFill/>
          <a:ln w="9525">
            <a:noFill/>
            <a:miter lim="800000"/>
            <a:headEnd/>
            <a:tailEnd/>
          </a:ln>
        </p:spPr>
        <p:txBody>
          <a:bodyPr wrap="none">
            <a:spAutoFit/>
          </a:bodyPr>
          <a:lstStyle/>
          <a:p>
            <a:r>
              <a:rPr lang="tr-TR" altLang="tr-TR" sz="2800" b="1" u="sng">
                <a:solidFill>
                  <a:srgbClr val="00B050"/>
                </a:solidFill>
                <a:cs typeface="Times New Roman" pitchFamily="18" charset="0"/>
              </a:rPr>
              <a:t>Yüksek Gerilimde Genel Güvenlik:</a:t>
            </a:r>
            <a:endParaRPr lang="tr-TR" altLang="tr-TR" sz="280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03250" y="1493838"/>
            <a:ext cx="8305800" cy="3970337"/>
          </a:xfrm>
          <a:prstGeom prst="rect">
            <a:avLst/>
          </a:prstGeom>
          <a:noFill/>
          <a:ln w="9525">
            <a:noFill/>
            <a:miter lim="800000"/>
            <a:headEnd/>
            <a:tailEnd/>
          </a:ln>
        </p:spPr>
        <p:txBody>
          <a:bodyPr>
            <a:spAutoFit/>
          </a:bodyPr>
          <a:lstStyle/>
          <a:p>
            <a:r>
              <a:rPr lang="tr-TR" altLang="tr-TR" sz="2800">
                <a:cs typeface="Times New Roman" pitchFamily="18" charset="0"/>
              </a:rPr>
              <a:t>Elektrik tesislerinin demontaj ve montaj işlerinde iş kazalarına karşı gerekli tedbirler alınmalıdır. Gerilim altındaki başka hat tellerine temas tehlikesine ve indüksiyon akımı oluşmasına karşı her türle önlemler alınmalıdır. </a:t>
            </a:r>
          </a:p>
          <a:p>
            <a:r>
              <a:rPr lang="tr-TR" altLang="tr-TR" sz="2800">
                <a:cs typeface="Times New Roman" pitchFamily="18" charset="0"/>
              </a:rPr>
              <a:t>Bu işlerde çalışanlara elektriğin özellikleri, tehlikeleri ve kazalardan korunma tedbirleri konusunda gerekli bilgiler verilmeli, ikazlar yapılmalıdır.		</a:t>
            </a:r>
            <a:r>
              <a:rPr lang="tr-TR" altLang="tr-TR" sz="2800"/>
              <a:t> </a:t>
            </a:r>
          </a:p>
        </p:txBody>
      </p:sp>
      <p:sp>
        <p:nvSpPr>
          <p:cNvPr id="106499" name="2 Dikdörtgen"/>
          <p:cNvSpPr>
            <a:spLocks noChangeArrowheads="1"/>
          </p:cNvSpPr>
          <p:nvPr/>
        </p:nvSpPr>
        <p:spPr bwMode="auto">
          <a:xfrm>
            <a:off x="719138" y="884238"/>
            <a:ext cx="6035675" cy="522287"/>
          </a:xfrm>
          <a:prstGeom prst="rect">
            <a:avLst/>
          </a:prstGeom>
          <a:noFill/>
          <a:ln w="9525">
            <a:noFill/>
            <a:miter lim="800000"/>
            <a:headEnd/>
            <a:tailEnd/>
          </a:ln>
        </p:spPr>
        <p:txBody>
          <a:bodyPr wrap="none">
            <a:spAutoFit/>
          </a:bodyPr>
          <a:lstStyle/>
          <a:p>
            <a:r>
              <a:rPr lang="tr-TR" altLang="tr-TR" sz="2800" b="1" u="sng">
                <a:solidFill>
                  <a:srgbClr val="00B050"/>
                </a:solidFill>
                <a:cs typeface="Times New Roman" pitchFamily="18" charset="0"/>
              </a:rPr>
              <a:t>Yüksek Gerilimde Genel Güvenlik:</a:t>
            </a:r>
            <a:endParaRPr lang="tr-TR" altLang="tr-TR" sz="280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533400" y="533400"/>
            <a:ext cx="8153400" cy="5694363"/>
          </a:xfrm>
          <a:prstGeom prst="rect">
            <a:avLst/>
          </a:prstGeom>
          <a:noFill/>
          <a:ln w="9525">
            <a:noFill/>
            <a:miter lim="800000"/>
            <a:headEnd/>
            <a:tailEnd/>
          </a:ln>
        </p:spPr>
        <p:txBody>
          <a:bodyPr>
            <a:spAutoFit/>
          </a:bodyPr>
          <a:lstStyle/>
          <a:p>
            <a:pPr algn="just"/>
            <a:r>
              <a:rPr lang="tr-TR" altLang="tr-TR" sz="2800" b="1" u="sng">
                <a:cs typeface="Times New Roman" pitchFamily="18" charset="0"/>
              </a:rPr>
              <a:t>Elektrik tesislerinde uygun yerlere:</a:t>
            </a:r>
          </a:p>
          <a:p>
            <a:pPr algn="just"/>
            <a:endParaRPr lang="tr-TR" altLang="tr-TR" sz="2800">
              <a:cs typeface="Times New Roman" pitchFamily="18" charset="0"/>
            </a:endParaRPr>
          </a:p>
          <a:p>
            <a:pPr algn="just" eaLnBrk="0" hangingPunct="0"/>
            <a:r>
              <a:rPr lang="tr-TR" altLang="tr-TR" sz="2800">
                <a:cs typeface="Times New Roman" pitchFamily="18" charset="0"/>
              </a:rPr>
              <a:t>a) Elektrik akımının neden olduğu kazalarda yapılacak ilk yardım, </a:t>
            </a:r>
          </a:p>
          <a:p>
            <a:pPr algn="just" eaLnBrk="0" hangingPunct="0"/>
            <a:endParaRPr lang="tr-TR" altLang="tr-TR" sz="2800">
              <a:cs typeface="Times New Roman" pitchFamily="18" charset="0"/>
            </a:endParaRPr>
          </a:p>
          <a:p>
            <a:pPr algn="just" eaLnBrk="0" hangingPunct="0"/>
            <a:r>
              <a:rPr lang="tr-TR" altLang="tr-TR" sz="2800">
                <a:cs typeface="Times New Roman" pitchFamily="18" charset="0"/>
              </a:rPr>
              <a:t>b) Tesisin bağlama şeması,</a:t>
            </a:r>
          </a:p>
          <a:p>
            <a:pPr algn="just" eaLnBrk="0" hangingPunct="0"/>
            <a:endParaRPr lang="tr-TR" altLang="tr-TR" sz="2800">
              <a:cs typeface="Times New Roman" pitchFamily="18" charset="0"/>
            </a:endParaRPr>
          </a:p>
          <a:p>
            <a:pPr algn="just" eaLnBrk="0" hangingPunct="0"/>
            <a:r>
              <a:rPr lang="tr-TR" altLang="tr-TR" sz="2800">
                <a:cs typeface="Times New Roman" pitchFamily="18" charset="0"/>
              </a:rPr>
              <a:t>c)Tesisin işletilmesi sırasında alınması gereken özel önlemler,</a:t>
            </a:r>
          </a:p>
          <a:p>
            <a:pPr algn="just" eaLnBrk="0" hangingPunct="0"/>
            <a:endParaRPr lang="tr-TR" altLang="tr-TR" sz="2800">
              <a:cs typeface="Times New Roman" pitchFamily="18" charset="0"/>
            </a:endParaRPr>
          </a:p>
          <a:p>
            <a:pPr algn="just" eaLnBrk="0" hangingPunct="0"/>
            <a:r>
              <a:rPr lang="tr-TR" altLang="tr-TR" sz="2800">
                <a:cs typeface="Times New Roman" pitchFamily="18" charset="0"/>
              </a:rPr>
              <a:t>ile ilgili kısa talimatlar asılmalıdır.</a:t>
            </a:r>
          </a:p>
          <a:p>
            <a:pPr algn="just" eaLnBrk="0" hangingPunct="0"/>
            <a:r>
              <a:rPr lang="tr-TR" altLang="tr-TR" sz="2800">
                <a:cs typeface="Times New Roman" pitchFamily="18" charset="0"/>
              </a:rPr>
              <a:t> </a:t>
            </a:r>
          </a:p>
          <a:p>
            <a:pPr eaLnBrk="0" hangingPunct="0"/>
            <a:endParaRPr lang="tr-TR" altLang="tr-TR" sz="2800"/>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251520" y="2348880"/>
            <a:ext cx="8229600" cy="786515"/>
          </a:xfrm>
        </p:spPr>
        <p:txBody>
          <a:bodyPr/>
          <a:lstStyle/>
          <a:p>
            <a:r>
              <a:rPr lang="tr-TR" b="1" dirty="0" smtClean="0"/>
              <a:t>Teşekkürler</a:t>
            </a:r>
            <a:endParaRPr lang="tr-TR" b="1" dirty="0"/>
          </a:p>
        </p:txBody>
      </p:sp>
    </p:spTree>
    <p:extLst>
      <p:ext uri="{BB962C8B-B14F-4D97-AF65-F5344CB8AC3E}">
        <p14:creationId xmlns:p14="http://schemas.microsoft.com/office/powerpoint/2010/main" xmlns="" val="3354255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etin Yer Tutucusu"/>
          <p:cNvSpPr>
            <a:spLocks noGrp="1"/>
          </p:cNvSpPr>
          <p:nvPr>
            <p:ph type="body" sz="half" idx="1"/>
          </p:nvPr>
        </p:nvSpPr>
        <p:spPr>
          <a:xfrm>
            <a:off x="476250" y="1450975"/>
            <a:ext cx="8153400" cy="2652713"/>
          </a:xfrm>
        </p:spPr>
        <p:txBody>
          <a:bodyPr/>
          <a:lstStyle/>
          <a:p>
            <a:pPr eaLnBrk="1" hangingPunct="1">
              <a:buFont typeface="Wingdings" pitchFamily="2" charset="2"/>
              <a:buNone/>
            </a:pPr>
            <a:r>
              <a:rPr lang="tr-TR" altLang="tr-TR" sz="2800" b="1" smtClean="0"/>
              <a:t>   </a:t>
            </a:r>
            <a:r>
              <a:rPr lang="tr-TR" altLang="tr-TR" sz="2400" b="1" u="sng" smtClean="0">
                <a:solidFill>
                  <a:srgbClr val="C00000"/>
                </a:solidFill>
              </a:rPr>
              <a:t>Doğru Akım (DA):</a:t>
            </a:r>
            <a:r>
              <a:rPr lang="tr-TR" altLang="tr-TR" sz="2400" u="sng" smtClean="0">
                <a:solidFill>
                  <a:srgbClr val="C00000"/>
                </a:solidFill>
              </a:rPr>
              <a:t> </a:t>
            </a:r>
          </a:p>
          <a:p>
            <a:pPr eaLnBrk="1" hangingPunct="1"/>
            <a:r>
              <a:rPr lang="tr-TR" altLang="tr-TR" sz="2000" smtClean="0"/>
              <a:t>Zamana bağlı olarak yönü ve şiddeti değişmeyen akıma </a:t>
            </a:r>
            <a:r>
              <a:rPr lang="tr-TR" altLang="tr-TR" sz="2000" b="1" u="sng" smtClean="0"/>
              <a:t>doğru akım </a:t>
            </a:r>
            <a:r>
              <a:rPr lang="tr-TR" altLang="tr-TR" sz="2000" smtClean="0"/>
              <a:t>denir. </a:t>
            </a:r>
          </a:p>
          <a:p>
            <a:pPr eaLnBrk="1" hangingPunct="1"/>
            <a:r>
              <a:rPr lang="tr-TR" altLang="tr-TR" sz="2000" smtClean="0"/>
              <a:t>Doğru akım genelde </a:t>
            </a:r>
            <a:r>
              <a:rPr lang="tr-TR" altLang="tr-TR" sz="2000" b="1" u="sng" smtClean="0"/>
              <a:t>elektronik devrelerde </a:t>
            </a:r>
            <a:r>
              <a:rPr lang="tr-TR" altLang="tr-TR" sz="2000" smtClean="0"/>
              <a:t>kullanılır. </a:t>
            </a:r>
          </a:p>
          <a:p>
            <a:pPr eaLnBrk="1" hangingPunct="1"/>
            <a:r>
              <a:rPr lang="tr-TR" altLang="tr-TR" sz="2000" smtClean="0"/>
              <a:t>En ideal doğru akım en sabit olanıdır. En sabit doğru akım kaynakları da </a:t>
            </a:r>
            <a:r>
              <a:rPr lang="tr-TR" altLang="tr-TR" sz="2000" b="1" smtClean="0"/>
              <a:t>pillerdir</a:t>
            </a:r>
            <a:r>
              <a:rPr lang="tr-TR" altLang="tr-TR" sz="2000" smtClean="0"/>
              <a:t>. </a:t>
            </a:r>
          </a:p>
          <a:p>
            <a:pPr eaLnBrk="1" hangingPunct="1"/>
            <a:r>
              <a:rPr lang="tr-TR" altLang="tr-TR" sz="2000" smtClean="0"/>
              <a:t>Alternatif akımı doğru akıma dönüştüren </a:t>
            </a:r>
            <a:r>
              <a:rPr lang="tr-TR" altLang="tr-TR" sz="2000" b="1" smtClean="0"/>
              <a:t>doğrultmaçlar</a:t>
            </a:r>
            <a:r>
              <a:rPr lang="tr-TR" altLang="tr-TR" sz="2000" smtClean="0"/>
              <a:t> vardır. </a:t>
            </a:r>
            <a:endParaRPr lang="tr-TR" altLang="tr-TR" sz="2000" b="1" smtClean="0"/>
          </a:p>
        </p:txBody>
      </p:sp>
      <p:pic>
        <p:nvPicPr>
          <p:cNvPr id="15363" name="Picture 2" descr="dogru_akim_grafigi"/>
          <p:cNvPicPr>
            <a:picLocks noChangeAspect="1" noChangeArrowheads="1"/>
          </p:cNvPicPr>
          <p:nvPr/>
        </p:nvPicPr>
        <p:blipFill>
          <a:blip r:embed="rId2" cstate="print"/>
          <a:srcRect/>
          <a:stretch>
            <a:fillRect/>
          </a:stretch>
        </p:blipFill>
        <p:spPr bwMode="auto">
          <a:xfrm>
            <a:off x="4357688" y="3897313"/>
            <a:ext cx="3659187" cy="1905000"/>
          </a:xfrm>
          <a:prstGeom prst="rect">
            <a:avLst/>
          </a:prstGeom>
          <a:noFill/>
          <a:ln w="9525">
            <a:noFill/>
            <a:miter lim="800000"/>
            <a:headEnd/>
            <a:tailEnd/>
          </a:ln>
        </p:spPr>
      </p:pic>
      <p:sp>
        <p:nvSpPr>
          <p:cNvPr id="15364" name="1 Başlık"/>
          <p:cNvSpPr>
            <a:spLocks noGrp="1"/>
          </p:cNvSpPr>
          <p:nvPr>
            <p:ph type="title"/>
          </p:nvPr>
        </p:nvSpPr>
        <p:spPr>
          <a:xfrm>
            <a:off x="1631950" y="979488"/>
            <a:ext cx="5259388" cy="557212"/>
          </a:xfrm>
        </p:spPr>
        <p:txBody>
          <a:bodyPr>
            <a:normAutofit/>
          </a:bodyPr>
          <a:lstStyle/>
          <a:p>
            <a:r>
              <a:rPr lang="tr-TR" altLang="tr-TR" sz="2400" u="sng" dirty="0" smtClean="0">
                <a:solidFill>
                  <a:srgbClr val="00B050"/>
                </a:solidFill>
              </a:rPr>
              <a:t>ELEKTRİK İLE İLGİLİ TEMEL KAVRAMLAR</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etin Yer Tutucusu"/>
          <p:cNvSpPr>
            <a:spLocks noGrp="1"/>
          </p:cNvSpPr>
          <p:nvPr>
            <p:ph type="body" sz="half" idx="1"/>
          </p:nvPr>
        </p:nvSpPr>
        <p:spPr>
          <a:xfrm>
            <a:off x="382588" y="1612900"/>
            <a:ext cx="8229600" cy="2257425"/>
          </a:xfrm>
        </p:spPr>
        <p:txBody>
          <a:bodyPr>
            <a:normAutofit fontScale="77500" lnSpcReduction="20000"/>
          </a:bodyPr>
          <a:lstStyle/>
          <a:p>
            <a:pPr eaLnBrk="1" hangingPunct="1">
              <a:buFont typeface="Wingdings" pitchFamily="2" charset="2"/>
              <a:buNone/>
            </a:pPr>
            <a:r>
              <a:rPr lang="tr-TR" altLang="tr-TR" sz="2400" b="1" u="sng" smtClean="0">
                <a:solidFill>
                  <a:srgbClr val="C00000"/>
                </a:solidFill>
              </a:rPr>
              <a:t>Alternatif (değişken) Akım (AA):</a:t>
            </a:r>
          </a:p>
          <a:p>
            <a:pPr eaLnBrk="1" hangingPunct="1">
              <a:buFont typeface="Wingdings" pitchFamily="2" charset="2"/>
              <a:buNone/>
            </a:pPr>
            <a:r>
              <a:rPr lang="tr-TR" altLang="tr-TR" sz="3200" b="1" smtClean="0"/>
              <a:t> </a:t>
            </a:r>
            <a:r>
              <a:rPr lang="tr-TR" altLang="tr-TR" smtClean="0"/>
              <a:t>Zamana bağlı olarak yönü ve şiddeti değişen akıma </a:t>
            </a:r>
            <a:r>
              <a:rPr lang="tr-TR" altLang="tr-TR" b="1" u="sng" smtClean="0"/>
              <a:t>alternatif akım </a:t>
            </a:r>
            <a:r>
              <a:rPr lang="tr-TR" altLang="tr-TR" smtClean="0"/>
              <a:t>denir. </a:t>
            </a:r>
            <a:r>
              <a:rPr lang="tr-TR" altLang="tr-TR" u="sng" smtClean="0"/>
              <a:t>Alternatif akım büyük elektrik devrelerinde ve yüksek güçlü elektrik motorlarında kullanılır. </a:t>
            </a:r>
          </a:p>
          <a:p>
            <a:pPr eaLnBrk="1" hangingPunct="1">
              <a:buFont typeface="Wingdings" pitchFamily="2" charset="2"/>
              <a:buNone/>
            </a:pPr>
            <a:r>
              <a:rPr lang="tr-TR" altLang="tr-TR" sz="2000" smtClean="0"/>
              <a:t>    </a:t>
            </a:r>
            <a:r>
              <a:rPr lang="tr-TR" altLang="tr-TR" sz="1400" smtClean="0"/>
              <a:t>Evlerimizdeki elektrik alternatif akım sınıfına girer. Buzdolabı, çamaşır makinesi, bulaşık makinesi, aspiratör ve vantilatörler direk alternatif akımla çalışırlar. Televizyon, müzik seti ve video gibi cihazlar ise bu alternatif akımı doğru akıma çevirerek kullanırlar.</a:t>
            </a:r>
          </a:p>
          <a:p>
            <a:pPr eaLnBrk="1" hangingPunct="1">
              <a:buFont typeface="Wingdings" pitchFamily="2" charset="2"/>
              <a:buNone/>
            </a:pPr>
            <a:endParaRPr lang="tr-TR" altLang="tr-TR" smtClean="0"/>
          </a:p>
        </p:txBody>
      </p:sp>
      <p:pic>
        <p:nvPicPr>
          <p:cNvPr id="16387" name="Picture 2" descr="alternatif_akim_grafigi"/>
          <p:cNvPicPr>
            <a:picLocks noChangeAspect="1" noChangeArrowheads="1"/>
          </p:cNvPicPr>
          <p:nvPr/>
        </p:nvPicPr>
        <p:blipFill>
          <a:blip r:embed="rId2" cstate="print"/>
          <a:srcRect/>
          <a:stretch>
            <a:fillRect/>
          </a:stretch>
        </p:blipFill>
        <p:spPr bwMode="auto">
          <a:xfrm>
            <a:off x="4476750" y="3927475"/>
            <a:ext cx="3429000" cy="1905000"/>
          </a:xfrm>
          <a:prstGeom prst="rect">
            <a:avLst/>
          </a:prstGeom>
          <a:noFill/>
          <a:ln w="9525">
            <a:noFill/>
            <a:miter lim="800000"/>
            <a:headEnd/>
            <a:tailEnd/>
          </a:ln>
        </p:spPr>
      </p:pic>
      <p:sp>
        <p:nvSpPr>
          <p:cNvPr id="16388" name="1 Başlık"/>
          <p:cNvSpPr>
            <a:spLocks noGrp="1"/>
          </p:cNvSpPr>
          <p:nvPr>
            <p:ph type="title"/>
          </p:nvPr>
        </p:nvSpPr>
        <p:spPr>
          <a:xfrm>
            <a:off x="1320800" y="741363"/>
            <a:ext cx="5260975" cy="555625"/>
          </a:xfrm>
        </p:spPr>
        <p:txBody>
          <a:bodyPr>
            <a:normAutofit/>
          </a:bodyPr>
          <a:lstStyle/>
          <a:p>
            <a:r>
              <a:rPr lang="tr-TR" altLang="tr-TR" sz="2400" u="sng" dirty="0" smtClean="0">
                <a:solidFill>
                  <a:srgbClr val="00B050"/>
                </a:solidFill>
              </a:rPr>
              <a:t>ELEKTRİK İLE İLGİLİ TEMEL KAVRAMLAR</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1682750" y="1601788"/>
            <a:ext cx="5302250" cy="546100"/>
          </a:xfrm>
        </p:spPr>
        <p:txBody>
          <a:bodyPr>
            <a:normAutofit/>
          </a:bodyPr>
          <a:lstStyle/>
          <a:p>
            <a:r>
              <a:rPr lang="tr-TR" altLang="tr-TR" sz="2400" u="sng" dirty="0" smtClean="0">
                <a:solidFill>
                  <a:srgbClr val="00B050"/>
                </a:solidFill>
              </a:rPr>
              <a:t>ELEKTRİK İLE İLGİLİ TEMEL KAVRAMLAR</a:t>
            </a:r>
          </a:p>
        </p:txBody>
      </p:sp>
      <p:sp>
        <p:nvSpPr>
          <p:cNvPr id="17411" name="2 İçerik Yer Tutucusu"/>
          <p:cNvSpPr>
            <a:spLocks noGrp="1"/>
          </p:cNvSpPr>
          <p:nvPr>
            <p:ph idx="1"/>
          </p:nvPr>
        </p:nvSpPr>
        <p:spPr>
          <a:xfrm>
            <a:off x="646113" y="2616200"/>
            <a:ext cx="4308475" cy="658813"/>
          </a:xfrm>
        </p:spPr>
        <p:txBody>
          <a:bodyPr>
            <a:normAutofit fontScale="70000" lnSpcReduction="20000"/>
          </a:bodyPr>
          <a:lstStyle/>
          <a:p>
            <a:pPr>
              <a:buFont typeface="Wingdings" pitchFamily="2" charset="2"/>
              <a:buNone/>
            </a:pPr>
            <a:r>
              <a:rPr lang="tr-TR" altLang="tr-TR" b="1" u="sng" smtClean="0">
                <a:solidFill>
                  <a:srgbClr val="C00000"/>
                </a:solidFill>
              </a:rPr>
              <a:t>Direnç:</a:t>
            </a:r>
            <a:r>
              <a:rPr lang="tr-TR" altLang="tr-TR" u="sng" smtClean="0">
                <a:solidFill>
                  <a:srgbClr val="C00000"/>
                </a:solidFill>
              </a:rPr>
              <a:t>  </a:t>
            </a:r>
            <a:r>
              <a:rPr lang="tr-TR" altLang="tr-TR" smtClean="0"/>
              <a:t>Suyun akışını azaltan bir engel olarak düşünülebilir. </a:t>
            </a:r>
          </a:p>
        </p:txBody>
      </p:sp>
      <p:pic>
        <p:nvPicPr>
          <p:cNvPr id="17412" name="Picture 7"/>
          <p:cNvPicPr>
            <a:picLocks noChangeAspect="1" noChangeArrowheads="1"/>
          </p:cNvPicPr>
          <p:nvPr/>
        </p:nvPicPr>
        <p:blipFill>
          <a:blip r:embed="rId2" cstate="print"/>
          <a:srcRect/>
          <a:stretch>
            <a:fillRect/>
          </a:stretch>
        </p:blipFill>
        <p:spPr bwMode="auto">
          <a:xfrm>
            <a:off x="5284788" y="2557463"/>
            <a:ext cx="2530475" cy="2270125"/>
          </a:xfrm>
          <a:prstGeom prst="rect">
            <a:avLst/>
          </a:prstGeom>
          <a:noFill/>
          <a:ln w="9525">
            <a:noFill/>
            <a:miter lim="800000"/>
            <a:headEnd/>
            <a:tailEnd/>
          </a:ln>
        </p:spPr>
      </p:pic>
      <p:cxnSp>
        <p:nvCxnSpPr>
          <p:cNvPr id="14" name="13 Düz Bağlayıcı"/>
          <p:cNvCxnSpPr/>
          <p:nvPr/>
        </p:nvCxnSpPr>
        <p:spPr>
          <a:xfrm rot="10800000">
            <a:off x="5373688" y="4135438"/>
            <a:ext cx="7858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Düz Bağlayıcı"/>
          <p:cNvCxnSpPr/>
          <p:nvPr/>
        </p:nvCxnSpPr>
        <p:spPr>
          <a:xfrm rot="10800000">
            <a:off x="5294313" y="2919413"/>
            <a:ext cx="428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p:nvPr/>
        </p:nvCxnSpPr>
        <p:spPr>
          <a:xfrm rot="5400000">
            <a:off x="7181850" y="4338638"/>
            <a:ext cx="5000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Sağ Ok"/>
          <p:cNvSpPr/>
          <p:nvPr/>
        </p:nvSpPr>
        <p:spPr>
          <a:xfrm>
            <a:off x="7770813" y="3862388"/>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8" name="17 Düz Ok Bağlayıcısı"/>
          <p:cNvCxnSpPr/>
          <p:nvPr/>
        </p:nvCxnSpPr>
        <p:spPr>
          <a:xfrm>
            <a:off x="5400675" y="2955925"/>
            <a:ext cx="22225" cy="11477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418" name="18 Metin kutusu"/>
          <p:cNvSpPr txBox="1">
            <a:spLocks noChangeArrowheads="1"/>
          </p:cNvSpPr>
          <p:nvPr/>
        </p:nvSpPr>
        <p:spPr bwMode="auto">
          <a:xfrm>
            <a:off x="4941888" y="3327400"/>
            <a:ext cx="352425" cy="400050"/>
          </a:xfrm>
          <a:prstGeom prst="rect">
            <a:avLst/>
          </a:prstGeom>
          <a:noFill/>
          <a:ln w="9525">
            <a:noFill/>
            <a:miter lim="800000"/>
            <a:headEnd/>
            <a:tailEnd/>
          </a:ln>
        </p:spPr>
        <p:txBody>
          <a:bodyPr>
            <a:spAutoFit/>
          </a:bodyPr>
          <a:lstStyle/>
          <a:p>
            <a:r>
              <a:rPr lang="tr-TR" altLang="tr-TR" sz="2000"/>
              <a:t>V</a:t>
            </a:r>
          </a:p>
        </p:txBody>
      </p:sp>
      <p:sp>
        <p:nvSpPr>
          <p:cNvPr id="17419" name="19 Metin kutusu"/>
          <p:cNvSpPr txBox="1">
            <a:spLocks noChangeArrowheads="1"/>
          </p:cNvSpPr>
          <p:nvPr/>
        </p:nvSpPr>
        <p:spPr bwMode="auto">
          <a:xfrm>
            <a:off x="8443913" y="3768725"/>
            <a:ext cx="242887" cy="369888"/>
          </a:xfrm>
          <a:prstGeom prst="rect">
            <a:avLst/>
          </a:prstGeom>
          <a:noFill/>
          <a:ln w="9525">
            <a:noFill/>
            <a:miter lim="800000"/>
            <a:headEnd/>
            <a:tailEnd/>
          </a:ln>
        </p:spPr>
        <p:txBody>
          <a:bodyPr wrap="none">
            <a:spAutoFit/>
          </a:bodyPr>
          <a:lstStyle/>
          <a:p>
            <a:r>
              <a:rPr lang="tr-TR" altLang="tr-TR"/>
              <a:t>İ</a:t>
            </a:r>
          </a:p>
        </p:txBody>
      </p:sp>
      <p:sp>
        <p:nvSpPr>
          <p:cNvPr id="17420" name="20 Metin kutusu"/>
          <p:cNvSpPr txBox="1">
            <a:spLocks noChangeArrowheads="1"/>
          </p:cNvSpPr>
          <p:nvPr/>
        </p:nvSpPr>
        <p:spPr bwMode="auto">
          <a:xfrm>
            <a:off x="7240588" y="4667250"/>
            <a:ext cx="436562" cy="523875"/>
          </a:xfrm>
          <a:prstGeom prst="rect">
            <a:avLst/>
          </a:prstGeom>
          <a:noFill/>
          <a:ln w="9525">
            <a:noFill/>
            <a:miter lim="800000"/>
            <a:headEnd/>
            <a:tailEnd/>
          </a:ln>
        </p:spPr>
        <p:txBody>
          <a:bodyPr>
            <a:spAutoFit/>
          </a:bodyPr>
          <a:lstStyle/>
          <a:p>
            <a:r>
              <a:rPr lang="tr-TR" altLang="tr-TR" sz="2800" b="1">
                <a:solidFill>
                  <a:srgbClr val="C00000"/>
                </a:solidFill>
              </a:rPr>
              <a:t>R</a:t>
            </a:r>
          </a:p>
        </p:txBody>
      </p:sp>
      <p:sp>
        <p:nvSpPr>
          <p:cNvPr id="22" name="Rectangle 2"/>
          <p:cNvSpPr txBox="1">
            <a:spLocks noChangeArrowheads="1"/>
          </p:cNvSpPr>
          <p:nvPr/>
        </p:nvSpPr>
        <p:spPr bwMode="gray">
          <a:xfrm>
            <a:off x="728663" y="3416300"/>
            <a:ext cx="1928812" cy="496888"/>
          </a:xfrm>
          <a:prstGeom prst="rect">
            <a:avLst/>
          </a:prstGeom>
          <a:noFill/>
          <a:ln w="9525">
            <a:noFill/>
            <a:miter lim="800000"/>
            <a:headEnd/>
            <a:tailEnd/>
          </a:ln>
        </p:spPr>
        <p:txBody>
          <a:bodyPr lIns="0" rIns="0"/>
          <a:lstStyle/>
          <a:p>
            <a:pPr eaLnBrk="0" hangingPunct="0">
              <a:lnSpc>
                <a:spcPct val="90000"/>
              </a:lnSpc>
              <a:defRPr/>
            </a:pPr>
            <a:r>
              <a:rPr lang="tr-TR" b="1" u="sng" kern="0">
                <a:solidFill>
                  <a:srgbClr val="7030A0"/>
                </a:solidFill>
                <a:latin typeface="Calibri" pitchFamily="34" charset="0"/>
                <a:ea typeface="Calibri" pitchFamily="34" charset="0"/>
                <a:cs typeface="Calibri" pitchFamily="34" charset="0"/>
              </a:rPr>
              <a:t>OHM   KANUNU</a:t>
            </a:r>
            <a:endParaRPr lang="en-US" b="1" u="sng" kern="0" dirty="0">
              <a:solidFill>
                <a:srgbClr val="7030A0"/>
              </a:solidFill>
              <a:latin typeface="Calibri" pitchFamily="34" charset="0"/>
              <a:ea typeface="Calibri" pitchFamily="34" charset="0"/>
              <a:cs typeface="Calibri" pitchFamily="34" charset="0"/>
            </a:endParaRPr>
          </a:p>
        </p:txBody>
      </p:sp>
      <p:sp>
        <p:nvSpPr>
          <p:cNvPr id="25" name="Rectangle 3"/>
          <p:cNvSpPr txBox="1">
            <a:spLocks noChangeArrowheads="1"/>
          </p:cNvSpPr>
          <p:nvPr/>
        </p:nvSpPr>
        <p:spPr bwMode="auto">
          <a:xfrm>
            <a:off x="1057275" y="3905250"/>
            <a:ext cx="2738438" cy="911225"/>
          </a:xfrm>
          <a:prstGeom prst="rect">
            <a:avLst/>
          </a:prstGeom>
          <a:noFill/>
          <a:ln w="9525">
            <a:noFill/>
            <a:miter lim="800000"/>
            <a:headEnd/>
            <a:tailEnd/>
          </a:ln>
        </p:spPr>
        <p:txBody>
          <a:bodyPr lIns="0" tIns="0" rIns="0" bIns="0"/>
          <a:lstStyle/>
          <a:p>
            <a:pPr marL="180975" indent="-180975" eaLnBrk="0" hangingPunct="0">
              <a:spcBef>
                <a:spcPct val="20000"/>
              </a:spcBef>
              <a:defRPr/>
            </a:pPr>
            <a:r>
              <a:rPr lang="tr-TR" sz="2000" b="1" kern="0" dirty="0">
                <a:latin typeface="Calibri" pitchFamily="34" charset="0"/>
                <a:ea typeface="Calibri" pitchFamily="34" charset="0"/>
                <a:cs typeface="Calibri" pitchFamily="34" charset="0"/>
              </a:rPr>
              <a:t>R = V / I</a:t>
            </a:r>
          </a:p>
          <a:p>
            <a:pPr marL="180975" indent="-180975" eaLnBrk="0" hangingPunct="0">
              <a:spcBef>
                <a:spcPct val="20000"/>
              </a:spcBef>
              <a:defRPr/>
            </a:pPr>
            <a:r>
              <a:rPr lang="tr-TR" sz="2000" b="1" kern="0" dirty="0">
                <a:latin typeface="Calibri" pitchFamily="34" charset="0"/>
                <a:ea typeface="Calibri" pitchFamily="34" charset="0"/>
                <a:cs typeface="Calibri" pitchFamily="34" charset="0"/>
              </a:rPr>
              <a:t>(Direnç = Volt / Amper )</a:t>
            </a:r>
            <a:endParaRPr lang="en-US" sz="2000" b="1" kern="0" dirty="0">
              <a:latin typeface="Calibri" pitchFamily="34" charset="0"/>
              <a:ea typeface="Calibri" pitchFamily="34" charset="0"/>
              <a:cs typeface="Calibri" pitchFamily="34" charset="0"/>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1724025" y="623888"/>
            <a:ext cx="5176838" cy="503237"/>
          </a:xfrm>
        </p:spPr>
        <p:txBody>
          <a:bodyPr>
            <a:normAutofit/>
          </a:bodyPr>
          <a:lstStyle/>
          <a:p>
            <a:r>
              <a:rPr lang="tr-TR" altLang="tr-TR" sz="2400" u="sng" dirty="0" smtClean="0">
                <a:solidFill>
                  <a:srgbClr val="00B050"/>
                </a:solidFill>
              </a:rPr>
              <a:t>ELEKTRİK İLE İLGİLİ TEMEL KAVRAMLAR</a:t>
            </a:r>
          </a:p>
        </p:txBody>
      </p:sp>
      <p:sp>
        <p:nvSpPr>
          <p:cNvPr id="18435" name="2 İçerik Yer Tutucusu"/>
          <p:cNvSpPr>
            <a:spLocks noGrp="1"/>
          </p:cNvSpPr>
          <p:nvPr>
            <p:ph idx="1"/>
          </p:nvPr>
        </p:nvSpPr>
        <p:spPr>
          <a:xfrm>
            <a:off x="476250" y="1223963"/>
            <a:ext cx="2692400" cy="1041400"/>
          </a:xfrm>
        </p:spPr>
        <p:txBody>
          <a:bodyPr>
            <a:normAutofit fontScale="70000" lnSpcReduction="20000"/>
          </a:bodyPr>
          <a:lstStyle/>
          <a:p>
            <a:pPr>
              <a:buFont typeface="Wingdings" pitchFamily="2" charset="2"/>
              <a:buNone/>
            </a:pPr>
            <a:r>
              <a:rPr lang="tr-TR" altLang="tr-TR" b="1" u="sng" smtClean="0">
                <a:solidFill>
                  <a:srgbClr val="C00000"/>
                </a:solidFill>
              </a:rPr>
              <a:t>ELEKTRİK ÇEŞİTLERİ</a:t>
            </a:r>
          </a:p>
          <a:p>
            <a:pPr>
              <a:buFont typeface="Arial" charset="0"/>
              <a:buAutoNum type="arabicPeriod"/>
            </a:pPr>
            <a:r>
              <a:rPr lang="tr-TR" altLang="tr-TR" smtClean="0">
                <a:solidFill>
                  <a:srgbClr val="7030A0"/>
                </a:solidFill>
              </a:rPr>
              <a:t>Dinamik Elektrik</a:t>
            </a:r>
          </a:p>
          <a:p>
            <a:pPr>
              <a:buFont typeface="Arial" charset="0"/>
              <a:buAutoNum type="arabicPeriod"/>
            </a:pPr>
            <a:r>
              <a:rPr lang="tr-TR" altLang="tr-TR" smtClean="0">
                <a:solidFill>
                  <a:srgbClr val="7030A0"/>
                </a:solidFill>
              </a:rPr>
              <a:t>Statik Elektrik</a:t>
            </a:r>
          </a:p>
        </p:txBody>
      </p:sp>
      <p:sp>
        <p:nvSpPr>
          <p:cNvPr id="18436" name="2 İçerik Yer Tutucusu"/>
          <p:cNvSpPr txBox="1">
            <a:spLocks/>
          </p:cNvSpPr>
          <p:nvPr/>
        </p:nvSpPr>
        <p:spPr bwMode="auto">
          <a:xfrm>
            <a:off x="796925" y="4103688"/>
            <a:ext cx="7656513" cy="1446212"/>
          </a:xfrm>
          <a:prstGeom prst="rect">
            <a:avLst/>
          </a:prstGeom>
          <a:noFill/>
          <a:ln w="9525">
            <a:noFill/>
            <a:miter lim="800000"/>
            <a:headEnd/>
            <a:tailEnd/>
          </a:ln>
        </p:spPr>
        <p:txBody>
          <a:bodyPr lIns="0" tIns="0" rIns="0" bIns="0"/>
          <a:lstStyle/>
          <a:p>
            <a:pPr marL="180975" indent="-180975" eaLnBrk="0" hangingPunct="0">
              <a:lnSpc>
                <a:spcPct val="80000"/>
              </a:lnSpc>
              <a:spcBef>
                <a:spcPct val="20000"/>
              </a:spcBef>
              <a:buFont typeface="Wingdings" pitchFamily="2" charset="2"/>
              <a:buNone/>
            </a:pPr>
            <a:r>
              <a:rPr lang="tr-TR" altLang="tr-TR" sz="1500" b="1">
                <a:latin typeface="Calibri" pitchFamily="34" charset="0"/>
              </a:rPr>
              <a:t>   </a:t>
            </a:r>
            <a:r>
              <a:rPr lang="tr-TR" altLang="tr-TR" b="1" u="sng">
                <a:solidFill>
                  <a:srgbClr val="7030A0"/>
                </a:solidFill>
                <a:latin typeface="Calibri" pitchFamily="34" charset="0"/>
              </a:rPr>
              <a:t>Statik Elektrik</a:t>
            </a:r>
          </a:p>
          <a:p>
            <a:pPr marL="180975" indent="-180975" eaLnBrk="0" hangingPunct="0">
              <a:lnSpc>
                <a:spcPct val="80000"/>
              </a:lnSpc>
              <a:spcBef>
                <a:spcPct val="20000"/>
              </a:spcBef>
              <a:buFont typeface="Wingdings" pitchFamily="2" charset="2"/>
              <a:buChar char="§"/>
            </a:pPr>
            <a:r>
              <a:rPr lang="tr-TR" altLang="tr-TR" sz="1500">
                <a:latin typeface="Calibri" pitchFamily="34" charset="0"/>
              </a:rPr>
              <a:t>Günlük yaşantımızda saçlarınızı tararken veya yünlü kazağınızı çıkarırken çıtırtı sesi çıkar. Evinizde en çok tozlanan yerlerden birinin televizyon camı olduğunu biliriz.</a:t>
            </a:r>
          </a:p>
          <a:p>
            <a:pPr marL="180975" indent="-180975">
              <a:lnSpc>
                <a:spcPct val="80000"/>
              </a:lnSpc>
              <a:buFont typeface="Arial" charset="0"/>
              <a:buChar char="•"/>
            </a:pPr>
            <a:r>
              <a:rPr lang="tr-TR" altLang="tr-TR" sz="1500">
                <a:latin typeface="Calibri" pitchFamily="34" charset="0"/>
              </a:rPr>
              <a:t>   </a:t>
            </a:r>
            <a:r>
              <a:rPr lang="en-US" altLang="tr-TR" sz="1500">
                <a:latin typeface="Calibri" pitchFamily="34" charset="0"/>
              </a:rPr>
              <a:t>Yıldırım</a:t>
            </a:r>
          </a:p>
          <a:p>
            <a:pPr marL="180975" indent="-180975">
              <a:lnSpc>
                <a:spcPct val="80000"/>
              </a:lnSpc>
              <a:buFont typeface="Arial" charset="0"/>
              <a:buChar char="•"/>
            </a:pPr>
            <a:r>
              <a:rPr lang="tr-TR" altLang="tr-TR" sz="1500">
                <a:latin typeface="Calibri" pitchFamily="34" charset="0"/>
              </a:rPr>
              <a:t>   </a:t>
            </a:r>
            <a:r>
              <a:rPr lang="en-US" altLang="tr-TR" sz="1500">
                <a:latin typeface="Calibri" pitchFamily="34" charset="0"/>
              </a:rPr>
              <a:t>Patlayıcı Maddelerin Olduğu Yerler</a:t>
            </a:r>
          </a:p>
          <a:p>
            <a:pPr marL="180975" indent="-180975">
              <a:lnSpc>
                <a:spcPct val="80000"/>
              </a:lnSpc>
              <a:buFont typeface="Arial" charset="0"/>
              <a:buChar char="•"/>
            </a:pPr>
            <a:r>
              <a:rPr lang="tr-TR" altLang="tr-TR" sz="1500">
                <a:latin typeface="Calibri" pitchFamily="34" charset="0"/>
              </a:rPr>
              <a:t>   </a:t>
            </a:r>
            <a:r>
              <a:rPr lang="en-US" altLang="tr-TR" sz="1500">
                <a:latin typeface="Calibri" pitchFamily="34" charset="0"/>
              </a:rPr>
              <a:t>Tabanca Boyacılığı</a:t>
            </a:r>
            <a:r>
              <a:rPr lang="tr-TR" altLang="tr-TR" sz="1500">
                <a:latin typeface="Calibri" pitchFamily="34" charset="0"/>
              </a:rPr>
              <a:t>,</a:t>
            </a:r>
            <a:endParaRPr lang="en-US" altLang="tr-TR" sz="1500">
              <a:latin typeface="Calibri" pitchFamily="34" charset="0"/>
            </a:endParaRPr>
          </a:p>
          <a:p>
            <a:pPr marL="180975" indent="-180975">
              <a:lnSpc>
                <a:spcPct val="80000"/>
              </a:lnSpc>
              <a:buFont typeface="Arial" charset="0"/>
              <a:buChar char="•"/>
            </a:pPr>
            <a:r>
              <a:rPr lang="tr-TR" altLang="tr-TR" sz="1500">
                <a:latin typeface="Calibri" pitchFamily="34" charset="0"/>
              </a:rPr>
              <a:t>   </a:t>
            </a:r>
            <a:r>
              <a:rPr lang="en-US" altLang="tr-TR" sz="1500">
                <a:latin typeface="Calibri" pitchFamily="34" charset="0"/>
              </a:rPr>
              <a:t>Matbaa, Kömür Taşıma, Elk.Sis.</a:t>
            </a:r>
          </a:p>
          <a:p>
            <a:pPr marL="180975" indent="-180975" eaLnBrk="0" hangingPunct="0">
              <a:lnSpc>
                <a:spcPct val="80000"/>
              </a:lnSpc>
              <a:spcBef>
                <a:spcPct val="20000"/>
              </a:spcBef>
              <a:buFont typeface="Wingdings" pitchFamily="2" charset="2"/>
              <a:buChar char="§"/>
            </a:pPr>
            <a:endParaRPr lang="tr-TR" altLang="tr-TR" sz="1500">
              <a:latin typeface="Calibri" pitchFamily="34" charset="0"/>
            </a:endParaRPr>
          </a:p>
        </p:txBody>
      </p:sp>
      <p:sp>
        <p:nvSpPr>
          <p:cNvPr id="18437" name="2 İçerik Yer Tutucusu"/>
          <p:cNvSpPr txBox="1">
            <a:spLocks/>
          </p:cNvSpPr>
          <p:nvPr/>
        </p:nvSpPr>
        <p:spPr bwMode="auto">
          <a:xfrm>
            <a:off x="965200" y="2446338"/>
            <a:ext cx="5616575" cy="1403350"/>
          </a:xfrm>
          <a:prstGeom prst="rect">
            <a:avLst/>
          </a:prstGeom>
          <a:noFill/>
          <a:ln w="9525">
            <a:noFill/>
            <a:miter lim="800000"/>
            <a:headEnd/>
            <a:tailEnd/>
          </a:ln>
        </p:spPr>
        <p:txBody>
          <a:bodyPr lIns="0" tIns="0" rIns="0" bIns="0"/>
          <a:lstStyle/>
          <a:p>
            <a:pPr marL="180975" indent="-180975" eaLnBrk="0" hangingPunct="0">
              <a:spcBef>
                <a:spcPct val="20000"/>
              </a:spcBef>
              <a:buFont typeface="Wingdings" pitchFamily="2" charset="2"/>
              <a:buNone/>
            </a:pPr>
            <a:r>
              <a:rPr lang="tr-TR" altLang="tr-TR" b="1" u="sng">
                <a:solidFill>
                  <a:srgbClr val="7030A0"/>
                </a:solidFill>
                <a:latin typeface="Calibri" pitchFamily="34" charset="0"/>
              </a:rPr>
              <a:t>Dinamik Elektrik</a:t>
            </a:r>
          </a:p>
          <a:p>
            <a:pPr marL="180975" indent="-180975" eaLnBrk="0" hangingPunct="0">
              <a:spcBef>
                <a:spcPct val="20000"/>
              </a:spcBef>
              <a:buFont typeface="Wingdings" pitchFamily="2" charset="2"/>
              <a:buChar char="§"/>
            </a:pPr>
            <a:r>
              <a:rPr lang="tr-TR" altLang="tr-TR" b="1">
                <a:latin typeface="Calibri" pitchFamily="34" charset="0"/>
              </a:rPr>
              <a:t>DoğruAkım:</a:t>
            </a:r>
            <a:r>
              <a:rPr lang="tr-TR" altLang="tr-TR">
                <a:latin typeface="Calibri" pitchFamily="34" charset="0"/>
              </a:rPr>
              <a:t> Piller,Akülmülatörler,Adaptörler</a:t>
            </a:r>
          </a:p>
          <a:p>
            <a:pPr marL="180975" indent="-180975" eaLnBrk="0" hangingPunct="0">
              <a:spcBef>
                <a:spcPct val="20000"/>
              </a:spcBef>
              <a:buFont typeface="Wingdings" pitchFamily="2" charset="2"/>
              <a:buChar char="§"/>
            </a:pPr>
            <a:r>
              <a:rPr lang="tr-TR" altLang="tr-TR" b="1">
                <a:latin typeface="Calibri" pitchFamily="34" charset="0"/>
              </a:rPr>
              <a:t>Alternatif Akım</a:t>
            </a:r>
            <a:r>
              <a:rPr lang="tr-TR" altLang="tr-TR">
                <a:latin typeface="Calibri" pitchFamily="34" charset="0"/>
              </a:rPr>
              <a:t>:Şebeke Elektriği,Jeneratör</a:t>
            </a:r>
          </a:p>
          <a:p>
            <a:pPr marL="180975" indent="-180975" eaLnBrk="0" hangingPunct="0">
              <a:spcBef>
                <a:spcPct val="20000"/>
              </a:spcBef>
              <a:buFont typeface="Wingdings" pitchFamily="2" charset="2"/>
              <a:buChar char="§"/>
            </a:pPr>
            <a:r>
              <a:rPr lang="tr-TR" altLang="tr-TR" b="1">
                <a:latin typeface="Calibri" pitchFamily="34" charset="0"/>
              </a:rPr>
              <a:t>Karışık Akım</a:t>
            </a:r>
            <a:r>
              <a:rPr lang="tr-TR" altLang="tr-TR">
                <a:latin typeface="Calibri" pitchFamily="34" charset="0"/>
              </a:rPr>
              <a:t>:Telekomünikasyon,Kontrol Sistemleri</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41500" y="1484313"/>
            <a:ext cx="4930775" cy="514350"/>
          </a:xfrm>
        </p:spPr>
        <p:txBody>
          <a:bodyPr>
            <a:normAutofit fontScale="90000"/>
          </a:bodyPr>
          <a:lstStyle/>
          <a:p>
            <a:r>
              <a:rPr lang="en-US" altLang="tr-TR" sz="2800" u="sng" smtClean="0">
                <a:solidFill>
                  <a:srgbClr val="00B050"/>
                </a:solidFill>
              </a:rPr>
              <a:t>ELEKTRİĞİN ZARARL</a:t>
            </a:r>
            <a:r>
              <a:rPr lang="tr-TR" altLang="tr-TR" sz="2800" u="sng" smtClean="0">
                <a:solidFill>
                  <a:srgbClr val="00B050"/>
                </a:solidFill>
              </a:rPr>
              <a:t>I ETKİLERİ</a:t>
            </a:r>
            <a:endParaRPr lang="en-US" altLang="tr-TR" sz="2800" u="sng" smtClean="0">
              <a:solidFill>
                <a:srgbClr val="00B050"/>
              </a:solidFill>
            </a:endParaRPr>
          </a:p>
        </p:txBody>
      </p:sp>
      <p:sp>
        <p:nvSpPr>
          <p:cNvPr id="23555" name="Rectangle 3"/>
          <p:cNvSpPr>
            <a:spLocks noGrp="1" noChangeArrowheads="1"/>
          </p:cNvSpPr>
          <p:nvPr>
            <p:ph type="body" idx="1"/>
          </p:nvPr>
        </p:nvSpPr>
        <p:spPr>
          <a:xfrm>
            <a:off x="2570163" y="2265363"/>
            <a:ext cx="4032250" cy="1731962"/>
          </a:xfrm>
        </p:spPr>
        <p:txBody>
          <a:bodyPr>
            <a:normAutofit lnSpcReduction="10000"/>
          </a:bodyPr>
          <a:lstStyle/>
          <a:p>
            <a:r>
              <a:rPr lang="en-US" altLang="tr-TR" sz="2400" smtClean="0"/>
              <a:t>ELEKTRİK ŞOKU</a:t>
            </a:r>
          </a:p>
          <a:p>
            <a:r>
              <a:rPr lang="en-US" altLang="tr-TR" sz="2400" smtClean="0"/>
              <a:t>YANIKLAR</a:t>
            </a:r>
          </a:p>
          <a:p>
            <a:r>
              <a:rPr lang="en-US" altLang="tr-TR" sz="2400" smtClean="0"/>
              <a:t>YANGINLAR</a:t>
            </a:r>
          </a:p>
          <a:p>
            <a:r>
              <a:rPr lang="en-US" altLang="tr-TR" sz="2400" smtClean="0"/>
              <a:t>DÜŞMELER</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2023</Words>
  <Application>Microsoft Office PowerPoint</Application>
  <PresentationFormat>Ekran Gösterisi (4:3)</PresentationFormat>
  <Paragraphs>268</Paragraphs>
  <Slides>47</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47</vt:i4>
      </vt:variant>
    </vt:vector>
  </HeadingPairs>
  <TitlesOfParts>
    <vt:vector size="49" baseType="lpstr">
      <vt:lpstr>Ofis Teması</vt:lpstr>
      <vt:lpstr>Document</vt:lpstr>
      <vt:lpstr>Slayt 1</vt:lpstr>
      <vt:lpstr>ELEKTRİK İLE İLGİLİ TEMEL KAVRAMLAR</vt:lpstr>
      <vt:lpstr>ELEKTRİK İLE İLGİLİ TEMEL KAVRAMLAR</vt:lpstr>
      <vt:lpstr>ELEKTRİK İLE İLGİLİ TEMEL KAVRAMLAR</vt:lpstr>
      <vt:lpstr>ELEKTRİK İLE İLGİLİ TEMEL KAVRAMLAR</vt:lpstr>
      <vt:lpstr>ELEKTRİK İLE İLGİLİ TEMEL KAVRAMLAR</vt:lpstr>
      <vt:lpstr>ELEKTRİK İLE İLGİLİ TEMEL KAVRAMLAR</vt:lpstr>
      <vt:lpstr>ELEKTRİK İLE İLGİLİ TEMEL KAVRAMLAR</vt:lpstr>
      <vt:lpstr>ELEKTRİĞİN ZARARLI ETKİLERİ</vt:lpstr>
      <vt:lpstr>Slayt 10</vt:lpstr>
      <vt:lpstr>Slayt 11</vt:lpstr>
      <vt:lpstr>ELEKTRİK YANIKLARININ SEBEPLERİ</vt:lpstr>
      <vt:lpstr>ELEKTRİK YANGINLARININ SEBEPLERİ</vt:lpstr>
      <vt:lpstr>ELEKTRİK  ÇALIŞMASI SIRASINDA </vt:lpstr>
      <vt:lpstr>ELEKTRİK KAZALARININ ÖNLENMESİ</vt:lpstr>
      <vt:lpstr>ELEKTRİK KAZALARININ ÖNLENMESİ</vt:lpstr>
      <vt:lpstr>ELEKTRİK KAZALARININ ÖNLENMESİ</vt:lpstr>
      <vt:lpstr>ELEKTRİK  ÇARPMALARINA  KARŞI  ALINACAK  GENEL  KORUNMA  TEDBİRLERİ</vt:lpstr>
      <vt:lpstr>KÜÇÜK GERİLİM KULLANMA</vt:lpstr>
      <vt:lpstr>Slayt 20</vt:lpstr>
      <vt:lpstr>Slayt 21</vt:lpstr>
      <vt:lpstr>Slayt 22</vt:lpstr>
      <vt:lpstr>Slayt 23</vt:lpstr>
      <vt:lpstr>Slayt 24</vt:lpstr>
      <vt:lpstr>ELEKTRİK KAZALARINDA KİŞİSEL FAKTÖRLER</vt:lpstr>
      <vt:lpstr>ENERJİ HATLARINDA MEYDANA GELEN KAZALAR (1995 YILINDA 22 İLDE)</vt:lpstr>
      <vt:lpstr>ELEKTRİK  ÇARPMA  OLAYINDA  NELER  YAPILABİLİR</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HASAN YAMIK</cp:lastModifiedBy>
  <cp:revision>24</cp:revision>
  <dcterms:created xsi:type="dcterms:W3CDTF">2013-02-08T11:09:01Z</dcterms:created>
  <dcterms:modified xsi:type="dcterms:W3CDTF">2017-02-15T10:24:28Z</dcterms:modified>
</cp:coreProperties>
</file>