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2" r:id="rId23"/>
    <p:sldId id="280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01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90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05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9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72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70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62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50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33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0E70C-6414-418A-A3DC-DC27C46B2928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5CEC7-9F2F-4835-AD92-F347F445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56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3.bilecik.edu.tr/makineveimalat/wp-content/uploads/sites/27/2016/12/firma-dilekce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3.bilecik.edu.tr/makineveimalat/wp-content/uploads/sites/27/2016/12/firma-dilekce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3.bilecik.edu.tr/makineveimalat/wp-content/uploads/sites/27/2016/12/firma-dilekce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3.bilecik.edu.tr/makine/wp-content/uploads/sites/27/2016/12/staj-bilgi-formu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3.bilecik.edu.tr/makineveimalat/wp-content/uploads/sites/27/2016/12/firma-dilekce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4599" y="601487"/>
            <a:ext cx="8951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 </a:t>
            </a:r>
          </a:p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BİLECİK ŞEYH EDEBALİ ÜNİVERSİTESİ</a:t>
            </a:r>
          </a:p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Mühendislik Fakültesi</a:t>
            </a:r>
          </a:p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Makine Mühendisliği Bölümü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2474921"/>
            <a:ext cx="12206110" cy="1448548"/>
            <a:chOff x="0" y="2315267"/>
            <a:chExt cx="12206110" cy="1448548"/>
          </a:xfrm>
        </p:grpSpPr>
        <p:sp>
          <p:nvSpPr>
            <p:cNvPr id="5" name="TextBox 4"/>
            <p:cNvSpPr txBox="1"/>
            <p:nvPr/>
          </p:nvSpPr>
          <p:spPr>
            <a:xfrm>
              <a:off x="1634599" y="2490176"/>
              <a:ext cx="89510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STAJ BİLGİLENDİRME </a:t>
              </a:r>
            </a:p>
            <a:p>
              <a:pPr algn="ctr"/>
              <a:r>
                <a:rPr lang="tr-T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TOPLANTISI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0" y="2315267"/>
              <a:ext cx="12192000" cy="290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4110" y="3734787"/>
              <a:ext cx="12192000" cy="290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995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6150" y="1305610"/>
            <a:ext cx="34639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Staj başvurusu, </a:t>
            </a:r>
            <a:r>
              <a:rPr lang="tr-TR" dirty="0" smtClean="0"/>
              <a:t>staja başlanmadan </a:t>
            </a:r>
            <a:r>
              <a:rPr lang="tr-TR" dirty="0"/>
              <a:t>en az 15 gün öncesine kadar yapılmalıdır. </a:t>
            </a:r>
            <a:endParaRPr lang="tr-TR" dirty="0" smtClean="0"/>
          </a:p>
          <a:p>
            <a:pPr fontAlgn="base"/>
            <a:endParaRPr lang="tr-TR" dirty="0"/>
          </a:p>
          <a:p>
            <a:pPr fontAlgn="base"/>
            <a:r>
              <a:rPr lang="tr-TR" b="1" u="sng" dirty="0" smtClean="0"/>
              <a:t>Başvuru </a:t>
            </a:r>
            <a:r>
              <a:rPr lang="tr-TR" b="1" u="sng" dirty="0"/>
              <a:t>Evrakları: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Staj yapılacak olan firmadan alınan onay yazısı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Staj yapılacak olan firmaya onaylattırılan </a:t>
            </a:r>
            <a:r>
              <a:rPr lang="tr-TR" dirty="0" smtClean="0"/>
              <a:t>staj bilgi formu</a:t>
            </a:r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Ek 2 (3 Adet)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3 Adet Vesikalık Fotoğraf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Ek </a:t>
            </a:r>
            <a:r>
              <a:rPr lang="tr-TR" dirty="0" smtClean="0"/>
              <a:t>7 (Taahhütname)</a:t>
            </a:r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E-devlet üzerinden alınacak olan, Sosyal Güvenlik Kurumu –&gt;&gt; SPAS Müstehaklık Sorgulama(Sağlık Provizyon Aktivasyon Sistemi) belgesinin çıktısı</a:t>
            </a:r>
            <a:endParaRPr lang="tr-TR" dirty="0" smtClean="0">
              <a:hlinkClick r:id="rId3"/>
            </a:endParaRPr>
          </a:p>
          <a:p>
            <a:pPr fontAlgn="base"/>
            <a:endParaRPr lang="tr-TR" dirty="0" smtClean="0"/>
          </a:p>
          <a:p>
            <a:pPr fontAlgn="base"/>
            <a:endParaRPr lang="tr-TR" dirty="0">
              <a:solidFill>
                <a:srgbClr val="666666"/>
              </a:solidFill>
              <a:latin typeface="inheri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000" y="2882167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795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6150" y="1305610"/>
            <a:ext cx="34639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 smtClean="0"/>
              <a:t>Staja başlarken öğrenci yanında;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dirty="0" smtClean="0"/>
              <a:t>Ek 2 (Fotoğraflı form) ve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tr-TR" dirty="0" smtClean="0"/>
              <a:t>Sigorta girişinin yapıldığına dair belge (öğrenci işlerinden alınabilir) firmaya götürülerek staja başlanır.</a:t>
            </a:r>
            <a:endParaRPr lang="tr-TR" dirty="0" smtClean="0">
              <a:hlinkClick r:id="rId3"/>
            </a:endParaRPr>
          </a:p>
          <a:p>
            <a:pPr fontAlgn="base"/>
            <a:endParaRPr lang="tr-TR" dirty="0" smtClean="0"/>
          </a:p>
          <a:p>
            <a:pPr fontAlgn="base"/>
            <a:endParaRPr lang="tr-TR" dirty="0">
              <a:solidFill>
                <a:srgbClr val="666666"/>
              </a:solidFill>
              <a:latin typeface="inheri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55950" y="2882167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68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6150" y="1305610"/>
            <a:ext cx="34639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İşyeri staj sorumlusu (Makine Mühendisi) tarafından </a:t>
            </a:r>
            <a:endParaRPr lang="tr-TR" dirty="0" smtClean="0"/>
          </a:p>
          <a:p>
            <a:pPr fontAlgn="base"/>
            <a:r>
              <a:rPr lang="tr-TR" dirty="0" smtClean="0"/>
              <a:t>Staj </a:t>
            </a:r>
            <a:r>
              <a:rPr lang="tr-TR" dirty="0"/>
              <a:t>Değerlendirme Formu doldurulmalıdır. </a:t>
            </a:r>
            <a:endParaRPr lang="tr-TR" dirty="0" smtClean="0"/>
          </a:p>
          <a:p>
            <a:pPr fontAlgn="base"/>
            <a:endParaRPr lang="tr-TR" dirty="0"/>
          </a:p>
          <a:p>
            <a:pPr fontAlgn="base"/>
            <a:r>
              <a:rPr lang="tr-TR" dirty="0" smtClean="0"/>
              <a:t>Bununla </a:t>
            </a:r>
            <a:r>
              <a:rPr lang="tr-TR" dirty="0"/>
              <a:t>birlikte, staj raporu hazırlanmalı ve işyeri staj sorumlusu (Makine Mühendisi) ‘ne inceletilerek, her sayfası kaşelettirilmeli ve imzalattırılmalıdır. </a:t>
            </a:r>
            <a:endParaRPr lang="tr-TR" dirty="0" smtClean="0"/>
          </a:p>
          <a:p>
            <a:pPr fontAlgn="base"/>
            <a:endParaRPr lang="tr-TR" dirty="0"/>
          </a:p>
          <a:p>
            <a:pPr fontAlgn="base"/>
            <a:r>
              <a:rPr lang="tr-TR" dirty="0" smtClean="0"/>
              <a:t>Hazırlanan </a:t>
            </a:r>
            <a:r>
              <a:rPr lang="tr-TR" dirty="0"/>
              <a:t>staj raporu yazım formatına uygun olmalı ve karton kapak yapılmalıdır.</a:t>
            </a:r>
          </a:p>
          <a:p>
            <a:pPr fontAlgn="base"/>
            <a:endParaRPr lang="tr-TR" dirty="0">
              <a:solidFill>
                <a:srgbClr val="666666"/>
              </a:solidFill>
              <a:latin typeface="inheri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85543" y="2913035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704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66150" y="1305610"/>
            <a:ext cx="34639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Staj sonrasında ilan edilecek bir tarihe kadar bölüm staj komisyonuna aşağıdaki dökümanlar teslim edilir</a:t>
            </a:r>
            <a:r>
              <a:rPr lang="tr-TR" dirty="0" smtClean="0"/>
              <a:t>:</a:t>
            </a:r>
          </a:p>
          <a:p>
            <a:pPr fontAlgn="base"/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Yazım kurallarına uygun bir biçimde hazırlanmış Staj </a:t>
            </a:r>
            <a:r>
              <a:rPr lang="tr-TR" dirty="0" smtClean="0"/>
              <a:t>Raporu</a:t>
            </a:r>
          </a:p>
          <a:p>
            <a:pPr marL="342900" indent="-342900" fontAlgn="base">
              <a:buFont typeface="+mj-lt"/>
              <a:buAutoNum type="arabicPeriod"/>
            </a:pPr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Kapalı ve onaylı bir zarfta Staj değerlendirme </a:t>
            </a:r>
            <a:r>
              <a:rPr lang="tr-TR" dirty="0" smtClean="0"/>
              <a:t>formları</a:t>
            </a:r>
          </a:p>
          <a:p>
            <a:pPr marL="342900" indent="-342900" fontAlgn="base">
              <a:buFont typeface="+mj-lt"/>
              <a:buAutoNum type="arabicPeriod"/>
            </a:pPr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dirty="0"/>
              <a:t>Word ve pdf formatında staj raporunu ve digger ekleri içeren CD</a:t>
            </a:r>
            <a:endParaRPr lang="tr-TR" dirty="0">
              <a:solidFill>
                <a:srgbClr val="666666"/>
              </a:solidFill>
              <a:latin typeface="inheri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000" y="4713775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579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51200" y="4732825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554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94400" y="4694725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Rectangle 1"/>
          <p:cNvSpPr/>
          <p:nvPr/>
        </p:nvSpPr>
        <p:spPr>
          <a:xfrm>
            <a:off x="8972550" y="1043520"/>
            <a:ext cx="26479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İmza</a:t>
            </a:r>
            <a:r>
              <a:rPr lang="tr-TR" dirty="0"/>
              <a:t>, kaşe, mühür veya tarihler bulunmayan, üzerinde silinti, kazıntı ve usulüne uygun olmayan düzeltme yapılan staj raporları kabul edilmez.</a:t>
            </a:r>
          </a:p>
        </p:txBody>
      </p:sp>
    </p:spTree>
    <p:extLst>
      <p:ext uri="{BB962C8B-B14F-4D97-AF65-F5344CB8AC3E}">
        <p14:creationId xmlns:p14="http://schemas.microsoft.com/office/powerpoint/2010/main" val="405135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Nerelerde Staj Yapılabilir?</a:t>
            </a:r>
          </a:p>
          <a:p>
            <a:endParaRPr lang="tr-TR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Staj yapılacak resmi veya özel kurum ve kuruluşlar, stajların tanımlarında açıklanan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Makina alanlarında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faaliyet göstermelidir.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İmal usulleri stajında 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makine parçasının üretiliyor olması veya tasarımının yapılması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Fabrika tesisi ve organizasyonu stajında ise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ürünün makineler ile imal edilip pazarlanıyor olması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gerekmektedir.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/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545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Nerelerde Staj Yapılamaz?</a:t>
            </a:r>
          </a:p>
          <a:p>
            <a:endParaRPr lang="tr-TR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Yazılım </a:t>
            </a:r>
            <a:r>
              <a:rPr lang="tr-TR" sz="2400" dirty="0" smtClean="0"/>
              <a:t>şirketleri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D</a:t>
            </a:r>
            <a:r>
              <a:rPr lang="tr-TR" sz="2400" dirty="0" smtClean="0"/>
              <a:t>oğalgaz firmaları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Mühendislik Büroları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vb. devlet kurumları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61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Uyulması gereken kurallar</a:t>
            </a:r>
          </a:p>
          <a:p>
            <a:endParaRPr lang="tr-TR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 staj süresince Yükseköğretim Kurumları Öğrenci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Disiplin Yönetmeliği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hükümlerine; staj yaptığı kurumun çalışma ilkelerine, iş koşulları, disiplin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iş güvenliğine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kurallarına ve yasal düzenlemelere uymak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</a:t>
            </a:r>
          </a:p>
          <a:p>
            <a:pPr algn="just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Öğrencilere, staj süresince üniversitemiz tarafından zorunlu staj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sigortası yapılmaktadır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Dolayısıyla, Öğrencilerin, zorunlu staj sigortalarının yapılması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belirlediği staj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tarihlerinin hiçbir şekilde değiştirilmemesi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Mecburi durumlarda ise öncesinden bölüm staj komisyonuna bildirildiği taktirde staj günlerinde değişiklik yapılması mümkündür.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00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Uyulması gereken kurallar</a:t>
            </a:r>
          </a:p>
          <a:p>
            <a:pPr algn="just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 staj yaptıkları işyerinde kendi şahsiyetleri yanında,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Üniversiteyi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 aldıkları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temsil ettiklerini unutmamalıdırlar. Kendileri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bölümümüz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olumsuz bir görüş oluşturacak davranışlardan kaçınmalıdırlar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Öğrenci, stajının çalışma hayatına hazırlık açısından çok büyük önem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taşıdığının bilincinde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Staj, öğrencinin öğrendiği bilgileri tatbik edebilmesinin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gördüğü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uygulamaları araştırıp pekiştirmesinin en güzel bir fırsatıdır.  </a:t>
            </a: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08956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Stajın Amacı</a:t>
            </a: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öğrenim gördükleri programlar ile ilgili 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alanlarını tanımalarını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yerlerindeki uygulamaları öğrenmelerini,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öğretim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yoluyla edindikleri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 ve becerileri uygulayarak deneyim kazanmalarını sağlamaktır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278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 bilgiler</a:t>
            </a:r>
          </a:p>
          <a:p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 kendi imkânları ile yurt dışında bulacakları iş yerlerinde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 staj komisyonunun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görmesi şartı ile staj yapılması mümkündür.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yurtdışında staj yapmak için Erasmus programından da yararlanılabilir. Ancak yurtdışında staj yapan öğrencilerin staj raporunu İngilizce hazırlamaları gerekmektedir.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İmal usulleri stajı yapılmadan, Fabrika Tesis ve Organizasyon stajı yapılamaz.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iki staj, aynı yıl yapılabilir. Bölüm staj komisyonunun onay vermesi durumunda yine her iki staj aynı kurumda yapılabilir.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07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 bilgiler</a:t>
            </a:r>
          </a:p>
          <a:p>
            <a:pPr algn="just"/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Öğrencinin staj yaptığı tarihlerde resmi olarak herhangi bir dersi almıyor olması gerekmektedir. Yani yaz okuluna gidilen günlerde staja gidilemez.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Öğrenci, dönem sonu derslerin bitişi ile bir sonraki dönemin ders başlama tarihleri arasında stajını yapabilir.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Şubat tatilinde eğer tarihler uygunsa staj yapılabilir.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Firmadan onay yazısı alınma aşamasında firmaya gönderilmek üzere bir yazı verilmemektedir. Ancak bazı firmalar öğrencilerden staj zorunluluk yazısı istemektedir. İstek üzerine bu yazı öğrenciye bölüm sekreterliğinden verilebilir.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26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 Web Sitesi Staj Sayfası</a:t>
            </a:r>
          </a:p>
          <a:p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1278" b="4208"/>
          <a:stretch/>
        </p:blipFill>
        <p:spPr>
          <a:xfrm>
            <a:off x="513896" y="1038225"/>
            <a:ext cx="11019904" cy="52387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91275" y="1609725"/>
            <a:ext cx="1247775" cy="13525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391274" y="2409825"/>
            <a:ext cx="1247775" cy="2235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7886700" y="4410075"/>
            <a:ext cx="2705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Tüm öğrencilerin staj yönergesini okumaları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251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</a:t>
            </a:r>
          </a:p>
          <a:p>
            <a:endParaRPr lang="tr-T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Stajla ilgili sorunlarınızı 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staj komisyon üyelerine sorabilirsiniz.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428" y="3611325"/>
            <a:ext cx="3854997" cy="25998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53464"/>
          <a:stretch/>
        </p:blipFill>
        <p:spPr>
          <a:xfrm>
            <a:off x="4244805" y="2324226"/>
            <a:ext cx="4002242" cy="117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0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Zorunlu Stajlar</a:t>
            </a: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öğrencinin yapması zorunluğu olduğu 2 adet stajı vardır.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 200 İmal Usulleri Stajı (20 iş günü)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I	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II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 300 Fabrika Tesisi ve Organizasyonu Stajı (20 iş günü)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III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IV</a:t>
            </a: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1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 200 İmal Usulleri Stajı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üretilen ürünler ve ürünlerin imalatında kullanılan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imalat yöntemlerini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(döküm, talaşlı imalat, kaynak, sıcak ve soğuk şekillendirme, ısıl işlem,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boyama, alışılmamış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imalat yöntemleri vb.) üretim birimlerinde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bulunan makinelerin teknik özelliklerini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kullanma amaçlarını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incelemeleri amaçlanmıştır.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 200 İmal Usulleri Staj Raporunda Yer Alması Gereken Konular </a:t>
            </a:r>
          </a:p>
          <a:p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 hakkında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İşletmedeki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imalat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(döküm, talaşlı imalat, dövme, ekstrüzyon, haddeleme, çekme vb. plastik şekil verme yöntemleri, pres işleri, kaynak, ısıl işlem,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vb.)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İşletmede bulunan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üretimde kullanılan hammaddelerin, özelliklerinin, boyutlarının, işleme paylarının ve malzeme kalitelerinin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Kuruluşta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imalatta kullanılan ölçü aletlerinin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incelenmesi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Kuruluşta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üretilen ürünlere ait, üç görünüşüyle anlatılabilecek karmaşıklıkta şekle sahip en az bir parçanın ham maddeden son haline gelene kadar uygulanan işlemlerin kullanılan tezgâhlar ve yardımcı araç-gereçlerle beraber ayrıntılı olarak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açıklanması.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Firmadaki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malzeme ve ölçü muayene ve mekanik testler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75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 </a:t>
            </a:r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Fabrika Tesis ve Organizasyonu Stajı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hayatına atıldıktan sonra çalışacakları muhtemel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sahalarındaki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düzenini,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firmanın kalite yönetim ve kontrol sistemi, maliyet hesaplama yöntemleri, bakım onarım sistemleri, yerleşim planlaması ve iş akışı gibi konuları incelemeleri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beklenmektedir.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 300 Fabrika Tesis ve Organizasyonu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Raporunda Yer Alması Gereken Konular </a:t>
            </a:r>
          </a:p>
          <a:p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İşletmeye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 organizasyon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şeması.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Çalışanların motivasyon geliştirme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Tasarım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Ar-Ge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 ve kontrol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Tamir-bakım işlemleri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planlaması ile ilgili olarak Pazarla ilişkiler, Hammaddeler, Ulaşım,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Enerji ve Güç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gereksinimleri,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İşgücü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İsletme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stajında fabrikada üretilen basit bir parçanın siparişinden teslimatına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 olan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aşamaları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İncelenen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parçanın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akış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üretim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(Proje tipi, Parti tipi, Seri üretim)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şletmede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kullanılan ürünlere ait standartlar ve kalite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standartları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59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857" y="439302"/>
            <a:ext cx="110453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 Staj Komisyonu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Yrd. Doç. Dr. Emre ESENER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Yrd. Doç. Dr. Oğuzhan DEMİR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Arş. Gör. Emre SÖNMEZ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Arş. Gör. Ersel BALİ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76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53475" y="130561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yeri ve tarihi belirlemekle öğrenci yükümlüdür.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8000" y="1100992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4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51" y="1024792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53475" y="1305610"/>
            <a:ext cx="3276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b="1" dirty="0"/>
              <a:t>Firmanın doldurması gereken </a:t>
            </a:r>
            <a:r>
              <a:rPr lang="tr-TR" b="1" dirty="0" smtClean="0"/>
              <a:t>formlar</a:t>
            </a:r>
          </a:p>
          <a:p>
            <a:pPr fontAlgn="base"/>
            <a:endParaRPr lang="tr-TR" b="1" dirty="0">
              <a:hlinkClick r:id="rId3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tr-TR" u="sng" dirty="0" smtClean="0">
                <a:hlinkClick r:id="rId4"/>
              </a:rPr>
              <a:t>Staj Bilgi Formu</a:t>
            </a:r>
            <a:endParaRPr lang="tr-TR" u="sng" dirty="0" smtClean="0"/>
          </a:p>
          <a:p>
            <a:pPr marL="342900" indent="-342900" fontAlgn="base">
              <a:buFont typeface="+mj-lt"/>
              <a:buAutoNum type="arabicPeriod"/>
            </a:pPr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u="sng" dirty="0" smtClean="0"/>
              <a:t>Firma Onay yazısı</a:t>
            </a:r>
            <a:r>
              <a:rPr lang="tr-TR" dirty="0" smtClean="0"/>
              <a:t>, firma tarafından yazılacaktır. Cumartesi günleri de dahil staj yapmak isteyen öğrencilerin, alacakları onay yazısına “Firmamız cumartesi günleri de çalışmaktadır” ibaresi eklettirmeleri gerekmektedir</a:t>
            </a:r>
            <a:r>
              <a:rPr lang="tr-TR" dirty="0"/>
              <a:t>. Firma onay yazısı ve dilekçe, imzalı ve kaşeli olmak zorundadır.</a:t>
            </a:r>
          </a:p>
          <a:p>
            <a:pPr marL="342900" indent="-342900" fontAlgn="base">
              <a:buFont typeface="+mj-lt"/>
              <a:buAutoNum type="arabicPeriod"/>
            </a:pPr>
            <a:endParaRPr lang="tr-TR" dirty="0" smtClean="0"/>
          </a:p>
          <a:p>
            <a:pPr fontAlgn="base"/>
            <a:endParaRPr lang="tr-TR" dirty="0">
              <a:solidFill>
                <a:srgbClr val="666666"/>
              </a:solidFill>
              <a:latin typeface="inheri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19450" y="1024792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2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105716"/>
            <a:ext cx="8057143" cy="5323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857" y="439302"/>
            <a:ext cx="11045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Staj Başvuru İş Akış Şeması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53475" y="1305610"/>
            <a:ext cx="3276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b="1" dirty="0"/>
              <a:t>Firmanın doldurması gereken </a:t>
            </a:r>
            <a:r>
              <a:rPr lang="tr-TR" b="1" dirty="0" smtClean="0"/>
              <a:t>formlar</a:t>
            </a:r>
          </a:p>
          <a:p>
            <a:pPr fontAlgn="base"/>
            <a:endParaRPr lang="tr-TR" b="1" dirty="0">
              <a:hlinkClick r:id="rId3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tr-TR" dirty="0" smtClean="0">
                <a:solidFill>
                  <a:schemeClr val="accent5"/>
                </a:solidFill>
                <a:hlinkClick r:id="rId3"/>
              </a:rPr>
              <a:t>Dilekçe</a:t>
            </a:r>
            <a:r>
              <a:rPr lang="tr-TR" dirty="0"/>
              <a:t> (firmaya gidilmeden önce bölüme </a:t>
            </a:r>
            <a:r>
              <a:rPr lang="tr-TR" dirty="0" smtClean="0"/>
              <a:t>imzalattırılmalıdır)</a:t>
            </a:r>
          </a:p>
          <a:p>
            <a:pPr marL="342900" indent="-342900" fontAlgn="base">
              <a:buFont typeface="+mj-lt"/>
              <a:buAutoNum type="arabicPeriod"/>
            </a:pPr>
            <a:endParaRPr lang="tr-TR" dirty="0"/>
          </a:p>
          <a:p>
            <a:pPr marL="342900" indent="-342900" fontAlgn="base">
              <a:buFont typeface="+mj-lt"/>
              <a:buAutoNum type="arabicPeriod"/>
            </a:pPr>
            <a:r>
              <a:rPr lang="tr-TR" u="sng" dirty="0" smtClean="0">
                <a:solidFill>
                  <a:schemeClr val="accent5"/>
                </a:solidFill>
              </a:rPr>
              <a:t>Firma Onay yazısı</a:t>
            </a:r>
            <a:r>
              <a:rPr lang="tr-TR" dirty="0" smtClean="0"/>
              <a:t>, firma tarafından yazılacaktır. Cumartesi günleri de dahil staj yapmak isteyen öğrencilerin, alacakları onay yazısına “Firmamız cumartesi günleri de çalışmaktadır” ibaresi eklettirmeleri gerekmektedir</a:t>
            </a:r>
            <a:r>
              <a:rPr lang="tr-TR" dirty="0"/>
              <a:t>. Firma onay yazısı ve dilekçe, imzalı ve kaşeli olmak zorundadır.</a:t>
            </a:r>
          </a:p>
          <a:p>
            <a:pPr marL="342900" indent="-342900" fontAlgn="base">
              <a:buFont typeface="+mj-lt"/>
              <a:buAutoNum type="arabicPeriod"/>
            </a:pPr>
            <a:endParaRPr lang="tr-TR" dirty="0" smtClean="0"/>
          </a:p>
          <a:p>
            <a:pPr fontAlgn="base"/>
            <a:endParaRPr lang="tr-TR" dirty="0">
              <a:solidFill>
                <a:srgbClr val="666666"/>
              </a:solidFill>
              <a:latin typeface="inheri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85543" y="1110517"/>
            <a:ext cx="2571750" cy="15945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48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1096</Words>
  <Application>Microsoft Office PowerPoint</Application>
  <PresentationFormat>Widescreen</PresentationFormat>
  <Paragraphs>162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inherit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Emre</dc:creator>
  <cp:lastModifiedBy>Emre Sönmez</cp:lastModifiedBy>
  <cp:revision>38</cp:revision>
  <dcterms:created xsi:type="dcterms:W3CDTF">2017-04-13T08:02:26Z</dcterms:created>
  <dcterms:modified xsi:type="dcterms:W3CDTF">2018-03-12T10:05:42Z</dcterms:modified>
</cp:coreProperties>
</file>