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71" r:id="rId12"/>
    <p:sldId id="263" r:id="rId13"/>
    <p:sldId id="262" r:id="rId14"/>
    <p:sldId id="258" r:id="rId15"/>
    <p:sldId id="259" r:id="rId16"/>
    <p:sldId id="260" r:id="rId17"/>
    <p:sldId id="264" r:id="rId18"/>
    <p:sldId id="265" r:id="rId19"/>
    <p:sldId id="266" r:id="rId20"/>
    <p:sldId id="267" r:id="rId21"/>
    <p:sldId id="268" r:id="rId22"/>
    <p:sldId id="27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2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B75B53-ED5F-4872-AF6E-4C974B65EDC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099B2C-6D93-4010-AADD-CE225358B86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4F6BA8-F628-4798-A215-5283F77595BE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4F105-B203-4853-A5CC-49293084BAC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61006D-5F8E-4F0A-AADE-D131BF32095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3B80BE-1B55-4585-A73F-87A65959399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21B94-AB50-4B12-96A7-A2E5077649A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C6E85B-B257-4B7A-A486-1A1BF0F8D51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8ADE5-D725-48E3-859B-5D838890B8A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75FE6-07AF-4E7D-ADA0-EDAC218FA10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6D684-3F13-4366-8A80-B6E89C40F70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tr-T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A28EFFF6-1E3F-4A26-A3CA-7CFA4C1FC086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276872"/>
            <a:ext cx="6019800" cy="1752600"/>
          </a:xfrm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sz="4000" b="1" dirty="0">
                <a:solidFill>
                  <a:srgbClr val="FF3300"/>
                </a:solidFill>
              </a:rPr>
              <a:t>MOTORLU ARAÇLARDA GÜVENLİK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/>
              <a:t>OPERATÖRÜN KİŞİSEL KORUYUCULARI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18488" cy="4184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Baret</a:t>
            </a:r>
          </a:p>
          <a:p>
            <a:pPr>
              <a:lnSpc>
                <a:spcPct val="80000"/>
              </a:lnSpc>
            </a:pPr>
            <a:r>
              <a:rPr lang="tr-TR" sz="2800"/>
              <a:t>Emniyet Kemeri</a:t>
            </a:r>
          </a:p>
          <a:p>
            <a:pPr>
              <a:lnSpc>
                <a:spcPct val="80000"/>
              </a:lnSpc>
            </a:pPr>
            <a:r>
              <a:rPr lang="tr-TR" sz="2800"/>
              <a:t>Emniyet gözlüğü</a:t>
            </a:r>
          </a:p>
          <a:p>
            <a:pPr>
              <a:lnSpc>
                <a:spcPct val="80000"/>
              </a:lnSpc>
            </a:pPr>
            <a:r>
              <a:rPr lang="tr-TR" sz="2800"/>
              <a:t>Eldiven</a:t>
            </a:r>
          </a:p>
          <a:p>
            <a:pPr>
              <a:lnSpc>
                <a:spcPct val="80000"/>
              </a:lnSpc>
            </a:pPr>
            <a:r>
              <a:rPr lang="tr-TR" sz="2800"/>
              <a:t>Reflektör yelek</a:t>
            </a:r>
          </a:p>
          <a:p>
            <a:pPr>
              <a:lnSpc>
                <a:spcPct val="80000"/>
              </a:lnSpc>
            </a:pPr>
            <a:r>
              <a:rPr lang="tr-TR" sz="2800"/>
              <a:t>Kulaklık</a:t>
            </a:r>
          </a:p>
          <a:p>
            <a:pPr>
              <a:lnSpc>
                <a:spcPct val="80000"/>
              </a:lnSpc>
            </a:pPr>
            <a:r>
              <a:rPr lang="tr-TR" sz="2800"/>
              <a:t>Maske</a:t>
            </a:r>
          </a:p>
          <a:p>
            <a:pPr>
              <a:lnSpc>
                <a:spcPct val="80000"/>
              </a:lnSpc>
            </a:pPr>
            <a:r>
              <a:rPr lang="tr-TR" sz="2800"/>
              <a:t>Gözlük</a:t>
            </a:r>
          </a:p>
          <a:p>
            <a:pPr>
              <a:lnSpc>
                <a:spcPct val="80000"/>
              </a:lnSpc>
            </a:pPr>
            <a:r>
              <a:rPr lang="tr-TR" sz="2800"/>
              <a:t> ve diğer gerekli malzemeler kullanılmalıdır.</a:t>
            </a:r>
          </a:p>
          <a:p>
            <a:pPr>
              <a:lnSpc>
                <a:spcPct val="80000"/>
              </a:lnSpc>
            </a:pPr>
            <a:endParaRPr lang="tr-TR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algn="ctr"/>
            <a:r>
              <a:rPr lang="tr-TR" sz="3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OPERATÖRLER İÇİN GÜVENLİK ÖNLEMLERİ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 Ağır iş makinesini çalıştırmadan önce her zaman frenleri, direksiyonu ve aracın diğer önemli bölümlerini kontrol edin. 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Aracı hareket ettirmeden önce,hiç kimsenin aracınızın çevresinde olmadığına emin olun.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Aracınızı park edeceğiniz zaman kovaları</a:t>
            </a:r>
            <a:r>
              <a:rPr lang="en-US" sz="1900"/>
              <a:t>/</a:t>
            </a:r>
            <a:r>
              <a:rPr lang="tr-TR" sz="1900"/>
              <a:t>kepçeleri indirin, el frenini çekin ve motoru kapatın.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Araçtan inerken, aşağıya atlama hevesinizi kontrol ederek, kapı kollarını, trabzanları ve basamakları kullanarak güvenli bir şekilde inin. İndiğiniz yerin temiz olduğuna ve kaygan olmadığına emin olun.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Aracınızı yağlarken veya aracın bir aksamı ile ilgilenirken mutlaka motoru kapatın ve tüm güvenlik önlemlerini aldığınıza emin olun. 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Kesinlikle gerekli olmadıkça ağır iş makineleriyle </a:t>
            </a:r>
            <a:r>
              <a:rPr lang="tr-TR" sz="1900" b="1" i="1" u="sng"/>
              <a:t>geri geri</a:t>
            </a:r>
            <a:r>
              <a:rPr lang="tr-TR" sz="1900"/>
              <a:t> çıkmayın.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tr-TR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/>
            <a:r>
              <a:rPr lang="tr-TR" sz="2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OPERATÖRLER İÇİN GÜVENLİK ÖNLEMLERİ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>
              <a:buSzTx/>
              <a:buFont typeface="Wingdings" pitchFamily="2" charset="2"/>
              <a:buChar char="q"/>
            </a:pPr>
            <a:r>
              <a:rPr lang="tr-TR"/>
              <a:t>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1052513"/>
            <a:ext cx="3538538" cy="3233737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AutoShape 5" descr="2"/>
          <p:cNvSpPr>
            <a:spLocks noChangeArrowheads="1"/>
          </p:cNvSpPr>
          <p:nvPr/>
        </p:nvSpPr>
        <p:spPr bwMode="auto">
          <a:xfrm>
            <a:off x="5486400" y="981075"/>
            <a:ext cx="3657600" cy="2743200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" name="Rectangle 9" descr="Working Around &amp; Operating Heavy Equipment Safely-1"/>
          <p:cNvSpPr>
            <a:spLocks noChangeAspect="1" noChangeArrowheads="1"/>
          </p:cNvSpPr>
          <p:nvPr/>
        </p:nvSpPr>
        <p:spPr bwMode="auto">
          <a:xfrm>
            <a:off x="2771775" y="3657600"/>
            <a:ext cx="4911725" cy="3200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algn="ctr"/>
            <a:r>
              <a:rPr lang="tr-TR" sz="3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OPERATÖRLER İÇİN GÜVENLİK ÖNLEMLERİ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Aracınızı çalıştırmadan önce çevrenizi olası engellere karşı kontrol edin.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Diğer araçları, malzemeleri ve kişileri ağır iş makinelerinin çalıştıkları yerlerden uzak tutun.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Aynalarınızın kör noktaları en aza indirecek şekilde ayarlandığından emin olun. 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Aracınızı kullanmaya başlamadan önce geri vites alarmınızı kontrol edin.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Eğer arkayı göremiyorsanız, sizi aşağıdan yönlendirecek ve uyaracak birini kullanın. 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Sadece eğitimini aldığınız araçları kullanın.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Kullandığınız aracın haddini bilin.</a:t>
            </a:r>
            <a:r>
              <a:rPr lang="tr-TR" sz="2500" u="sng"/>
              <a:t> 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Eğer göremiyorsanız, gittiğiniz yolun temiz olduğunu farzederek hareket etmeyin mutlaka kontrol edin.</a:t>
            </a:r>
            <a:endParaRPr lang="tr-TR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11" descr="+ DSCF6898"/>
          <p:cNvSpPr>
            <a:spLocks noChangeArrowheads="1"/>
          </p:cNvSpPr>
          <p:nvPr/>
        </p:nvSpPr>
        <p:spPr bwMode="auto">
          <a:xfrm>
            <a:off x="304800" y="1981200"/>
            <a:ext cx="8229600" cy="4572000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/>
          <a:lstStyle/>
          <a:p>
            <a:pPr algn="ctr"/>
            <a:r>
              <a:rPr lang="tr-TR" sz="3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ÇEVREDE ÇALIŞANLAR İÇİN GÜVENLİK ÖNLEMLERİ</a:t>
            </a:r>
            <a:endParaRPr lang="tr-TR" sz="4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713788" cy="5229225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Hareket eden araçlardan uzak durun.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Ağır iş makinesini kullanan operatörün sizin nerede olduğunuzu ve nereye gittiğinizi bildiğini varsaymayın.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Hareket eden araçlara karşı her zaman tetikte olun.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Sıkışma noktalarına, vinçlere ve </a:t>
            </a:r>
            <a:r>
              <a:rPr lang="en-US" sz="1800" b="1"/>
              <a:t>hafriyat</a:t>
            </a:r>
            <a:r>
              <a:rPr lang="tr-TR" sz="1800" b="1"/>
              <a:t> araçlarına karşı her zaman tetikte olun ve  bunlardan uzak durun.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Eğer ağır bir iş makinesinin yakınında olmanızı gerektiren bir durum varsa operatörü siz yakınına gitmeden önce aracı durdurması konusunda uyarın. 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Geri geri giden bir aracın arkasında yürümeyin. </a:t>
            </a:r>
            <a:r>
              <a:rPr lang="tr-TR" sz="1800" b="1" i="1" u="sng"/>
              <a:t>Sendeleyip düşme ihtimalini</a:t>
            </a:r>
            <a:r>
              <a:rPr lang="tr-TR" sz="1800" b="1"/>
              <a:t> unutmayın.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Hareket eden araçların yanında yürümeyin,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Eğer portatif bir platformda veya iskelede çalışıyorsanız, ağır iş makinesi geçerken aşağıya inin.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endParaRPr lang="tr-TR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Açık Alanlarda </a:t>
            </a:r>
            <a:r>
              <a:rPr lang="en-US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Yak</a:t>
            </a:r>
            <a:r>
              <a:rPr lang="tr-TR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ıt İkmali</a:t>
            </a:r>
          </a:p>
        </p:txBody>
      </p:sp>
      <p:sp>
        <p:nvSpPr>
          <p:cNvPr id="13317" name="AutoShape 18" descr="+ DSCF6662"/>
          <p:cNvSpPr>
            <a:spLocks noChangeArrowheads="1"/>
          </p:cNvSpPr>
          <p:nvPr/>
        </p:nvSpPr>
        <p:spPr bwMode="auto">
          <a:xfrm>
            <a:off x="4500563" y="1844675"/>
            <a:ext cx="4114800" cy="3048000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3318" name="AutoShape 19" descr="+ DSCF6892"/>
          <p:cNvSpPr>
            <a:spLocks noChangeArrowheads="1"/>
          </p:cNvSpPr>
          <p:nvPr/>
        </p:nvSpPr>
        <p:spPr bwMode="auto">
          <a:xfrm>
            <a:off x="0" y="2590800"/>
            <a:ext cx="4495800" cy="4114800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822325" lvl="2" indent="-228600" algn="ctr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sz="24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  <p:pic>
        <p:nvPicPr>
          <p:cNvPr id="13319" name="Picture 21" descr="j03402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867400"/>
            <a:ext cx="5667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tr-TR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Açık Alanlarda </a:t>
            </a: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Yak</a:t>
            </a:r>
            <a:r>
              <a:rPr lang="tr-TR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ıt İkmali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Yakıt ikmali yapılırken aracın yuvarlanma ihtimali var ise tekerleklerin altına takoz koyun. </a:t>
            </a:r>
          </a:p>
          <a:p>
            <a:pPr>
              <a:lnSpc>
                <a:spcPct val="80000"/>
              </a:lnSpc>
            </a:pPr>
            <a:r>
              <a:rPr lang="tr-TR" sz="2400"/>
              <a:t>Yakıt ikmali yapmadan önce motoru durdurun.</a:t>
            </a:r>
          </a:p>
          <a:p>
            <a:pPr>
              <a:lnSpc>
                <a:spcPct val="80000"/>
              </a:lnSpc>
            </a:pPr>
            <a:r>
              <a:rPr lang="tr-TR" sz="2400"/>
              <a:t>Eğer yakıt tankı motor ya da egzoz gibi sıcak bir yere yakınsa tankı doldurmadan önce motorun soğumasını bekleyin.</a:t>
            </a:r>
          </a:p>
          <a:p>
            <a:pPr>
              <a:lnSpc>
                <a:spcPct val="80000"/>
              </a:lnSpc>
            </a:pPr>
            <a:r>
              <a:rPr lang="tr-TR" sz="2400"/>
              <a:t>Yakıt tankeri veya mazot kamyonundan yakıt aktarırken spout veya nozzle ın yakıt tankı ile temas halinde olmasını sağlayın.Yakıt aktarılması sırasında statik elektrik oluşabilir.</a:t>
            </a:r>
          </a:p>
          <a:p>
            <a:pPr>
              <a:lnSpc>
                <a:spcPct val="80000"/>
              </a:lnSpc>
            </a:pPr>
            <a:r>
              <a:rPr lang="tr-TR" sz="2400"/>
              <a:t>Mazotu yere dökmemeye dikkat edin. Çünki sıcak bir şeyle temas ettiğinde alev alabilir.</a:t>
            </a:r>
          </a:p>
          <a:p>
            <a:pPr>
              <a:lnSpc>
                <a:spcPct val="80000"/>
              </a:lnSpc>
            </a:pPr>
            <a:r>
              <a:rPr lang="tr-TR" sz="2400"/>
              <a:t>Depoyu aşırı doldurmayın. Eğer araç sıcak duruyorsa mazot sıcaktan genleşip taşabilir. Yakıt ikmali yaparken araç yana eğildiğinde veya genleştiğinde dökülmesine engel olacak kadar yer bırakın.</a:t>
            </a:r>
          </a:p>
          <a:p>
            <a:pPr>
              <a:lnSpc>
                <a:spcPct val="80000"/>
              </a:lnSpc>
            </a:pPr>
            <a:r>
              <a:rPr lang="tr-TR" sz="2400"/>
              <a:t>Yakıt İkmali tamamlandıktan sonra, hortumda mazot kalmadığına ve dökülen mazotun hemen temizlendiğine emin olun.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chemeClr val="bg2"/>
                </a:solidFill>
              </a:rPr>
              <a:t>ARAÇ KULLANIMI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3500" i="1"/>
              <a:t>Ulaşım araçları hareket halindeyken; inmeyiniz, binmeyiniz, kapı ve pencerelerden sarkmayınız. Araçların penceresinden elinizi, kolunuzu sarkıtmayınız.</a:t>
            </a:r>
            <a:endParaRPr lang="tr-TR" sz="3500" i="1"/>
          </a:p>
        </p:txBody>
      </p:sp>
      <p:pic>
        <p:nvPicPr>
          <p:cNvPr id="18436" name="Picture 3" descr="trafik_canav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050" y="3729038"/>
            <a:ext cx="366395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tr-TR" sz="4000" b="1">
                <a:solidFill>
                  <a:schemeClr val="bg2"/>
                </a:solidFill>
              </a:rPr>
              <a:t>Kış Mevsiminde Araç Kullanımı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400"/>
              <a:t>slak ve karlı yollarda aracı yavaş kullanınız.</a:t>
            </a:r>
          </a:p>
          <a:p>
            <a:pPr>
              <a:lnSpc>
                <a:spcPct val="80000"/>
              </a:lnSpc>
            </a:pPr>
            <a:r>
              <a:rPr lang="en-AU" sz="2400"/>
              <a:t>Öndeki aracı güvenli bir mesafeden takip ediniz.</a:t>
            </a:r>
            <a:endParaRPr lang="de-DE" sz="2400"/>
          </a:p>
          <a:p>
            <a:pPr>
              <a:lnSpc>
                <a:spcPct val="80000"/>
              </a:lnSpc>
            </a:pPr>
            <a:r>
              <a:rPr lang="de-DE" sz="2400"/>
              <a:t>Aracı aniden durdurmak istediğinizde, debriyaj ile fren pedalına aynı anda basınız</a:t>
            </a:r>
            <a:r>
              <a:rPr lang="tr-TR" sz="2400"/>
              <a:t>.</a:t>
            </a:r>
            <a:r>
              <a:rPr lang="de-DE" sz="2400"/>
              <a:t> </a:t>
            </a:r>
            <a:endParaRPr lang="tr-TR" sz="2400"/>
          </a:p>
          <a:p>
            <a:pPr>
              <a:lnSpc>
                <a:spcPct val="80000"/>
              </a:lnSpc>
            </a:pPr>
            <a:r>
              <a:rPr lang="en-AU" sz="2400"/>
              <a:t>Süratinizi düşürmek ve durmak için; frene birkaç kez yavaşca  dokunduktan sonra kuvvetle basınız ani ve sert fren yapmayınız.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Yokuş inerken</a:t>
            </a:r>
            <a:r>
              <a:rPr lang="tr-TR" sz="2400"/>
              <a:t>; </a:t>
            </a:r>
            <a:r>
              <a:rPr lang="en-AU" sz="2400"/>
              <a:t>süratinizi frenle değil vites küçülterek yavaşlatınız.</a:t>
            </a:r>
            <a:endParaRPr lang="es-ES_tradnl" sz="2400"/>
          </a:p>
          <a:p>
            <a:pPr>
              <a:lnSpc>
                <a:spcPct val="80000"/>
              </a:lnSpc>
            </a:pPr>
            <a:r>
              <a:rPr lang="es-ES_tradnl" sz="2400"/>
              <a:t>Karlı ve buzlu yollarda zincir takınız.</a:t>
            </a:r>
          </a:p>
          <a:p>
            <a:pPr>
              <a:lnSpc>
                <a:spcPct val="80000"/>
              </a:lnSpc>
            </a:pPr>
            <a:r>
              <a:rPr lang="es-ES_tradnl" sz="2400"/>
              <a:t>Zincirleriniz takılı iken aşırı güvene kapılmayınız. </a:t>
            </a:r>
          </a:p>
          <a:p>
            <a:pPr>
              <a:lnSpc>
                <a:spcPct val="80000"/>
              </a:lnSpc>
            </a:pPr>
            <a:r>
              <a:rPr lang="es-ES_tradnl" sz="2400"/>
              <a:t>Köprülerin ahşap veya metal kısımları diğer taraflardan çok daha fazla buzlu olur ve kaygandır.</a:t>
            </a:r>
            <a:endParaRPr lang="tr-TR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r>
              <a:rPr lang="tr-TR"/>
              <a:t>Tipik trafik kazası niteliğinde olan kazalar:</a:t>
            </a:r>
          </a:p>
          <a:p>
            <a:pPr>
              <a:buFont typeface="Wingdings" pitchFamily="2" charset="2"/>
              <a:buNone/>
            </a:pPr>
            <a:r>
              <a:rPr lang="tr-TR"/>
              <a:t>-Yanında çalışan kişiye çarpma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 makinesinin yoldan çıkıp devrilmesi </a:t>
            </a:r>
          </a:p>
          <a:p>
            <a:pPr>
              <a:buFont typeface="Wingdings" pitchFamily="2" charset="2"/>
              <a:buNone/>
            </a:pPr>
            <a:r>
              <a:rPr lang="tr-TR"/>
              <a:t>-Yağcı tarafından kullanılması sonucu kaza</a:t>
            </a:r>
          </a:p>
          <a:p>
            <a:pPr>
              <a:buFont typeface="Wingdings" pitchFamily="2" charset="2"/>
              <a:buNone/>
            </a:pPr>
            <a:r>
              <a:rPr lang="tr-TR"/>
              <a:t>-Arazinin uygun olmaması sonucu devrilme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-İşaretçiler, iş tarif edenlere ve yol gösterenlere çarpma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tr-TR" sz="4000" b="1">
                <a:solidFill>
                  <a:schemeClr val="bg2"/>
                </a:solidFill>
              </a:rPr>
              <a:t>Kış Mevsiminde Araç Kullanımı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/>
              <a:t>Eriyen karlar yolun belli bir yerinde toplanıp buz tutabilir.</a:t>
            </a:r>
          </a:p>
          <a:p>
            <a:pPr>
              <a:lnSpc>
                <a:spcPct val="90000"/>
              </a:lnSpc>
            </a:pPr>
            <a:r>
              <a:rPr lang="en-AU" sz="2400"/>
              <a:t>Yolun güneşli kısımları genellikle temiz olmasına rağmen kuzeye açık bölgeler hala buzlu olabilir.</a:t>
            </a:r>
          </a:p>
          <a:p>
            <a:pPr>
              <a:lnSpc>
                <a:spcPct val="90000"/>
              </a:lnSpc>
            </a:pPr>
            <a:r>
              <a:rPr lang="en-AU" sz="2400"/>
              <a:t>Viraj işaretlerine dikkat edin</a:t>
            </a:r>
            <a:r>
              <a:rPr lang="tr-TR" sz="2400"/>
              <a:t>.</a:t>
            </a:r>
            <a:endParaRPr lang="en-AU" sz="2400"/>
          </a:p>
          <a:p>
            <a:pPr>
              <a:lnSpc>
                <a:spcPct val="90000"/>
              </a:lnSpc>
            </a:pPr>
            <a:r>
              <a:rPr lang="en-AU" sz="2400"/>
              <a:t>Ön ve arka camlarınız ve aynalarınızı her zaman temiz tutun</a:t>
            </a:r>
            <a:r>
              <a:rPr lang="tr-TR" sz="2400"/>
              <a:t>.</a:t>
            </a:r>
            <a:endParaRPr lang="en-AU" sz="2400"/>
          </a:p>
          <a:p>
            <a:pPr>
              <a:lnSpc>
                <a:spcPct val="90000"/>
              </a:lnSpc>
            </a:pPr>
            <a:r>
              <a:rPr lang="en-AU" sz="2400"/>
              <a:t>Isıtıcı ve cam silicileriniz her zaman çalışır durumda olmalıdır.</a:t>
            </a:r>
          </a:p>
          <a:p>
            <a:pPr>
              <a:lnSpc>
                <a:spcPct val="90000"/>
              </a:lnSpc>
            </a:pPr>
            <a:r>
              <a:rPr lang="en-AU" sz="2400"/>
              <a:t>Kış mevsiminde ıs</a:t>
            </a:r>
            <a:r>
              <a:rPr lang="tr-TR" sz="2400"/>
              <a:t>ı</a:t>
            </a:r>
            <a:r>
              <a:rPr lang="en-AU" sz="2400"/>
              <a:t>tıcı çalışırken araç içinde karbon monoksit birikimini önlemek ve aracı havalandırmak için camınızı aralık tutunuz.</a:t>
            </a:r>
          </a:p>
          <a:p>
            <a:pPr>
              <a:lnSpc>
                <a:spcPct val="90000"/>
              </a:lnSpc>
            </a:pPr>
            <a:r>
              <a:rPr lang="tr-TR" sz="2400"/>
              <a:t>F</a:t>
            </a:r>
            <a:r>
              <a:rPr lang="en-AU" sz="2400"/>
              <a:t>arlarınızı açık tutun.</a:t>
            </a:r>
          </a:p>
          <a:p>
            <a:pPr>
              <a:lnSpc>
                <a:spcPct val="90000"/>
              </a:lnSpc>
            </a:pPr>
            <a:r>
              <a:rPr lang="tr-TR" sz="2400"/>
              <a:t>Y</a:t>
            </a:r>
            <a:r>
              <a:rPr lang="en-AU" sz="2400"/>
              <a:t>ola çıkmadan önce lastiklerinizin durumunu gözden geçirin.</a:t>
            </a:r>
          </a:p>
          <a:p>
            <a:pPr>
              <a:lnSpc>
                <a:spcPct val="90000"/>
              </a:lnSpc>
            </a:pPr>
            <a:r>
              <a:rPr lang="en-AU" sz="2400"/>
              <a:t>Aracınızda zincir, takoz ve çekme halatı bulundurun.</a:t>
            </a:r>
            <a:endParaRPr lang="tr-TR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811213"/>
          </a:xfrm>
        </p:spPr>
        <p:txBody>
          <a:bodyPr/>
          <a:lstStyle/>
          <a:p>
            <a:r>
              <a:rPr lang="tr-TR" sz="3600" b="1"/>
              <a:t>Araçlarda Yükleme ve Boşaltma İşleri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400"/>
              <a:t>Bir başka araç üzerine yüklenmiş araçlar içinde kimse olmamalıdır.</a:t>
            </a:r>
          </a:p>
          <a:p>
            <a:pPr>
              <a:lnSpc>
                <a:spcPct val="80000"/>
              </a:lnSpc>
            </a:pPr>
            <a:r>
              <a:rPr lang="en-AU" sz="2400"/>
              <a:t>Yükleme sırasında araç ve yükün yerleştirileceği yer arasında kimse bulunmamalıdır.</a:t>
            </a:r>
          </a:p>
          <a:p>
            <a:pPr>
              <a:lnSpc>
                <a:spcPct val="80000"/>
              </a:lnSpc>
            </a:pPr>
            <a:r>
              <a:rPr lang="en-AU" sz="2400"/>
              <a:t>Boru, tij vb. malzemeler yükle</a:t>
            </a:r>
            <a:r>
              <a:rPr lang="tr-TR" sz="2400"/>
              <a:t>nirken</a:t>
            </a:r>
            <a:r>
              <a:rPr lang="en-AU" sz="2400"/>
              <a:t> iyice bağlanm</a:t>
            </a:r>
            <a:r>
              <a:rPr lang="tr-TR" sz="2400"/>
              <a:t>alı</a:t>
            </a:r>
            <a:r>
              <a:rPr lang="en-AU" sz="2400"/>
              <a:t> ve bağ kilitli ol</a:t>
            </a:r>
            <a:r>
              <a:rPr lang="tr-TR" sz="2400"/>
              <a:t>malıdır.</a:t>
            </a:r>
            <a:endParaRPr lang="en-AU" sz="2400"/>
          </a:p>
          <a:p>
            <a:pPr>
              <a:lnSpc>
                <a:spcPct val="80000"/>
              </a:lnSpc>
            </a:pPr>
            <a:r>
              <a:rPr lang="en-AU" sz="2400"/>
              <a:t>Yükü kaldırırken veya indirirken yük altında veya yük ile yükleyici arasında durmayınız.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Zincir kilitleri takılırken ve açılırken zincir yanında / yakınında durmayınız.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Kötü ve yağışlı havalarda yükün üzerini çadırla veya naylonla kapatınız ve bağlayınız.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Yük araçtan daha uzun veya daha geniş ise sarkan bölüme gündüz 30x30 cm ebadında kırmızı bayrak takınız gece kırmızı ışık ile sarkan bölümü işaretleyiniz.</a:t>
            </a:r>
            <a:endParaRPr lang="tr-TR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3400" y="228600"/>
            <a:ext cx="4800600" cy="536575"/>
          </a:xfrm>
        </p:spPr>
        <p:txBody>
          <a:bodyPr anchor="b"/>
          <a:lstStyle/>
          <a:p>
            <a:r>
              <a:rPr lang="tr-TR" sz="4000"/>
              <a:t>Kaza Halinde</a:t>
            </a:r>
          </a:p>
        </p:txBody>
      </p:sp>
      <p:sp>
        <p:nvSpPr>
          <p:cNvPr id="23555" name="Date Placeholder 3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71C6DC-B053-4519-B3A2-B3FA12DB8AC7}" type="datetime1">
              <a:rPr lang="tr-TR" sz="1400">
                <a:solidFill>
                  <a:srgbClr val="FFFFFF"/>
                </a:solidFill>
              </a:rPr>
              <a:pPr algn="r"/>
              <a:t>5.7.2013</a:t>
            </a:fld>
            <a:endParaRPr lang="tr-TR" sz="1400">
              <a:solidFill>
                <a:srgbClr val="FFFFFF"/>
              </a:solidFill>
            </a:endParaRPr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fld id="{637ACA7B-D6AD-4A28-B0A5-E01FFDA34336}" type="slidenum">
              <a:rPr lang="tr-TR" sz="1600">
                <a:solidFill>
                  <a:schemeClr val="accent3">
                    <a:shade val="75000"/>
                  </a:schemeClr>
                </a:solidFill>
              </a:rPr>
              <a:pPr algn="ctr">
                <a:defRPr/>
              </a:pPr>
              <a:t>22</a:t>
            </a:fld>
            <a:endParaRPr lang="tr-TR" sz="160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844675"/>
            <a:ext cx="9144000" cy="4824413"/>
          </a:xfrm>
        </p:spPr>
        <p:txBody>
          <a:bodyPr>
            <a:normAutofit/>
          </a:bodyPr>
          <a:lstStyle/>
          <a:p>
            <a:pPr marL="273050" indent="-273050">
              <a:lnSpc>
                <a:spcPct val="70000"/>
              </a:lnSpc>
            </a:pPr>
            <a:r>
              <a:rPr lang="en-AU" sz="2400"/>
              <a:t>Yaralı veya ölüm olmasa dahi her kazayı ve olayı </a:t>
            </a:r>
            <a:r>
              <a:rPr lang="tr-TR" sz="2400"/>
              <a:t>amirlerinize</a:t>
            </a:r>
            <a:r>
              <a:rPr lang="en-AU" sz="2400"/>
              <a:t> bildiriniz.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Bildirimde en seri haberleşme yöntemlerini kullanınız.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Üçüncü şahıslar</a:t>
            </a:r>
            <a:r>
              <a:rPr lang="tr-TR" sz="2400"/>
              <a:t>l</a:t>
            </a:r>
            <a:r>
              <a:rPr lang="en-AU" sz="2400"/>
              <a:t>a kesinlikle anlaşma yoluna gitmeyiniz.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Üçüncü kişilere zarar verilmesi durumunda veya ölüm veya yaralanmalarda derhal ilgili yetkililere (trafik, jandarma) haber veriniz.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Yetkililer gelinceye kadar kaza mahalinde hiçbir şeyi yerinden oynatmayınız.</a:t>
            </a:r>
          </a:p>
          <a:p>
            <a:pPr marL="273050" indent="-273050">
              <a:lnSpc>
                <a:spcPct val="70000"/>
              </a:lnSpc>
            </a:pPr>
            <a:r>
              <a:rPr lang="tr-TR" sz="2400"/>
              <a:t>K</a:t>
            </a:r>
            <a:r>
              <a:rPr lang="en-AU" sz="2400"/>
              <a:t>aza yerinin güvenliği için gerekli önlemleri alınız işaret ve uyarıları yerleştiriniz.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Kaza yerine gele</a:t>
            </a:r>
            <a:r>
              <a:rPr lang="tr-TR" sz="2400"/>
              <a:t>n </a:t>
            </a:r>
            <a:r>
              <a:rPr lang="en-AU" sz="2400"/>
              <a:t>yetkili güvenlik güçlerinden (trafik polisi,jandarma) kaza raporunun bir suretini alınız raporda araçların hasarlarını</a:t>
            </a:r>
            <a:r>
              <a:rPr lang="tr-TR" sz="2400"/>
              <a:t>n</a:t>
            </a:r>
            <a:r>
              <a:rPr lang="en-AU" sz="2400"/>
              <a:t>  belirtilmiş olmasına dikkat ediniz.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Mümkünse olay yeri</a:t>
            </a:r>
            <a:r>
              <a:rPr lang="tr-TR" sz="2400"/>
              <a:t> ile </a:t>
            </a:r>
            <a:r>
              <a:rPr lang="en-AU" sz="2400"/>
              <a:t>kazaya karışan araçların fotoğrafını çekiniz.</a:t>
            </a:r>
            <a:endParaRPr lang="tr-TR" sz="2400"/>
          </a:p>
        </p:txBody>
      </p:sp>
      <p:pic>
        <p:nvPicPr>
          <p:cNvPr id="23558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1148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  <a:endParaRPr lang="tr-TR" sz="2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Kaldırma makineleri fenne uygun olmalı,</a:t>
            </a:r>
          </a:p>
          <a:p>
            <a:r>
              <a:rPr lang="tr-TR" sz="2400"/>
              <a:t>Tambur ve halatlar uyumlu olmalı,</a:t>
            </a:r>
          </a:p>
          <a:p>
            <a:r>
              <a:rPr lang="tr-TR" sz="2400"/>
              <a:t>Üst ve alt limit sviçleri bulunmalı,</a:t>
            </a:r>
          </a:p>
          <a:p>
            <a:r>
              <a:rPr lang="tr-TR" sz="2400"/>
              <a:t>Azami yükün 1,5 katını kaldırabilecek, askıda tutabilecek güçte olmalı,</a:t>
            </a:r>
          </a:p>
          <a:p>
            <a:r>
              <a:rPr lang="tr-TR" sz="2400"/>
              <a:t>Bu yüke dayanıklı frenleri olmalı,</a:t>
            </a:r>
          </a:p>
          <a:p>
            <a:r>
              <a:rPr lang="tr-TR" sz="2400"/>
              <a:t>Her gün operatörü tarafından kontrol edilmeli,</a:t>
            </a:r>
          </a:p>
          <a:p>
            <a:r>
              <a:rPr lang="tr-TR" sz="2400"/>
              <a:t>Üç ayda bir kere </a:t>
            </a:r>
            <a:r>
              <a:rPr lang="tr-TR" sz="2400" b="1"/>
              <a:t>yetkili teknik eleman tarafından </a:t>
            </a:r>
            <a:r>
              <a:rPr lang="tr-TR" sz="2400"/>
              <a:t>kontrol edilmeli,</a:t>
            </a:r>
          </a:p>
          <a:p>
            <a:r>
              <a:rPr lang="tr-TR" sz="2400"/>
              <a:t>Kaldırma taşıma işinde birden çok kişi çalışıyor ise,operatör bir kişiden işaret almalı, fakat herhangi bir kişinin dur işaretine derhal uymalı</a:t>
            </a:r>
            <a:br>
              <a:rPr lang="tr-TR" sz="2400"/>
            </a:br>
            <a:endParaRPr lang="tr-TR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800"/>
              <a:t>Yükler dik olarak indirilip kaldırılmalı,</a:t>
            </a:r>
          </a:p>
          <a:p>
            <a:r>
              <a:rPr lang="tr-TR" sz="2800"/>
              <a:t>Yüklerin eğik olarak kaldırıldığı durumlarda manevralar sorumlu bir kişi nezaretinde yapılmalı, yükün kötü durumuna karşı tedbir alınmalı,</a:t>
            </a:r>
          </a:p>
          <a:p>
            <a:r>
              <a:rPr lang="tr-TR" sz="2800"/>
              <a:t>Yükler çalışanların üzerinden geçirilmemeli,</a:t>
            </a:r>
          </a:p>
          <a:p>
            <a:r>
              <a:rPr lang="tr-TR" sz="2800"/>
              <a:t>Sesli ikaz sistemleri bulunmalı,</a:t>
            </a:r>
          </a:p>
          <a:p>
            <a:r>
              <a:rPr lang="tr-TR" sz="2800"/>
              <a:t>Yük asılı durumdayken, operatör makineyi terk etmemeli,</a:t>
            </a:r>
          </a:p>
          <a:p>
            <a:r>
              <a:rPr lang="tr-TR" sz="2800"/>
              <a:t>Açık havada çalışan vinçlerin kabinleri kapalı olmalı ve ısıtılmalı,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Aracın üzerinde azami çalışma kapasitesi belirtilmeli,</a:t>
            </a:r>
          </a:p>
          <a:p>
            <a:r>
              <a:rPr lang="tr-TR" sz="2400"/>
              <a:t>Azami yükten fazla kaldırıldığında uyaracak sesli ve ışıklı ikaz sistemi olmalı,</a:t>
            </a:r>
          </a:p>
          <a:p>
            <a:r>
              <a:rPr lang="tr-TR" sz="2400"/>
              <a:t>Kancalarda emniyet mandalı bulunmalı,</a:t>
            </a:r>
          </a:p>
          <a:p>
            <a:r>
              <a:rPr lang="tr-TR" sz="2400"/>
              <a:t>Vinç ile insan taşınmamalı</a:t>
            </a:r>
          </a:p>
          <a:p>
            <a:r>
              <a:rPr lang="tr-TR" sz="2400"/>
              <a:t>Görüş alanı içinde çalışılmalı</a:t>
            </a:r>
          </a:p>
          <a:p>
            <a:r>
              <a:rPr lang="tr-TR" sz="2400"/>
              <a:t>Görüş alanı dışında çalışılıyorsa işaretçiden istifade edilmeli</a:t>
            </a:r>
          </a:p>
          <a:p>
            <a:r>
              <a:rPr lang="tr-TR" sz="2400"/>
              <a:t>İşaret ve sinyallerin anlamları bilinmeli</a:t>
            </a:r>
          </a:p>
          <a:p>
            <a:r>
              <a:rPr lang="tr-TR" sz="2400"/>
              <a:t>Vinç bomuna, yükün veya herhangi bir şeyin çarpması önlenmeli</a:t>
            </a:r>
            <a:br>
              <a:rPr lang="tr-TR" sz="2400"/>
            </a:br>
            <a:r>
              <a:rPr lang="tr-TR" sz="2400">
                <a:latin typeface="Courier New" pitchFamily="49" charset="0"/>
              </a:rPr>
              <a:t/>
            </a:r>
            <a:br>
              <a:rPr lang="tr-TR" sz="2400">
                <a:latin typeface="Courier New" pitchFamily="49" charset="0"/>
              </a:rPr>
            </a:br>
            <a:endParaRPr lang="tr-TR" sz="2400">
              <a:latin typeface="Courier New" pitchFamily="49" charset="0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Araca hareket halinde inip binmemeli</a:t>
            </a:r>
          </a:p>
          <a:p>
            <a:pPr>
              <a:lnSpc>
                <a:spcPct val="90000"/>
              </a:lnSpc>
            </a:pPr>
            <a:r>
              <a:rPr lang="tr-TR" sz="2800"/>
              <a:t>Araç temiz tutulmalı, yağlı, gresli, çamurlu ve buzlu olmamalı</a:t>
            </a:r>
          </a:p>
          <a:p>
            <a:pPr>
              <a:lnSpc>
                <a:spcPct val="90000"/>
              </a:lnSpc>
            </a:pPr>
            <a:r>
              <a:rPr lang="tr-TR" sz="2800"/>
              <a:t>Yakıt doldurulurken ateşe dikkat edilmeli, Statik elektriğe dikkat edilmeli</a:t>
            </a:r>
          </a:p>
          <a:p>
            <a:pPr>
              <a:lnSpc>
                <a:spcPct val="90000"/>
              </a:lnSpc>
            </a:pPr>
            <a:r>
              <a:rPr lang="tr-TR" sz="2800"/>
              <a:t>Herhangi bir yerde tamirat yapılacağı zaman basınç düşürülmeli</a:t>
            </a:r>
          </a:p>
          <a:p>
            <a:pPr>
              <a:lnSpc>
                <a:spcPct val="90000"/>
              </a:lnSpc>
            </a:pPr>
            <a:r>
              <a:rPr lang="tr-TR" sz="2800"/>
              <a:t>Hidrolik basınç başlıklarını, tapalarını, radyatör kapaklarını açarken dikkatli olunmalı</a:t>
            </a:r>
          </a:p>
          <a:p>
            <a:pPr>
              <a:lnSpc>
                <a:spcPct val="90000"/>
              </a:lnSpc>
            </a:pPr>
            <a:r>
              <a:rPr lang="tr-TR" sz="2800"/>
              <a:t>Akünün su seviyesi kontrol edilirken fener kullanılmalı, sigara ve açık ateşten sakınılmalı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Elektrik hatları yanında yapılan çalışmalarda;  </a:t>
            </a:r>
            <a:br>
              <a:rPr lang="tr-TR" sz="2400"/>
            </a:br>
            <a:r>
              <a:rPr lang="tr-TR" sz="2400"/>
              <a:t>-Enerji kesilmeli ve hat topraklanmalı</a:t>
            </a:r>
            <a:br>
              <a:rPr lang="tr-TR" sz="2400"/>
            </a:br>
            <a:r>
              <a:rPr lang="tr-TR" sz="2400"/>
              <a:t>-İşaretçi görevlendirilmeli</a:t>
            </a:r>
            <a:br>
              <a:rPr lang="tr-TR" sz="2400"/>
            </a:br>
            <a:r>
              <a:rPr lang="tr-TR" sz="2400"/>
              <a:t>-Saha içinde gereksiz kişiler bulundurulmamalı</a:t>
            </a:r>
            <a:br>
              <a:rPr lang="tr-TR" sz="2400"/>
            </a:br>
            <a:r>
              <a:rPr lang="tr-TR" sz="2400"/>
              <a:t>-Hiç kimsenin makineye yaklaşmasına izin verilmemeli</a:t>
            </a:r>
            <a:br>
              <a:rPr lang="tr-TR" sz="2400"/>
            </a:br>
            <a:r>
              <a:rPr lang="tr-TR" sz="2400"/>
              <a:t>-Kuru kenevir veya kuru plastik halat kullanılmalı</a:t>
            </a:r>
            <a:br>
              <a:rPr lang="tr-TR" sz="2400"/>
            </a:br>
            <a:r>
              <a:rPr lang="tr-TR" sz="2400"/>
              <a:t/>
            </a:r>
            <a:br>
              <a:rPr lang="tr-TR" sz="2400"/>
            </a:br>
            <a:endParaRPr lang="tr-TR" sz="24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Eğer Makina elektriğe temas ederse;</a:t>
            </a:r>
            <a:br>
              <a:rPr lang="tr-TR" sz="2400"/>
            </a:br>
            <a:r>
              <a:rPr lang="tr-TR" sz="2400"/>
              <a:t>-Sakin olmalı</a:t>
            </a:r>
            <a:br>
              <a:rPr lang="tr-TR" sz="2400"/>
            </a:br>
            <a:r>
              <a:rPr lang="tr-TR" sz="2400"/>
              <a:t>-Herkes makineden uzaklaştırılmalı</a:t>
            </a:r>
            <a:br>
              <a:rPr lang="tr-TR" sz="2400"/>
            </a:br>
            <a:r>
              <a:rPr lang="tr-TR" sz="2400"/>
              <a:t>-Makine ters yönde hareket ettirilerek temas   kesilmeli</a:t>
            </a:r>
            <a:br>
              <a:rPr lang="tr-TR" sz="2400"/>
            </a:br>
            <a:r>
              <a:rPr lang="tr-TR" sz="2400"/>
              <a:t>-Makine çalışmıyorsa operatör, kendini araçtan en uzak  yere atarak, araçtan ayrılmalı</a:t>
            </a:r>
            <a:br>
              <a:rPr lang="tr-TR" sz="2400"/>
            </a:br>
            <a:r>
              <a:rPr lang="tr-TR" sz="2400">
                <a:latin typeface="Courier New" pitchFamily="49" charset="0"/>
              </a:rPr>
              <a:t/>
            </a:r>
            <a:br>
              <a:rPr lang="tr-TR" sz="2400">
                <a:latin typeface="Courier New" pitchFamily="49" charset="0"/>
              </a:rPr>
            </a:br>
            <a:endParaRPr lang="tr-TR" sz="2400">
              <a:latin typeface="Courier New" pitchFamily="49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Vinç bom emniyeti:</a:t>
            </a:r>
            <a:br>
              <a:rPr lang="tr-TR" sz="2800"/>
            </a:br>
            <a:r>
              <a:rPr lang="tr-TR" sz="2800"/>
              <a:t>-Yük bağlantıları sağlam olmalı</a:t>
            </a:r>
            <a:br>
              <a:rPr lang="tr-TR" sz="2800"/>
            </a:br>
            <a:r>
              <a:rPr lang="tr-TR" sz="2800"/>
              <a:t>-Sapanlar ve kancalar uygun olmalı</a:t>
            </a:r>
            <a:br>
              <a:rPr lang="tr-TR" sz="2800"/>
            </a:br>
            <a:r>
              <a:rPr lang="tr-TR" sz="2800"/>
              <a:t>-Ani kalkış ve duruşlardan sakınılmalı</a:t>
            </a:r>
            <a:br>
              <a:rPr lang="tr-TR" sz="2800"/>
            </a:br>
            <a:r>
              <a:rPr lang="tr-TR" sz="2800"/>
              <a:t>-Vincin düz zeminde durması temin edilmeli</a:t>
            </a:r>
            <a:br>
              <a:rPr lang="tr-TR" sz="2800"/>
            </a:br>
            <a:r>
              <a:rPr lang="tr-TR" sz="2800"/>
              <a:t>-Yükün kontrolsüz salınımına karşı tedbir alınmalı</a:t>
            </a:r>
            <a:br>
              <a:rPr lang="tr-TR" sz="2800"/>
            </a:br>
            <a:r>
              <a:rPr lang="tr-TR" sz="2800"/>
              <a:t>-Yükün veya başka bir şeyin boma çarpamamasına dikkat edilmeli</a:t>
            </a:r>
            <a:br>
              <a:rPr lang="tr-TR" sz="2800"/>
            </a:br>
            <a:r>
              <a:rPr lang="tr-TR" sz="2800"/>
              <a:t>Yük halatı ve bom yüksekliği mümkün mertebe kısa tutulmalı</a:t>
            </a:r>
            <a:br>
              <a:rPr lang="tr-TR" sz="2800"/>
            </a:br>
            <a:r>
              <a:rPr lang="tr-TR" sz="2800"/>
              <a:t>Frenler kontrol edilmeli</a:t>
            </a:r>
            <a:br>
              <a:rPr lang="tr-TR" sz="2800"/>
            </a:br>
            <a:endParaRPr lang="tr-TR" sz="280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Yapılan iş esnasında meydana gelen kazalar: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 makinesine çıkıp inerken düşme,</a:t>
            </a:r>
          </a:p>
          <a:p>
            <a:pPr>
              <a:buFont typeface="Wingdings" pitchFamily="2" charset="2"/>
              <a:buNone/>
            </a:pPr>
            <a:r>
              <a:rPr lang="tr-TR"/>
              <a:t>-Kaldırılan taşın devrilmesi,</a:t>
            </a:r>
          </a:p>
          <a:p>
            <a:pPr>
              <a:buFont typeface="Wingdings" pitchFamily="2" charset="2"/>
              <a:buNone/>
            </a:pPr>
            <a:r>
              <a:rPr lang="tr-TR"/>
              <a:t>-İstifin yıkılması</a:t>
            </a:r>
          </a:p>
          <a:p>
            <a:pPr>
              <a:buFont typeface="Wingdings" pitchFamily="2" charset="2"/>
              <a:buNone/>
            </a:pPr>
            <a:r>
              <a:rPr lang="tr-TR"/>
              <a:t>-Vinç bomunun, damperin veya makinenin,Elektrik hattına teması</a:t>
            </a:r>
          </a:p>
          <a:p>
            <a:pPr>
              <a:buFont typeface="Wingdings" pitchFamily="2" charset="2"/>
              <a:buNone/>
            </a:pPr>
            <a:r>
              <a:rPr lang="tr-TR"/>
              <a:t>-Sert zeminde çalışırken etraftaki kişilere malzeme sıçraması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800"/>
              <a:t>Araç plafformunun sağlam şekilde zemine oturması sağlanmalı</a:t>
            </a:r>
          </a:p>
          <a:p>
            <a:r>
              <a:rPr lang="tr-TR" sz="2800"/>
              <a:t>Yükleme işlemi kamyonun önünden yapılmamalı</a:t>
            </a:r>
          </a:p>
          <a:p>
            <a:r>
              <a:rPr lang="tr-TR" sz="2800"/>
              <a:t>Yüklü vaziyette araç hareket etmemeli</a:t>
            </a:r>
          </a:p>
          <a:p>
            <a:r>
              <a:rPr lang="tr-TR" sz="2800"/>
              <a:t>Eğer aracın hareket etmesi gerekiyorsa:</a:t>
            </a:r>
            <a:br>
              <a:rPr lang="tr-TR" sz="2800"/>
            </a:br>
            <a:r>
              <a:rPr lang="tr-TR" sz="2800"/>
              <a:t>-Yük yere yakın olmalı</a:t>
            </a:r>
            <a:br>
              <a:rPr lang="tr-TR" sz="2800"/>
            </a:br>
            <a:r>
              <a:rPr lang="tr-TR" sz="2800"/>
              <a:t>-zemin düz ve sağlam olmalı</a:t>
            </a:r>
            <a:br>
              <a:rPr lang="tr-TR" sz="2800"/>
            </a:br>
            <a:r>
              <a:rPr lang="tr-TR" sz="2800"/>
              <a:t>-yükün yan sallanmaları önlenmeli</a:t>
            </a:r>
            <a:br>
              <a:rPr lang="tr-TR" sz="2800"/>
            </a:br>
            <a:r>
              <a:rPr lang="tr-TR" sz="2800"/>
              <a:t>-Bütün personel makineden uzaklaştırılmalı</a:t>
            </a:r>
            <a:br>
              <a:rPr lang="tr-TR" sz="2800"/>
            </a:br>
            <a:r>
              <a:rPr lang="tr-TR" sz="2800"/>
              <a:t>İki veya daha fazla vinç ile bir yük kaldırılmamalı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Eğer kaldırılması zorunlu olursa:</a:t>
            </a:r>
            <a:br>
              <a:rPr lang="tr-TR" sz="2400"/>
            </a:br>
            <a:r>
              <a:rPr lang="tr-TR" sz="2400"/>
              <a:t>-Bu işlem tecrübeli bir teknik eleman  nezaretinde  yapılmalı</a:t>
            </a:r>
            <a:br>
              <a:rPr lang="tr-TR" sz="2400"/>
            </a:br>
            <a:r>
              <a:rPr lang="tr-TR" sz="2400"/>
              <a:t>-Vinçler aynı bom yüksekliği, aynı halat boyu ve  aynı  kapasitede olmalı</a:t>
            </a:r>
            <a:br>
              <a:rPr lang="tr-TR" sz="2400"/>
            </a:br>
            <a:r>
              <a:rPr lang="tr-TR" sz="2400"/>
              <a:t>-Tek bir işaretçiden işaret almalı</a:t>
            </a:r>
            <a:br>
              <a:rPr lang="tr-TR" sz="2400"/>
            </a:br>
            <a:r>
              <a:rPr lang="tr-TR" sz="2400"/>
              <a:t>-Yüklü olarak hareket ettirilmemeli</a:t>
            </a:r>
            <a:br>
              <a:rPr lang="tr-TR" sz="2400"/>
            </a:br>
            <a:r>
              <a:rPr lang="tr-TR" sz="2400"/>
              <a:t/>
            </a:r>
            <a:br>
              <a:rPr lang="tr-TR" sz="2400"/>
            </a:br>
            <a:r>
              <a:rPr lang="tr-TR" sz="2400"/>
              <a:t>Tamburda en az iki sarım halat kalmalı. Sarımlar biterse, yük şiddetli sallanır ve halatı koparır.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/>
              <a:t>Kanalda çalışırken toprak kayması</a:t>
            </a:r>
          </a:p>
          <a:p>
            <a:pPr>
              <a:buFont typeface="Wingdings" pitchFamily="2" charset="2"/>
              <a:buNone/>
            </a:pPr>
            <a:r>
              <a:rPr lang="tr-TR"/>
              <a:t>-Forklifte aşırı yük yükleyip önünü görememe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 makinesini (ekskavatörü) başka maksatla (Vinç gibi) kullanılması sonucu devrilmesi,</a:t>
            </a:r>
          </a:p>
          <a:p>
            <a:pPr>
              <a:buFont typeface="Wingdings" pitchFamily="2" charset="2"/>
              <a:buNone/>
            </a:pPr>
            <a:r>
              <a:rPr lang="tr-TR"/>
              <a:t>-Teleskobik vincin ayakları açılmadan bomun uzatılması sonucu devrilme,</a:t>
            </a:r>
          </a:p>
          <a:p>
            <a:pPr>
              <a:buFont typeface="Wingdings" pitchFamily="2" charset="2"/>
              <a:buNone/>
            </a:pPr>
            <a:r>
              <a:rPr lang="tr-TR"/>
              <a:t>-Makinenin arızalanması(frenin tutmaması, halatın kopması) sonucu kaza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Tamir tamir bakım çalışmaları esnasında meydana gelen kazalar</a:t>
            </a:r>
          </a:p>
          <a:p>
            <a:pPr>
              <a:buFont typeface="Wingdings" pitchFamily="2" charset="2"/>
              <a:buNone/>
            </a:pPr>
            <a:r>
              <a:rPr lang="tr-TR"/>
              <a:t>-Hidrolik boşalması sonucu, kepçenin veya damperin altında kalma,</a:t>
            </a:r>
          </a:p>
          <a:p>
            <a:pPr>
              <a:buFont typeface="Wingdings" pitchFamily="2" charset="2"/>
              <a:buNone/>
            </a:pPr>
            <a:r>
              <a:rPr lang="tr-TR"/>
              <a:t>-Radyatör vantilatörüne temas sonucu kaza,</a:t>
            </a:r>
          </a:p>
          <a:p>
            <a:pPr>
              <a:buFont typeface="Wingdings" pitchFamily="2" charset="2"/>
              <a:buNone/>
            </a:pPr>
            <a:r>
              <a:rPr lang="tr-TR"/>
              <a:t>-Traktörün şaft miline kapılma sonucu kazalar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Kazaların sebepleri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Operatörün (Sürücünün) ehil olmaması</a:t>
            </a:r>
          </a:p>
          <a:p>
            <a:r>
              <a:rPr lang="tr-TR"/>
              <a:t>Makinenin bakımlı olmaması</a:t>
            </a:r>
          </a:p>
          <a:p>
            <a:r>
              <a:rPr lang="tr-TR"/>
              <a:t>Makinenin emniyet sistemlerinin olmaması</a:t>
            </a:r>
          </a:p>
          <a:p>
            <a:r>
              <a:rPr lang="tr-TR"/>
              <a:t>Trafikte gerekli tedbirlerin alınmamış olması</a:t>
            </a:r>
          </a:p>
          <a:p>
            <a:r>
              <a:rPr lang="tr-TR"/>
              <a:t>İşyeri ortamında gerekli tedbirlerin alınmamış olması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Kazaların sebepleri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Operatörün (Sürücünün) ehil olmaması</a:t>
            </a:r>
          </a:p>
          <a:p>
            <a:r>
              <a:rPr lang="tr-TR"/>
              <a:t>Makinenin bakımlı olmaması</a:t>
            </a:r>
          </a:p>
          <a:p>
            <a:r>
              <a:rPr lang="tr-TR"/>
              <a:t>Makinenin emniyet sistemlerinin olmaması</a:t>
            </a:r>
          </a:p>
          <a:p>
            <a:r>
              <a:rPr lang="tr-TR"/>
              <a:t>Trafikte gerekli tedbirlerin alınmamış olması</a:t>
            </a:r>
          </a:p>
          <a:p>
            <a:r>
              <a:rPr lang="tr-TR"/>
              <a:t>İşyeri ortamında gerekli tedbirlerin alınmamış olması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MAKİNESİ KULLANMA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İŞ MAKİNESİ KULLANANLARIN</a:t>
            </a:r>
          </a:p>
          <a:p>
            <a:r>
              <a:rPr lang="tr-TR"/>
              <a:t>Operatör Belgesi </a:t>
            </a:r>
          </a:p>
          <a:p>
            <a:r>
              <a:rPr lang="tr-TR"/>
              <a:t>G sınıfı sürücü belgesi</a:t>
            </a:r>
          </a:p>
          <a:p>
            <a:r>
              <a:rPr lang="tr-TR"/>
              <a:t>OLMALIDIR.</a:t>
            </a:r>
          </a:p>
          <a:p>
            <a:r>
              <a:rPr lang="tr-TR"/>
              <a:t>Belgeler Milli Eğitim Bakanlığı ya da Bakanlıkça yetkilendirilen kuruluşlardan alınmalıdır.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MAKİNESİ ÖZELLİKLERİ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tr-TR"/>
              <a:t>	Makine kontrol edilmeli, her parçasının emniyetli olarak yerinde olduğu ve görev yapar durumda olduğu belirlenmeli.</a:t>
            </a:r>
            <a:br>
              <a:rPr lang="tr-TR"/>
            </a:br>
            <a:r>
              <a:rPr lang="tr-TR"/>
              <a:t/>
            </a:r>
            <a:br>
              <a:rPr lang="tr-TR"/>
            </a:br>
            <a:r>
              <a:rPr lang="tr-TR"/>
              <a:t> Korkuluklar ve rüzgarlıklar,</a:t>
            </a:r>
            <a:br>
              <a:rPr lang="tr-TR"/>
            </a:br>
            <a:r>
              <a:rPr lang="tr-TR"/>
              <a:t> Uyarı cihazları</a:t>
            </a:r>
            <a:br>
              <a:rPr lang="tr-TR"/>
            </a:br>
            <a:r>
              <a:rPr lang="tr-TR"/>
              <a:t> Dikiz Aynaları</a:t>
            </a:r>
            <a:br>
              <a:rPr lang="tr-TR"/>
            </a:br>
            <a:r>
              <a:rPr lang="tr-TR"/>
              <a:t> Koruma cihazları,</a:t>
            </a:r>
            <a:br>
              <a:rPr lang="tr-TR"/>
            </a:br>
            <a:r>
              <a:rPr lang="tr-TR"/>
              <a:t> Emniyet kemerleri</a:t>
            </a:r>
            <a:br>
              <a:rPr lang="tr-TR"/>
            </a:br>
            <a:r>
              <a:rPr lang="tr-TR" b="1"/>
              <a:t>kontrol edilmelidir.</a:t>
            </a:r>
            <a:endParaRPr lang="tr-TR"/>
          </a:p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ksel">
  <a:themeElements>
    <a:clrScheme name="Piks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132</TotalTime>
  <Words>1511</Words>
  <Application>Microsoft Office PowerPoint</Application>
  <PresentationFormat>Ekran Gösterisi (4:3)</PresentationFormat>
  <Paragraphs>195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Piksel</vt:lpstr>
      <vt:lpstr>Slayt 1</vt:lpstr>
      <vt:lpstr>İş Makinelerinde meydana gelen kaza türleri</vt:lpstr>
      <vt:lpstr>İş Makinelerinde meydana gelen kaza türleri</vt:lpstr>
      <vt:lpstr>İş Makinelerinde meydana gelen kaza türleri</vt:lpstr>
      <vt:lpstr>İş Makinelerinde meydana gelen kaza türleri</vt:lpstr>
      <vt:lpstr>Kazaların sebepleri</vt:lpstr>
      <vt:lpstr>Kazaların sebepleri</vt:lpstr>
      <vt:lpstr>İŞ MAKİNESİ KULLANMA</vt:lpstr>
      <vt:lpstr>İŞ MAKİNESİ ÖZELLİKLERİ</vt:lpstr>
      <vt:lpstr>OPERATÖRÜN KİŞİSEL KORUYUCULARI</vt:lpstr>
      <vt:lpstr>OPERATÖRLER İÇİN GÜVENLİK ÖNLEMLERİ</vt:lpstr>
      <vt:lpstr>OPERATÖRLER İÇİN GÜVENLİK ÖNLEMLERİ</vt:lpstr>
      <vt:lpstr>OPERATÖRLER İÇİN GÜVENLİK ÖNLEMLERİ</vt:lpstr>
      <vt:lpstr>Slayt 14</vt:lpstr>
      <vt:lpstr>ÇEVREDE ÇALIŞANLAR İÇİN GÜVENLİK ÖNLEMLERİ</vt:lpstr>
      <vt:lpstr>Açık Alanlarda Yakıt İkmali</vt:lpstr>
      <vt:lpstr>Açık Alanlarda Yakıt İkmali</vt:lpstr>
      <vt:lpstr>ARAÇ KULLANIMI</vt:lpstr>
      <vt:lpstr>Kış Mevsiminde Araç Kullanımı</vt:lpstr>
      <vt:lpstr>Kış Mevsiminde Araç Kullanımı</vt:lpstr>
      <vt:lpstr>Araçlarda Yükleme ve Boşaltma İşleri</vt:lpstr>
      <vt:lpstr>Kaza Halinde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Ali Münir Ünver</dc:creator>
  <cp:lastModifiedBy>User</cp:lastModifiedBy>
  <cp:revision>6</cp:revision>
  <dcterms:created xsi:type="dcterms:W3CDTF">2010-02-27T12:34:27Z</dcterms:created>
  <dcterms:modified xsi:type="dcterms:W3CDTF">2013-07-05T14:14:02Z</dcterms:modified>
</cp:coreProperties>
</file>