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4" r:id="rId1"/>
  </p:sldMasterIdLst>
  <p:sldIdLst>
    <p:sldId id="268" r:id="rId2"/>
    <p:sldId id="257" r:id="rId3"/>
    <p:sldId id="300" r:id="rId4"/>
    <p:sldId id="301" r:id="rId5"/>
    <p:sldId id="302" r:id="rId6"/>
    <p:sldId id="276" r:id="rId7"/>
    <p:sldId id="277" r:id="rId8"/>
    <p:sldId id="285" r:id="rId9"/>
    <p:sldId id="290" r:id="rId10"/>
    <p:sldId id="278" r:id="rId11"/>
    <p:sldId id="282" r:id="rId12"/>
    <p:sldId id="296" r:id="rId13"/>
    <p:sldId id="297" r:id="rId14"/>
    <p:sldId id="303" r:id="rId15"/>
    <p:sldId id="283" r:id="rId16"/>
    <p:sldId id="298" r:id="rId17"/>
    <p:sldId id="299" r:id="rId18"/>
    <p:sldId id="287" r:id="rId19"/>
    <p:sldId id="288" r:id="rId20"/>
    <p:sldId id="289" r:id="rId21"/>
    <p:sldId id="291" r:id="rId22"/>
    <p:sldId id="292" r:id="rId23"/>
    <p:sldId id="293" r:id="rId24"/>
    <p:sldId id="294" r:id="rId25"/>
    <p:sldId id="270" r:id="rId26"/>
    <p:sldId id="273" r:id="rId27"/>
    <p:sldId id="275" r:id="rId28"/>
    <p:sldId id="295"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2"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65027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45068B-768B-4FCD-8494-FD3C3E43AE08}"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04246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2086788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715678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4276913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60617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496418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765568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139312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256315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E45068B-768B-4FCD-8494-FD3C3E43AE08}" type="datetimeFigureOut">
              <a:rPr lang="tr-TR" smtClean="0"/>
              <a:t>6.05.2019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924297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E45068B-768B-4FCD-8494-FD3C3E43AE08}"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00258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E45068B-768B-4FCD-8494-FD3C3E43AE08}" type="datetimeFigureOut">
              <a:rPr lang="tr-TR" smtClean="0"/>
              <a:t>6.05.2019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35444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E45068B-768B-4FCD-8494-FD3C3E43AE08}" type="datetimeFigureOut">
              <a:rPr lang="tr-TR" smtClean="0"/>
              <a:t>6.05.2019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35181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5068B-768B-4FCD-8494-FD3C3E43AE08}" type="datetimeFigureOut">
              <a:rPr lang="tr-TR" smtClean="0"/>
              <a:t>6.05.2019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43195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45068B-768B-4FCD-8494-FD3C3E43AE08}"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408936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E45068B-768B-4FCD-8494-FD3C3E43AE08}" type="datetimeFigureOut">
              <a:rPr lang="tr-TR" smtClean="0"/>
              <a:t>6.05.2019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FFD2C9-0358-46E5-BF4F-A5C0840463C2}" type="slidenum">
              <a:rPr lang="tr-TR" smtClean="0"/>
              <a:t>‹#›</a:t>
            </a:fld>
            <a:endParaRPr lang="tr-TR"/>
          </a:p>
        </p:txBody>
      </p:sp>
    </p:spTree>
    <p:extLst>
      <p:ext uri="{BB962C8B-B14F-4D97-AF65-F5344CB8AC3E}">
        <p14:creationId xmlns:p14="http://schemas.microsoft.com/office/powerpoint/2010/main" val="30222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E45068B-768B-4FCD-8494-FD3C3E43AE08}" type="datetimeFigureOut">
              <a:rPr lang="tr-TR" smtClean="0"/>
              <a:t>6.05.2019</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6FFD2C9-0358-46E5-BF4F-A5C0840463C2}" type="slidenum">
              <a:rPr lang="tr-TR" smtClean="0"/>
              <a:t>‹#›</a:t>
            </a:fld>
            <a:endParaRPr lang="tr-TR"/>
          </a:p>
        </p:txBody>
      </p:sp>
    </p:spTree>
    <p:extLst>
      <p:ext uri="{BB962C8B-B14F-4D97-AF65-F5344CB8AC3E}">
        <p14:creationId xmlns:p14="http://schemas.microsoft.com/office/powerpoint/2010/main" val="445196406"/>
      </p:ext>
    </p:extLst>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 id="2147484066" r:id="rId12"/>
    <p:sldLayoutId id="2147484067" r:id="rId13"/>
    <p:sldLayoutId id="2147484068" r:id="rId14"/>
    <p:sldLayoutId id="2147484069" r:id="rId15"/>
    <p:sldLayoutId id="2147484070" r:id="rId16"/>
    <p:sldLayoutId id="214748407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bilecikinm@gmail.com"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92849" y="3301625"/>
            <a:ext cx="11696131" cy="2062103"/>
          </a:xfrm>
          <a:prstGeom prst="rect">
            <a:avLst/>
          </a:prstGeom>
          <a:noFill/>
        </p:spPr>
        <p:txBody>
          <a:bodyPr wrap="square" rtlCol="0">
            <a:spAutoFit/>
          </a:bodyPr>
          <a:lstStyle/>
          <a:p>
            <a:pPr algn="ctr"/>
            <a:r>
              <a:rPr lang="tr-TR" sz="3200" b="1" i="1" dirty="0" smtClean="0">
                <a:latin typeface="Times New Roman" panose="02020603050405020304" pitchFamily="18" charset="0"/>
                <a:cs typeface="Times New Roman" panose="02020603050405020304" pitchFamily="18" charset="0"/>
              </a:rPr>
              <a:t>BİLECİK ŞEYH EDEBALİ ÜNİVERSİTESİ </a:t>
            </a:r>
          </a:p>
          <a:p>
            <a:pPr algn="ctr"/>
            <a:r>
              <a:rPr lang="tr-TR" sz="3200" b="1" i="1" dirty="0" smtClean="0">
                <a:latin typeface="Times New Roman" panose="02020603050405020304" pitchFamily="18" charset="0"/>
                <a:cs typeface="Times New Roman" panose="02020603050405020304" pitchFamily="18" charset="0"/>
              </a:rPr>
              <a:t>MÜHENDİSLİK FAKÜLTESİ </a:t>
            </a:r>
          </a:p>
          <a:p>
            <a:pPr algn="ctr"/>
            <a:r>
              <a:rPr lang="tr-TR" sz="3200" b="1" i="1" dirty="0" smtClean="0">
                <a:latin typeface="Times New Roman" panose="02020603050405020304" pitchFamily="18" charset="0"/>
                <a:cs typeface="Times New Roman" panose="02020603050405020304" pitchFamily="18" charset="0"/>
              </a:rPr>
              <a:t>İNŞAAT MÜHENDİSLİĞİ </a:t>
            </a:r>
          </a:p>
          <a:p>
            <a:pPr algn="ctr"/>
            <a:r>
              <a:rPr lang="tr-TR" sz="3200" b="1" i="1" dirty="0" smtClean="0">
                <a:latin typeface="Times New Roman" panose="02020603050405020304" pitchFamily="18" charset="0"/>
                <a:cs typeface="Times New Roman" panose="02020603050405020304" pitchFamily="18" charset="0"/>
              </a:rPr>
              <a:t>STAJ BİLGİLENDİRME SUNUMU</a:t>
            </a:r>
            <a:endParaRPr lang="tr-TR" sz="3200" b="1" i="1" dirty="0">
              <a:latin typeface="Times New Roman" panose="02020603050405020304" pitchFamily="18" charset="0"/>
              <a:cs typeface="Times New Roman" panose="02020603050405020304" pitchFamily="18" charset="0"/>
            </a:endParaRPr>
          </a:p>
        </p:txBody>
      </p:sp>
      <p:pic>
        <p:nvPicPr>
          <p:cNvPr id="6" name="77 Resim" descr="C:\Users\Murat\Desktop\B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45" y="1144101"/>
            <a:ext cx="1705661" cy="175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2398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4574" y="761998"/>
            <a:ext cx="8200708" cy="970450"/>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a:t>
            </a:r>
            <a: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Başvurusu Evrakları</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219140" y="1732449"/>
            <a:ext cx="4748875" cy="4058751"/>
          </a:xfrm>
        </p:spPr>
        <p:txBody>
          <a:bodyPr/>
          <a:lstStyle/>
          <a:p>
            <a:pPr marL="36900" indent="0" algn="just">
              <a:buNone/>
            </a:pPr>
            <a:r>
              <a:rPr lang="tr-TR" altLang="tr-TR" sz="2400" dirty="0">
                <a:solidFill>
                  <a:schemeClr val="tx1"/>
                </a:solidFill>
                <a:effectLst/>
                <a:latin typeface="Times New Roman" panose="02020603050405020304" pitchFamily="18" charset="0"/>
                <a:cs typeface="Times New Roman" panose="02020603050405020304" pitchFamily="18" charset="0"/>
              </a:rPr>
              <a:t>Staj Başvuru Dilekçesi: Öğrenciler tarafından bölüm </a:t>
            </a:r>
            <a:r>
              <a:rPr lang="tr-TR" altLang="tr-TR" sz="2400" dirty="0" smtClean="0">
                <a:solidFill>
                  <a:schemeClr val="tx1"/>
                </a:solidFill>
                <a:effectLst/>
                <a:latin typeface="Times New Roman" panose="02020603050405020304" pitchFamily="18" charset="0"/>
                <a:cs typeface="Times New Roman" panose="02020603050405020304" pitchFamily="18" charset="0"/>
              </a:rPr>
              <a:t>web sitesinden </a:t>
            </a:r>
            <a:r>
              <a:rPr lang="tr-TR" altLang="tr-TR" sz="2400" dirty="0">
                <a:solidFill>
                  <a:schemeClr val="tx1"/>
                </a:solidFill>
                <a:effectLst/>
                <a:latin typeface="Times New Roman" panose="02020603050405020304" pitchFamily="18" charset="0"/>
                <a:cs typeface="Times New Roman" panose="02020603050405020304" pitchFamily="18" charset="0"/>
              </a:rPr>
              <a:t>temin edilerek doldurulan, staj yapmak istedikleri staj yerini gösteren dilekçedir (Ek-1).</a:t>
            </a:r>
          </a:p>
          <a:p>
            <a:endParaRPr lang="tr-TR" dirty="0"/>
          </a:p>
        </p:txBody>
      </p:sp>
      <p:pic>
        <p:nvPicPr>
          <p:cNvPr id="4" name="Resim 3"/>
          <p:cNvPicPr>
            <a:picLocks noChangeAspect="1"/>
          </p:cNvPicPr>
          <p:nvPr/>
        </p:nvPicPr>
        <p:blipFill>
          <a:blip r:embed="rId2"/>
          <a:stretch>
            <a:fillRect/>
          </a:stretch>
        </p:blipFill>
        <p:spPr>
          <a:xfrm>
            <a:off x="6401603" y="761998"/>
            <a:ext cx="4324350" cy="5890583"/>
          </a:xfrm>
          <a:prstGeom prst="rect">
            <a:avLst/>
          </a:prstGeom>
        </p:spPr>
      </p:pic>
    </p:spTree>
    <p:extLst>
      <p:ext uri="{BB962C8B-B14F-4D97-AF65-F5344CB8AC3E}">
        <p14:creationId xmlns:p14="http://schemas.microsoft.com/office/powerpoint/2010/main" val="1979686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826" y="752820"/>
            <a:ext cx="7814442" cy="970450"/>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Başvurusu Evrakları</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220917" y="1925301"/>
            <a:ext cx="6006147" cy="4325956"/>
          </a:xfrm>
        </p:spPr>
        <p:txBody>
          <a:bodyPr>
            <a:normAutofit lnSpcReduction="10000"/>
          </a:bodyPr>
          <a:lstStyle/>
          <a:p>
            <a:pPr marL="36900" indent="0" algn="just">
              <a:buNone/>
            </a:pPr>
            <a:r>
              <a:rPr lang="tr-TR" altLang="tr-TR" sz="2400" b="1" dirty="0">
                <a:solidFill>
                  <a:schemeClr val="tx1"/>
                </a:solidFill>
                <a:effectLst/>
                <a:latin typeface="Times New Roman" panose="02020603050405020304" pitchFamily="18" charset="0"/>
                <a:cs typeface="Times New Roman" panose="02020603050405020304" pitchFamily="18" charset="0"/>
              </a:rPr>
              <a:t>Zorunlu Staj Formu:</a:t>
            </a:r>
            <a:r>
              <a:rPr lang="tr-TR" altLang="tr-TR" sz="2400" dirty="0">
                <a:solidFill>
                  <a:schemeClr val="tx1"/>
                </a:solidFill>
                <a:effectLst/>
                <a:latin typeface="Times New Roman" panose="02020603050405020304" pitchFamily="18" charset="0"/>
                <a:cs typeface="Times New Roman" panose="02020603050405020304" pitchFamily="18" charset="0"/>
              </a:rPr>
              <a:t> Öğrenciler tarafından bölüm </a:t>
            </a:r>
            <a:r>
              <a:rPr lang="tr-TR" altLang="tr-TR" sz="2400" dirty="0" smtClean="0">
                <a:solidFill>
                  <a:schemeClr val="tx1"/>
                </a:solidFill>
                <a:effectLst/>
                <a:latin typeface="Times New Roman" panose="02020603050405020304" pitchFamily="18" charset="0"/>
                <a:cs typeface="Times New Roman" panose="02020603050405020304" pitchFamily="18" charset="0"/>
              </a:rPr>
              <a:t>web sitesinden </a:t>
            </a:r>
            <a:r>
              <a:rPr lang="tr-TR" altLang="tr-TR" sz="2400" dirty="0">
                <a:solidFill>
                  <a:schemeClr val="tx1"/>
                </a:solidFill>
                <a:effectLst/>
                <a:latin typeface="Times New Roman" panose="02020603050405020304" pitchFamily="18" charset="0"/>
                <a:cs typeface="Times New Roman" panose="02020603050405020304" pitchFamily="18" charset="0"/>
              </a:rPr>
              <a:t>temin edilerek doldurulan staj yaptıkları tarihler arasında, sigorta işlemlerinin üniversitemiz tarafından yapılabilmesi için gerekli bilgileri içeren evraktır (Ek-2</a:t>
            </a:r>
            <a:r>
              <a:rPr lang="tr-TR" altLang="tr-TR" sz="2400" dirty="0" smtClean="0">
                <a:solidFill>
                  <a:schemeClr val="tx1"/>
                </a:solidFill>
                <a:effectLst/>
                <a:latin typeface="Times New Roman" panose="02020603050405020304" pitchFamily="18" charset="0"/>
                <a:cs typeface="Times New Roman" panose="02020603050405020304" pitchFamily="18" charset="0"/>
              </a:rPr>
              <a:t>).</a:t>
            </a:r>
          </a:p>
          <a:p>
            <a:pPr marL="36900" indent="0" algn="just">
              <a:buNone/>
            </a:pPr>
            <a:r>
              <a:rPr lang="tr-TR" altLang="tr-TR" sz="2400" dirty="0">
                <a:solidFill>
                  <a:schemeClr val="tx1"/>
                </a:solidFill>
                <a:effectLst/>
                <a:latin typeface="Times New Roman" panose="02020603050405020304" pitchFamily="18" charset="0"/>
                <a:cs typeface="Times New Roman" panose="02020603050405020304" pitchFamily="18" charset="0"/>
              </a:rPr>
              <a:t>Öğrencinin bu formu </a:t>
            </a:r>
            <a:r>
              <a:rPr lang="tr-TR" altLang="tr-TR" sz="2400" b="1" u="sng" dirty="0" smtClean="0">
                <a:solidFill>
                  <a:schemeClr val="tx1"/>
                </a:solidFill>
                <a:effectLst/>
                <a:latin typeface="Times New Roman" panose="02020603050405020304" pitchFamily="18" charset="0"/>
                <a:cs typeface="Times New Roman" panose="02020603050405020304" pitchFamily="18" charset="0"/>
              </a:rPr>
              <a:t>staja </a:t>
            </a:r>
            <a:r>
              <a:rPr lang="tr-TR" altLang="tr-TR" sz="2400" b="1" u="sng" dirty="0">
                <a:solidFill>
                  <a:schemeClr val="tx1"/>
                </a:solidFill>
                <a:effectLst/>
                <a:latin typeface="Times New Roman" panose="02020603050405020304" pitchFamily="18" charset="0"/>
                <a:cs typeface="Times New Roman" panose="02020603050405020304" pitchFamily="18" charset="0"/>
              </a:rPr>
              <a:t>başlamadan </a:t>
            </a:r>
            <a:r>
              <a:rPr lang="tr-TR" altLang="tr-TR" sz="2400" dirty="0">
                <a:solidFill>
                  <a:schemeClr val="tx1"/>
                </a:solidFill>
                <a:effectLst/>
                <a:latin typeface="Times New Roman" panose="02020603050405020304" pitchFamily="18" charset="0"/>
                <a:cs typeface="Times New Roman" panose="02020603050405020304" pitchFamily="18" charset="0"/>
              </a:rPr>
              <a:t>bölümünün belirleyeceği tarihe kadar </a:t>
            </a:r>
            <a:r>
              <a:rPr lang="tr-TR" altLang="tr-TR" sz="2400" dirty="0" smtClean="0">
                <a:solidFill>
                  <a:schemeClr val="tx1"/>
                </a:solidFill>
                <a:effectLst/>
                <a:latin typeface="Times New Roman" panose="02020603050405020304" pitchFamily="18" charset="0"/>
                <a:cs typeface="Times New Roman" panose="02020603050405020304" pitchFamily="18" charset="0"/>
              </a:rPr>
              <a:t>staj komisyonun belirlediği staj komisyon üyelerine </a:t>
            </a:r>
            <a:r>
              <a:rPr lang="tr-TR" altLang="tr-TR" sz="2400" dirty="0">
                <a:solidFill>
                  <a:schemeClr val="tx1"/>
                </a:solidFill>
                <a:effectLst/>
                <a:latin typeface="Times New Roman" panose="02020603050405020304" pitchFamily="18" charset="0"/>
                <a:cs typeface="Times New Roman" panose="02020603050405020304" pitchFamily="18" charset="0"/>
              </a:rPr>
              <a:t>teslim etmesi zorunludur. Bu  form 3 asıl nüsha olarak (fotokopi değil) hazırlanır.</a:t>
            </a:r>
          </a:p>
          <a:p>
            <a:pPr marL="36900" indent="0" algn="just">
              <a:buNone/>
            </a:pPr>
            <a:endParaRPr lang="tr-TR" altLang="tr-TR" dirty="0">
              <a:solidFill>
                <a:schemeClr val="tx1"/>
              </a:solidFill>
            </a:endParaRPr>
          </a:p>
          <a:p>
            <a:endParaRPr lang="tr-TR" dirty="0"/>
          </a:p>
        </p:txBody>
      </p:sp>
      <p:pic>
        <p:nvPicPr>
          <p:cNvPr id="5" name="Resim 4"/>
          <p:cNvPicPr>
            <a:picLocks noChangeAspect="1"/>
          </p:cNvPicPr>
          <p:nvPr/>
        </p:nvPicPr>
        <p:blipFill>
          <a:blip r:embed="rId2"/>
          <a:stretch>
            <a:fillRect/>
          </a:stretch>
        </p:blipFill>
        <p:spPr>
          <a:xfrm>
            <a:off x="7337233" y="308417"/>
            <a:ext cx="4689474" cy="6296025"/>
          </a:xfrm>
          <a:prstGeom prst="rect">
            <a:avLst/>
          </a:prstGeom>
          <a:ln>
            <a:solidFill>
              <a:schemeClr val="tx1"/>
            </a:solidFill>
          </a:ln>
        </p:spPr>
      </p:pic>
    </p:spTree>
    <p:extLst>
      <p:ext uri="{BB962C8B-B14F-4D97-AF65-F5344CB8AC3E}">
        <p14:creationId xmlns:p14="http://schemas.microsoft.com/office/powerpoint/2010/main" val="449571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5149" y="1247224"/>
            <a:ext cx="6577675" cy="970450"/>
          </a:xfrm>
        </p:spPr>
        <p:txBody>
          <a:bodyPr>
            <a:normAutofit fontScale="90000"/>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a:t>
            </a:r>
            <a: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Ücretlerine İşsizlik Fonu Katkısı </a:t>
            </a:r>
            <a:b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br>
            <a: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Bilgi Formu</a:t>
            </a:r>
            <a: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b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br>
            <a:endParaRPr lang="tr-TR" sz="3200" dirty="0"/>
          </a:p>
        </p:txBody>
      </p:sp>
      <p:sp>
        <p:nvSpPr>
          <p:cNvPr id="3" name="İçerik Yer Tutucusu 2"/>
          <p:cNvSpPr>
            <a:spLocks noGrp="1"/>
          </p:cNvSpPr>
          <p:nvPr>
            <p:ph idx="1"/>
          </p:nvPr>
        </p:nvSpPr>
        <p:spPr>
          <a:xfrm>
            <a:off x="1343452" y="1757284"/>
            <a:ext cx="6181068" cy="4058751"/>
          </a:xfrm>
        </p:spPr>
        <p:txBody>
          <a:bodyPr>
            <a:normAutofit/>
          </a:bodyPr>
          <a:lstStyle/>
          <a:p>
            <a:pPr marL="0" indent="0" algn="just">
              <a:buNone/>
            </a:pPr>
            <a:r>
              <a:rPr lang="tr-TR" sz="2400" dirty="0" smtClean="0">
                <a:solidFill>
                  <a:schemeClr val="tx1"/>
                </a:solidFill>
                <a:latin typeface="Times New Roman" panose="02020603050405020304" pitchFamily="18" charset="0"/>
                <a:cs typeface="Times New Roman" panose="02020603050405020304" pitchFamily="18" charset="0"/>
              </a:rPr>
              <a:t>Staj yerinde ücret alınması durumda ‘Staj Ücretlerine İşsizlik Fonu Katkısı Bilgi </a:t>
            </a:r>
            <a:r>
              <a:rPr lang="tr-TR" sz="2400" dirty="0" err="1" smtClean="0">
                <a:solidFill>
                  <a:schemeClr val="tx1"/>
                </a:solidFill>
                <a:latin typeface="Times New Roman" panose="02020603050405020304" pitchFamily="18" charset="0"/>
                <a:cs typeface="Times New Roman" panose="02020603050405020304" pitchFamily="18" charset="0"/>
              </a:rPr>
              <a:t>Formu’nun</a:t>
            </a:r>
            <a:r>
              <a:rPr lang="tr-TR" sz="2400" dirty="0" smtClean="0">
                <a:solidFill>
                  <a:schemeClr val="tx1"/>
                </a:solidFill>
                <a:latin typeface="Times New Roman" panose="02020603050405020304" pitchFamily="18" charset="0"/>
                <a:cs typeface="Times New Roman" panose="02020603050405020304" pitchFamily="18" charset="0"/>
              </a:rPr>
              <a:t> doldurulması gerekmektedir. Bu evrak staj bitimi sonrası ücret alındığını gösteren dekontla beraber Mühendislik Fakültesi Tahakkuk birimine teslim edilmesi gerekmektedir. </a:t>
            </a:r>
            <a:endParaRPr lang="tr-TR" sz="2400" dirty="0">
              <a:solidFill>
                <a:schemeClr val="tx1"/>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3608" y="503780"/>
            <a:ext cx="4238625" cy="6248400"/>
          </a:xfrm>
          <a:prstGeom prst="rect">
            <a:avLst/>
          </a:prstGeom>
          <a:ln>
            <a:solidFill>
              <a:schemeClr val="tx1"/>
            </a:solidFill>
          </a:ln>
        </p:spPr>
      </p:pic>
    </p:spTree>
    <p:extLst>
      <p:ext uri="{BB962C8B-B14F-4D97-AF65-F5344CB8AC3E}">
        <p14:creationId xmlns:p14="http://schemas.microsoft.com/office/powerpoint/2010/main" val="2601846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9384" y="862987"/>
            <a:ext cx="5343786" cy="970450"/>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Başvurusu Evrakları</a:t>
            </a:r>
            <a:endParaRPr lang="tr-TR" sz="3200" dirty="0"/>
          </a:p>
        </p:txBody>
      </p:sp>
      <p:sp>
        <p:nvSpPr>
          <p:cNvPr id="3" name="İçerik Yer Tutucusu 2"/>
          <p:cNvSpPr>
            <a:spLocks noGrp="1"/>
          </p:cNvSpPr>
          <p:nvPr>
            <p:ph idx="1"/>
          </p:nvPr>
        </p:nvSpPr>
        <p:spPr>
          <a:xfrm>
            <a:off x="1850231" y="2701934"/>
            <a:ext cx="4407350" cy="4058751"/>
          </a:xfrm>
        </p:spPr>
        <p:txBody>
          <a:bodyPr/>
          <a:lstStyle/>
          <a:p>
            <a:pPr marL="36900" indent="0" algn="just">
              <a:buNone/>
            </a:pPr>
            <a:r>
              <a:rPr lang="tr-TR" sz="2400" dirty="0" smtClean="0">
                <a:solidFill>
                  <a:schemeClr val="tx1"/>
                </a:solidFill>
                <a:latin typeface="Times New Roman" panose="02020603050405020304" pitchFamily="18" charset="0"/>
                <a:cs typeface="Times New Roman" panose="02020603050405020304" pitchFamily="18" charset="0"/>
              </a:rPr>
              <a:t>Staj yapacak öğrenciler, staj komisyonu tarafından belirlenen tarihlerde staj başvurusu için;</a:t>
            </a:r>
          </a:p>
          <a:p>
            <a:r>
              <a:rPr lang="tr-TR" sz="2400" dirty="0" smtClean="0">
                <a:solidFill>
                  <a:schemeClr val="tx1"/>
                </a:solidFill>
                <a:latin typeface="Times New Roman" panose="02020603050405020304" pitchFamily="18" charset="0"/>
                <a:cs typeface="Times New Roman" panose="02020603050405020304" pitchFamily="18" charset="0"/>
              </a:rPr>
              <a:t>Ek-1</a:t>
            </a:r>
          </a:p>
          <a:p>
            <a:r>
              <a:rPr lang="tr-TR" sz="2400" dirty="0" smtClean="0">
                <a:solidFill>
                  <a:schemeClr val="tx1"/>
                </a:solidFill>
                <a:latin typeface="Times New Roman" panose="02020603050405020304" pitchFamily="18" charset="0"/>
                <a:cs typeface="Times New Roman" panose="02020603050405020304" pitchFamily="18" charset="0"/>
              </a:rPr>
              <a:t>Ek-2 (3 adet) </a:t>
            </a:r>
          </a:p>
          <a:p>
            <a:r>
              <a:rPr lang="tr-TR" sz="2400" dirty="0">
                <a:solidFill>
                  <a:schemeClr val="tx1"/>
                </a:solidFill>
                <a:effectLst/>
                <a:latin typeface="Times New Roman" panose="02020603050405020304" pitchFamily="18" charset="0"/>
                <a:cs typeface="Times New Roman" panose="02020603050405020304" pitchFamily="18" charset="0"/>
              </a:rPr>
              <a:t>Staj işyeri belgesi </a:t>
            </a:r>
            <a:r>
              <a:rPr lang="tr-TR" sz="2400" dirty="0" smtClean="0">
                <a:solidFill>
                  <a:schemeClr val="tx1"/>
                </a:solidFill>
                <a:effectLst/>
                <a:latin typeface="Times New Roman" panose="02020603050405020304" pitchFamily="18" charset="0"/>
                <a:cs typeface="Times New Roman" panose="02020603050405020304" pitchFamily="18" charset="0"/>
              </a:rPr>
              <a:t>formu</a:t>
            </a:r>
          </a:p>
          <a:p>
            <a:r>
              <a:rPr lang="tr-TR" sz="2400" dirty="0" smtClean="0">
                <a:solidFill>
                  <a:schemeClr val="tx1"/>
                </a:solidFill>
                <a:effectLst/>
                <a:latin typeface="Times New Roman" panose="02020603050405020304" pitchFamily="18" charset="0"/>
                <a:cs typeface="Times New Roman" panose="02020603050405020304" pitchFamily="18" charset="0"/>
              </a:rPr>
              <a:t>Sağlık provizyon belgesini teslim etmek zorundadırlar.</a:t>
            </a:r>
            <a:endParaRPr lang="tr-TR" sz="2400" dirty="0" smtClean="0">
              <a:solidFill>
                <a:schemeClr val="tx1"/>
              </a:solidFill>
              <a:latin typeface="Times New Roman" panose="02020603050405020304" pitchFamily="18" charset="0"/>
              <a:cs typeface="Times New Roman" panose="02020603050405020304" pitchFamily="18" charset="0"/>
            </a:endParaRPr>
          </a:p>
          <a:p>
            <a:pPr marL="36900" indent="0">
              <a:buNone/>
            </a:pPr>
            <a:endParaRPr lang="tr-TR" dirty="0" smtClean="0"/>
          </a:p>
          <a:p>
            <a:pPr marL="36900" indent="0">
              <a:buNone/>
            </a:pPr>
            <a:endParaRPr lang="tr-TR" dirty="0" smtClean="0"/>
          </a:p>
          <a:p>
            <a:pPr marL="36900" indent="0">
              <a:buNone/>
            </a:pPr>
            <a:endParaRPr lang="tr-TR" dirty="0" smtClean="0"/>
          </a:p>
          <a:p>
            <a:pPr marL="36900" indent="0">
              <a:buNone/>
            </a:pPr>
            <a:endParaRPr lang="tr-TR" dirty="0" smtClean="0"/>
          </a:p>
          <a:p>
            <a:endParaRPr lang="tr-TR" dirty="0"/>
          </a:p>
        </p:txBody>
      </p:sp>
      <p:pic>
        <p:nvPicPr>
          <p:cNvPr id="4" name="Resim 3"/>
          <p:cNvPicPr>
            <a:picLocks noChangeAspect="1"/>
          </p:cNvPicPr>
          <p:nvPr/>
        </p:nvPicPr>
        <p:blipFill>
          <a:blip r:embed="rId2"/>
          <a:stretch>
            <a:fillRect/>
          </a:stretch>
        </p:blipFill>
        <p:spPr>
          <a:xfrm>
            <a:off x="6643170" y="506776"/>
            <a:ext cx="5073841" cy="5860973"/>
          </a:xfrm>
          <a:prstGeom prst="rect">
            <a:avLst/>
          </a:prstGeom>
          <a:ln>
            <a:solidFill>
              <a:schemeClr val="tx1"/>
            </a:solidFill>
          </a:ln>
        </p:spPr>
      </p:pic>
    </p:spTree>
    <p:extLst>
      <p:ext uri="{BB962C8B-B14F-4D97-AF65-F5344CB8AC3E}">
        <p14:creationId xmlns:p14="http://schemas.microsoft.com/office/powerpoint/2010/main" val="3867429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515112"/>
            <a:ext cx="10018713" cy="1752599"/>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Başvurusu Evrakları</a:t>
            </a:r>
            <a:endParaRPr lang="tr-TR" sz="3200" dirty="0"/>
          </a:p>
        </p:txBody>
      </p:sp>
      <p:sp>
        <p:nvSpPr>
          <p:cNvPr id="3" name="İçerik Yer Tutucusu 2"/>
          <p:cNvSpPr>
            <a:spLocks noGrp="1"/>
          </p:cNvSpPr>
          <p:nvPr>
            <p:ph idx="1"/>
          </p:nvPr>
        </p:nvSpPr>
        <p:spPr>
          <a:xfrm>
            <a:off x="1563754" y="2118334"/>
            <a:ext cx="5343786" cy="1253122"/>
          </a:xfrm>
        </p:spPr>
        <p:txBody>
          <a:bodyPr>
            <a:noAutofit/>
          </a:bodyPr>
          <a:lstStyle/>
          <a:p>
            <a:pPr marL="0" indent="0" algn="just">
              <a:buNone/>
            </a:pPr>
            <a:r>
              <a:rPr lang="tr-TR" dirty="0">
                <a:solidFill>
                  <a:schemeClr val="tx1"/>
                </a:solidFill>
                <a:effectLst/>
                <a:latin typeface="Times New Roman" panose="02020603050405020304" pitchFamily="18" charset="0"/>
                <a:cs typeface="Times New Roman" panose="02020603050405020304" pitchFamily="18" charset="0"/>
              </a:rPr>
              <a:t>Öğrencilerimizin, </a:t>
            </a:r>
            <a:r>
              <a:rPr lang="tr-TR" dirty="0" smtClean="0">
                <a:solidFill>
                  <a:schemeClr val="tx1"/>
                </a:solidFill>
                <a:effectLst/>
                <a:latin typeface="Times New Roman" panose="02020603050405020304" pitchFamily="18" charset="0"/>
                <a:cs typeface="Times New Roman" panose="02020603050405020304" pitchFamily="18" charset="0"/>
              </a:rPr>
              <a:t>en az 20 iş günü staj yapma durumunu gösteren belge, işyerlerinin istemesi durumunda Staj Komisyonu tarafından imzalanmaktadır. </a:t>
            </a:r>
            <a:endParaRPr lang="tr-TR" dirty="0">
              <a:solidFill>
                <a:schemeClr val="tx1"/>
              </a:solidFill>
              <a:effectLst/>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7465010" y="1488012"/>
            <a:ext cx="4306679" cy="5056742"/>
          </a:xfrm>
          <a:prstGeom prst="rect">
            <a:avLst/>
          </a:prstGeom>
          <a:ln>
            <a:solidFill>
              <a:srgbClr val="000000"/>
            </a:solidFill>
          </a:ln>
        </p:spPr>
      </p:pic>
    </p:spTree>
    <p:extLst>
      <p:ext uri="{BB962C8B-B14F-4D97-AF65-F5344CB8AC3E}">
        <p14:creationId xmlns:p14="http://schemas.microsoft.com/office/powerpoint/2010/main" val="2244802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268077"/>
            <a:ext cx="10353762" cy="970450"/>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İle İlgili </a:t>
            </a:r>
            <a: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Dokümanlar</a:t>
            </a:r>
            <a:endParaRPr lang="tr-TR" sz="3200"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388125" y="268077"/>
            <a:ext cx="10353762" cy="4058751"/>
          </a:xfrm>
        </p:spPr>
        <p:txBody>
          <a:bodyPr/>
          <a:lstStyle/>
          <a:p>
            <a:pPr marL="36900" indent="0" algn="just">
              <a:buNone/>
            </a:pPr>
            <a:r>
              <a:rPr lang="tr-TR" altLang="tr-TR" sz="2400" b="1" dirty="0">
                <a:solidFill>
                  <a:schemeClr val="tx1"/>
                </a:solidFill>
                <a:effectLst/>
                <a:latin typeface="Times New Roman" panose="02020603050405020304" pitchFamily="18" charset="0"/>
                <a:cs typeface="Times New Roman" panose="02020603050405020304" pitchFamily="18" charset="0"/>
              </a:rPr>
              <a:t>Staj Değerlendirme Formu:</a:t>
            </a:r>
            <a:r>
              <a:rPr lang="tr-TR" altLang="tr-TR" sz="2400" dirty="0">
                <a:solidFill>
                  <a:schemeClr val="tx1"/>
                </a:solidFill>
                <a:effectLst/>
                <a:latin typeface="Times New Roman" panose="02020603050405020304" pitchFamily="18" charset="0"/>
                <a:cs typeface="Times New Roman" panose="02020603050405020304" pitchFamily="18" charset="0"/>
              </a:rPr>
              <a:t> İşyeri staj sorumlusu tarafından her stajyer için staj süresince yaptığı uygulamaları değerlendiren ve sonunda öğrencinin başarılı olup olmadığını belirten belgedir. </a:t>
            </a:r>
            <a:r>
              <a:rPr lang="tr-TR" altLang="tr-TR" sz="2400" dirty="0" smtClean="0">
                <a:solidFill>
                  <a:schemeClr val="tx1"/>
                </a:solidFill>
                <a:effectLst/>
                <a:latin typeface="Times New Roman" panose="02020603050405020304" pitchFamily="18" charset="0"/>
                <a:cs typeface="Times New Roman" panose="02020603050405020304" pitchFamily="18" charset="0"/>
              </a:rPr>
              <a:t>Staj değerlendirme formlarının doğrudan </a:t>
            </a:r>
            <a:r>
              <a:rPr lang="tr-TR" altLang="tr-TR" sz="2400" dirty="0">
                <a:solidFill>
                  <a:schemeClr val="tx1"/>
                </a:solidFill>
                <a:effectLst/>
                <a:latin typeface="Times New Roman" panose="02020603050405020304" pitchFamily="18" charset="0"/>
                <a:cs typeface="Times New Roman" panose="02020603050405020304" pitchFamily="18" charset="0"/>
              </a:rPr>
              <a:t>veya staj dosyası tesliminde </a:t>
            </a:r>
            <a:r>
              <a:rPr lang="tr-TR" altLang="tr-TR" sz="2400" dirty="0" smtClean="0">
                <a:solidFill>
                  <a:schemeClr val="tx1"/>
                </a:solidFill>
                <a:effectLst/>
                <a:latin typeface="Times New Roman" panose="02020603050405020304" pitchFamily="18" charset="0"/>
                <a:cs typeface="Times New Roman" panose="02020603050405020304" pitchFamily="18" charset="0"/>
              </a:rPr>
              <a:t>öğrenci </a:t>
            </a:r>
            <a:r>
              <a:rPr lang="tr-TR" altLang="tr-TR" sz="2400" dirty="0">
                <a:solidFill>
                  <a:schemeClr val="tx1"/>
                </a:solidFill>
                <a:effectLst/>
                <a:latin typeface="Times New Roman" panose="02020603050405020304" pitchFamily="18" charset="0"/>
                <a:cs typeface="Times New Roman" panose="02020603050405020304" pitchFamily="18" charset="0"/>
              </a:rPr>
              <a:t>tarafından </a:t>
            </a:r>
            <a:r>
              <a:rPr lang="tr-TR" altLang="tr-TR" sz="2400" b="1" u="sng" dirty="0">
                <a:solidFill>
                  <a:schemeClr val="tx1"/>
                </a:solidFill>
                <a:effectLst/>
                <a:latin typeface="Times New Roman" panose="02020603050405020304" pitchFamily="18" charset="0"/>
                <a:cs typeface="Times New Roman" panose="02020603050405020304" pitchFamily="18" charset="0"/>
              </a:rPr>
              <a:t>kapalı ve onaylı zarf içerisinde </a:t>
            </a:r>
            <a:r>
              <a:rPr lang="tr-TR" altLang="tr-TR" sz="2400" dirty="0">
                <a:solidFill>
                  <a:schemeClr val="tx1"/>
                </a:solidFill>
                <a:effectLst/>
                <a:latin typeface="Times New Roman" panose="02020603050405020304" pitchFamily="18" charset="0"/>
                <a:cs typeface="Times New Roman" panose="02020603050405020304" pitchFamily="18" charset="0"/>
              </a:rPr>
              <a:t>ulaştırılması </a:t>
            </a:r>
            <a:r>
              <a:rPr lang="tr-TR" altLang="tr-TR" sz="2400" dirty="0" smtClean="0">
                <a:solidFill>
                  <a:schemeClr val="tx1"/>
                </a:solidFill>
                <a:effectLst/>
                <a:latin typeface="Times New Roman" panose="02020603050405020304" pitchFamily="18" charset="0"/>
                <a:cs typeface="Times New Roman" panose="02020603050405020304" pitchFamily="18" charset="0"/>
              </a:rPr>
              <a:t>gerekir. (Ek-3</a:t>
            </a:r>
            <a:r>
              <a:rPr lang="tr-TR" altLang="tr-TR" sz="2400" dirty="0">
                <a:solidFill>
                  <a:schemeClr val="tx1"/>
                </a:solidFill>
                <a:effectLst/>
                <a:latin typeface="Times New Roman" panose="02020603050405020304" pitchFamily="18" charset="0"/>
                <a:cs typeface="Times New Roman" panose="02020603050405020304" pitchFamily="18" charset="0"/>
              </a:rPr>
              <a:t>). </a:t>
            </a:r>
          </a:p>
          <a:p>
            <a:endParaRPr lang="tr-TR" dirty="0"/>
          </a:p>
        </p:txBody>
      </p:sp>
      <p:pic>
        <p:nvPicPr>
          <p:cNvPr id="5" name="Picture 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0286" y="3023321"/>
            <a:ext cx="4428781" cy="3712685"/>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8696" y="3023321"/>
            <a:ext cx="4131325" cy="3712684"/>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747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6518" y="762220"/>
            <a:ext cx="7918430" cy="970450"/>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İle İlgili Dokümanlar</a:t>
            </a:r>
            <a:endParaRPr lang="tr-TR" sz="3200" dirty="0"/>
          </a:p>
        </p:txBody>
      </p:sp>
      <p:sp>
        <p:nvSpPr>
          <p:cNvPr id="3" name="İçerik Yer Tutucusu 2"/>
          <p:cNvSpPr>
            <a:spLocks noGrp="1"/>
          </p:cNvSpPr>
          <p:nvPr>
            <p:ph idx="1"/>
          </p:nvPr>
        </p:nvSpPr>
        <p:spPr>
          <a:xfrm>
            <a:off x="1171799" y="1624348"/>
            <a:ext cx="5497226" cy="4058751"/>
          </a:xfrm>
        </p:spPr>
        <p:txBody>
          <a:bodyPr>
            <a:normAutofit/>
          </a:bodyPr>
          <a:lstStyle/>
          <a:p>
            <a:pPr marL="0" indent="0" algn="just">
              <a:buNone/>
            </a:pPr>
            <a:r>
              <a:rPr lang="tr-TR" sz="2400" dirty="0" smtClean="0">
                <a:solidFill>
                  <a:schemeClr val="tx1"/>
                </a:solidFill>
                <a:effectLst/>
                <a:latin typeface="Times New Roman" panose="02020603050405020304" pitchFamily="18" charset="0"/>
                <a:cs typeface="Times New Roman" panose="02020603050405020304" pitchFamily="18" charset="0"/>
              </a:rPr>
              <a:t>Staj raporunun kapağı Ek-4’e uygun olarak hazırlanacaktır. Staj defteri ciltlenmiş ve gerekli dokümanların içerisinde yer aldığı tek dosya içerisinde teslim edilecektir.</a:t>
            </a:r>
            <a:endParaRPr lang="tr-TR" sz="2400" dirty="0">
              <a:solidFill>
                <a:schemeClr val="tx1"/>
              </a:solidFill>
              <a:effectLst/>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6802169" y="408427"/>
            <a:ext cx="4867275" cy="6305550"/>
          </a:xfrm>
          <a:prstGeom prst="rect">
            <a:avLst/>
          </a:prstGeom>
          <a:ln>
            <a:solidFill>
              <a:srgbClr val="000000"/>
            </a:solidFill>
          </a:ln>
        </p:spPr>
      </p:pic>
    </p:spTree>
    <p:extLst>
      <p:ext uri="{BB962C8B-B14F-4D97-AF65-F5344CB8AC3E}">
        <p14:creationId xmlns:p14="http://schemas.microsoft.com/office/powerpoint/2010/main" val="1810859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8828" y="247001"/>
            <a:ext cx="6621742" cy="970450"/>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İle İlgili Dokümanlar</a:t>
            </a:r>
            <a:endParaRPr lang="tr-TR" sz="3200" dirty="0"/>
          </a:p>
        </p:txBody>
      </p:sp>
      <p:sp>
        <p:nvSpPr>
          <p:cNvPr id="3" name="İçerik Yer Tutucusu 2"/>
          <p:cNvSpPr>
            <a:spLocks noGrp="1"/>
          </p:cNvSpPr>
          <p:nvPr>
            <p:ph idx="1"/>
          </p:nvPr>
        </p:nvSpPr>
        <p:spPr>
          <a:xfrm>
            <a:off x="1425111" y="0"/>
            <a:ext cx="5773444" cy="4058751"/>
          </a:xfrm>
        </p:spPr>
        <p:txBody>
          <a:bodyPr>
            <a:normAutofit/>
          </a:bodyPr>
          <a:lstStyle/>
          <a:p>
            <a:pPr marL="0" indent="0" algn="just">
              <a:buNone/>
            </a:pPr>
            <a:r>
              <a:rPr lang="tr-TR" sz="2400" dirty="0" smtClean="0">
                <a:solidFill>
                  <a:schemeClr val="tx1"/>
                </a:solidFill>
                <a:effectLst/>
                <a:latin typeface="Times New Roman" panose="02020603050405020304" pitchFamily="18" charset="0"/>
                <a:cs typeface="Times New Roman" panose="02020603050405020304" pitchFamily="18" charset="0"/>
              </a:rPr>
              <a:t>Staj kapağı hazırlandıktan sonra sırasıyla Ek-4 a, Ek-5  ve </a:t>
            </a:r>
            <a:r>
              <a:rPr lang="tr-TR" sz="2400" b="1" u="sng" dirty="0" smtClean="0">
                <a:solidFill>
                  <a:schemeClr val="tx1"/>
                </a:solidFill>
                <a:effectLst/>
                <a:latin typeface="Times New Roman" panose="02020603050405020304" pitchFamily="18" charset="0"/>
                <a:cs typeface="Times New Roman" panose="02020603050405020304" pitchFamily="18" charset="0"/>
              </a:rPr>
              <a:t>staj yapılan her bir gün </a:t>
            </a:r>
            <a:r>
              <a:rPr lang="tr-TR" sz="2400" dirty="0" smtClean="0">
                <a:solidFill>
                  <a:schemeClr val="tx1"/>
                </a:solidFill>
                <a:effectLst/>
                <a:latin typeface="Times New Roman" panose="02020603050405020304" pitchFamily="18" charset="0"/>
                <a:cs typeface="Times New Roman" panose="02020603050405020304" pitchFamily="18" charset="0"/>
              </a:rPr>
              <a:t>değerlendirme yapan sorumlu tarafından imzalanacaktır.</a:t>
            </a:r>
            <a:endParaRPr lang="tr-TR" sz="2400" dirty="0">
              <a:solidFill>
                <a:schemeClr val="tx1"/>
              </a:solidFill>
              <a:effectLst/>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stretch>
            <a:fillRect/>
          </a:stretch>
        </p:blipFill>
        <p:spPr>
          <a:xfrm>
            <a:off x="7522585" y="866338"/>
            <a:ext cx="4533900" cy="5519451"/>
          </a:xfrm>
          <a:prstGeom prst="rect">
            <a:avLst/>
          </a:prstGeom>
          <a:ln>
            <a:solidFill>
              <a:srgbClr val="000000"/>
            </a:solidFill>
          </a:ln>
        </p:spPr>
      </p:pic>
      <p:pic>
        <p:nvPicPr>
          <p:cNvPr id="6" name="Resim 5"/>
          <p:cNvPicPr>
            <a:picLocks noChangeAspect="1"/>
          </p:cNvPicPr>
          <p:nvPr/>
        </p:nvPicPr>
        <p:blipFill>
          <a:blip r:embed="rId3"/>
          <a:stretch>
            <a:fillRect/>
          </a:stretch>
        </p:blipFill>
        <p:spPr>
          <a:xfrm>
            <a:off x="3480405" y="2856453"/>
            <a:ext cx="3629025" cy="3904447"/>
          </a:xfrm>
          <a:prstGeom prst="rect">
            <a:avLst/>
          </a:prstGeom>
          <a:ln>
            <a:solidFill>
              <a:srgbClr val="000000"/>
            </a:solidFill>
          </a:ln>
        </p:spPr>
      </p:pic>
    </p:spTree>
    <p:extLst>
      <p:ext uri="{BB962C8B-B14F-4D97-AF65-F5344CB8AC3E}">
        <p14:creationId xmlns:p14="http://schemas.microsoft.com/office/powerpoint/2010/main" val="682319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Stajın Uygulama </a:t>
            </a:r>
            <a: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İlkeleri</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just">
              <a:buNone/>
            </a:pPr>
            <a:r>
              <a:rPr lang="tr-TR" altLang="tr-TR" sz="2400" dirty="0">
                <a:solidFill>
                  <a:schemeClr val="tx1"/>
                </a:solidFill>
                <a:effectLst/>
                <a:latin typeface="Times New Roman" panose="02020603050405020304" pitchFamily="18" charset="0"/>
                <a:cs typeface="Times New Roman" panose="02020603050405020304" pitchFamily="18" charset="0"/>
              </a:rPr>
              <a:t>Staja giden her öğrenci, Staj Değerlendirme Formunu staj yaptığı birimin yetkilisine verir. Bu form, staj bitiminde yetkili kişi tarafından doldurulup onaylandıktan sonra ağzı kapalı ve üzerinde firma kaşesi/</a:t>
            </a:r>
            <a:r>
              <a:rPr lang="tr-TR" altLang="tr-TR" sz="2400" dirty="0" err="1">
                <a:solidFill>
                  <a:schemeClr val="tx1"/>
                </a:solidFill>
                <a:effectLst/>
                <a:latin typeface="Times New Roman" panose="02020603050405020304" pitchFamily="18" charset="0"/>
                <a:cs typeface="Times New Roman" panose="02020603050405020304" pitchFamily="18" charset="0"/>
              </a:rPr>
              <a:t>mühürü</a:t>
            </a:r>
            <a:r>
              <a:rPr lang="tr-TR" altLang="tr-TR" sz="2400" dirty="0">
                <a:solidFill>
                  <a:schemeClr val="tx1"/>
                </a:solidFill>
                <a:effectLst/>
                <a:latin typeface="Times New Roman" panose="02020603050405020304" pitchFamily="18" charset="0"/>
                <a:cs typeface="Times New Roman" panose="02020603050405020304" pitchFamily="18" charset="0"/>
              </a:rPr>
              <a:t> olan bir zarf içinde ilgili bölüme gönderilir. Kurum kaşesi ve onayı olmayan formlar değerlendirmede dikkate alınmaz.</a:t>
            </a:r>
          </a:p>
          <a:p>
            <a:endParaRPr lang="tr-TR" dirty="0"/>
          </a:p>
        </p:txBody>
      </p:sp>
    </p:spTree>
    <p:extLst>
      <p:ext uri="{BB962C8B-B14F-4D97-AF65-F5344CB8AC3E}">
        <p14:creationId xmlns:p14="http://schemas.microsoft.com/office/powerpoint/2010/main" val="1815143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Stajın Uygulama İlkeleri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just">
              <a:buNone/>
            </a:pPr>
            <a:r>
              <a:rPr lang="tr-TR" altLang="tr-TR" sz="2400" dirty="0">
                <a:solidFill>
                  <a:schemeClr val="tx1"/>
                </a:solidFill>
                <a:effectLst/>
                <a:latin typeface="Times New Roman" panose="02020603050405020304" pitchFamily="18" charset="0"/>
                <a:cs typeface="Times New Roman" panose="02020603050405020304" pitchFamily="18" charset="0"/>
              </a:rPr>
              <a:t>Staj süresince yapılan çalışmalar, öğrenci tarafından Staj Raporuna düzenli olarak işlenir ve staj yerindeki yetkili kişinin unvanı belirtilerek, ilgilinin kaşe ve imzası ile onaylanır. İmza, kaşe, mühür veya tarihler bulunmayan, üzerinde silinti, kazıntı ve usulüne uygun olmayan düzeltme yapılan staj raporları kabul edilmez.</a:t>
            </a:r>
          </a:p>
          <a:p>
            <a:endParaRPr lang="tr-TR" dirty="0"/>
          </a:p>
        </p:txBody>
      </p:sp>
    </p:spTree>
    <p:extLst>
      <p:ext uri="{BB962C8B-B14F-4D97-AF65-F5344CB8AC3E}">
        <p14:creationId xmlns:p14="http://schemas.microsoft.com/office/powerpoint/2010/main" val="2668889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3670" y="462565"/>
            <a:ext cx="10353762" cy="970450"/>
          </a:xfrm>
        </p:spPr>
        <p:txBody>
          <a:bodyPr>
            <a:normAutofit/>
          </a:bodyPr>
          <a:lstStyle/>
          <a:p>
            <a:r>
              <a:rPr lang="tr-TR" sz="3200" b="1" dirty="0" smtClean="0">
                <a:solidFill>
                  <a:schemeClr val="tx1"/>
                </a:solidFill>
                <a:effectLst/>
                <a:latin typeface="Times New Roman" panose="02020603050405020304" pitchFamily="18" charset="0"/>
                <a:cs typeface="Times New Roman" panose="02020603050405020304" pitchFamily="18" charset="0"/>
              </a:rPr>
              <a:t>Staj Nedir?</a:t>
            </a:r>
            <a:endParaRPr lang="tr-TR" sz="3200" b="1" dirty="0">
              <a:solidFill>
                <a:schemeClr val="tx1"/>
              </a:solidFill>
              <a:effectLst/>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233283" y="1185802"/>
            <a:ext cx="10576799" cy="2265528"/>
          </a:xfrm>
        </p:spPr>
        <p:txBody>
          <a:bodyPr>
            <a:normAutofit/>
          </a:bodyPr>
          <a:lstStyle/>
          <a:p>
            <a:pPr marL="36900" indent="0" algn="just">
              <a:buNone/>
              <a:defRPr/>
            </a:pPr>
            <a:r>
              <a:rPr lang="tr-TR" sz="2400" dirty="0">
                <a:solidFill>
                  <a:schemeClr val="tx1"/>
                </a:solidFill>
                <a:effectLst/>
                <a:latin typeface="Times New Roman" panose="02020603050405020304" pitchFamily="18" charset="0"/>
                <a:cs typeface="Times New Roman" panose="02020603050405020304" pitchFamily="18" charset="0"/>
              </a:rPr>
              <a:t>Staj eğitiminin amacı İnşaat Mühendisliği Bölümü öğrencilerinin akademik öğrenim süresi içerisinde edindiği bilgiler doğrultusunda, mesleki görgü ve bilgilerini arttırmak, ilgili kamu ve özel kuruluşlarda bizzat uygulama yaparak deneyim kazanmalarını sağlamaktır.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8452" y="3158405"/>
            <a:ext cx="3606187" cy="2853369"/>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1226" y="3158405"/>
            <a:ext cx="3675963" cy="2853369"/>
          </a:xfrm>
          <a:prstGeom prst="rect">
            <a:avLst/>
          </a:prstGeom>
        </p:spPr>
      </p:pic>
    </p:spTree>
    <p:extLst>
      <p:ext uri="{BB962C8B-B14F-4D97-AF65-F5344CB8AC3E}">
        <p14:creationId xmlns:p14="http://schemas.microsoft.com/office/powerpoint/2010/main" val="315888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Stajın Uygulama İlkeleri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lgn="just">
              <a:buNone/>
            </a:pPr>
            <a:r>
              <a:rPr lang="tr-TR" altLang="tr-TR" sz="2400" dirty="0">
                <a:solidFill>
                  <a:schemeClr val="tx1"/>
                </a:solidFill>
                <a:effectLst/>
                <a:latin typeface="Times New Roman" panose="02020603050405020304" pitchFamily="18" charset="0"/>
                <a:cs typeface="Times New Roman" panose="02020603050405020304" pitchFamily="18" charset="0"/>
              </a:rPr>
              <a:t>Her öğrenci, staj raporunu staj bitiminden sonra takip eden akademik yarıyıl içinde bölüm staj komisyonlarınca belirlenen tarihe kadar teslim etmek zorundadır. Raporunu ilan edilen tarihten sonra teslim eden öğrencilerin stajı kabul edilmez.</a:t>
            </a:r>
            <a:r>
              <a:rPr lang="tr-TR" altLang="tr-TR" sz="2400" i="1" dirty="0">
                <a:solidFill>
                  <a:schemeClr val="tx1"/>
                </a:solidFill>
                <a:effectLst/>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4934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Stajın Uygulama İlkeleri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484310" y="2438399"/>
            <a:ext cx="10018713" cy="3319273"/>
          </a:xfrm>
        </p:spPr>
        <p:txBody>
          <a:bodyPr>
            <a:normAutofit lnSpcReduction="10000"/>
          </a:bodyPr>
          <a:lstStyle/>
          <a:p>
            <a:pPr marL="0" indent="0" algn="just">
              <a:buNone/>
            </a:pPr>
            <a:r>
              <a:rPr lang="tr-TR" altLang="tr-TR" sz="2400" dirty="0">
                <a:solidFill>
                  <a:schemeClr val="tx1"/>
                </a:solidFill>
                <a:effectLst/>
                <a:latin typeface="Times New Roman" panose="02020603050405020304" pitchFamily="18" charset="0"/>
                <a:cs typeface="Times New Roman" panose="02020603050405020304" pitchFamily="18" charset="0"/>
              </a:rPr>
              <a:t>Öğrenciler staj süresince Yükseköğretim Kurumları Öğrenci Disiplin Yönetmeliği hükümlerine; staj yaptığı kurumun çalışma ilkelerine, iş koşulları, disiplin ve iş güvenliğine ilişkin kurallarına ve yasal düzenlemelere uymak </a:t>
            </a:r>
            <a:r>
              <a:rPr lang="tr-TR" altLang="tr-TR" sz="2400" dirty="0" smtClean="0">
                <a:solidFill>
                  <a:schemeClr val="tx1"/>
                </a:solidFill>
                <a:effectLst/>
                <a:latin typeface="Times New Roman" panose="02020603050405020304" pitchFamily="18" charset="0"/>
                <a:cs typeface="Times New Roman" panose="02020603050405020304" pitchFamily="18" charset="0"/>
              </a:rPr>
              <a:t>zorundadır.</a:t>
            </a:r>
          </a:p>
          <a:p>
            <a:pPr marL="0" indent="0" algn="just">
              <a:buNone/>
            </a:pPr>
            <a:endParaRPr lang="tr-TR" altLang="tr-TR" dirty="0">
              <a:latin typeface="Times New Roman" panose="02020603050405020304" pitchFamily="18" charset="0"/>
              <a:cs typeface="Times New Roman" panose="02020603050405020304" pitchFamily="18" charset="0"/>
            </a:endParaRPr>
          </a:p>
          <a:p>
            <a:pPr marL="0" indent="0" algn="just">
              <a:buNone/>
            </a:pPr>
            <a:endParaRPr lang="tr-TR" altLang="tr-TR" sz="2400" dirty="0" smtClean="0">
              <a:solidFill>
                <a:schemeClr val="tx1"/>
              </a:solidFill>
              <a:effectLst/>
              <a:latin typeface="Times New Roman" panose="02020603050405020304" pitchFamily="18" charset="0"/>
              <a:cs typeface="Times New Roman" panose="02020603050405020304" pitchFamily="18" charset="0"/>
            </a:endParaRPr>
          </a:p>
          <a:p>
            <a:pPr marL="0" indent="0" algn="just">
              <a:buNone/>
            </a:pPr>
            <a:r>
              <a:rPr lang="tr-TR" altLang="tr-TR" sz="2400" dirty="0" smtClean="0">
                <a:solidFill>
                  <a:schemeClr val="tx1"/>
                </a:solidFill>
                <a:effectLst/>
                <a:latin typeface="Times New Roman" panose="02020603050405020304" pitchFamily="18" charset="0"/>
                <a:cs typeface="Times New Roman" panose="02020603050405020304" pitchFamily="18" charset="0"/>
              </a:rPr>
              <a:t>Öğrenciler</a:t>
            </a:r>
            <a:r>
              <a:rPr lang="tr-TR" altLang="tr-TR" sz="2400" dirty="0">
                <a:solidFill>
                  <a:schemeClr val="tx1"/>
                </a:solidFill>
                <a:effectLst/>
                <a:latin typeface="Times New Roman" panose="02020603050405020304" pitchFamily="18" charset="0"/>
                <a:cs typeface="Times New Roman" panose="02020603050405020304" pitchFamily="18" charset="0"/>
              </a:rPr>
              <a:t>, üretim ve hizmetle ilgili gizliliği gerektiren konularda başkalarına bilgi veremez; sendikal etkinliklere katılamaz. </a:t>
            </a:r>
          </a:p>
          <a:p>
            <a:endParaRPr lang="tr-TR" dirty="0"/>
          </a:p>
        </p:txBody>
      </p:sp>
    </p:spTree>
    <p:extLst>
      <p:ext uri="{BB962C8B-B14F-4D97-AF65-F5344CB8AC3E}">
        <p14:creationId xmlns:p14="http://schemas.microsoft.com/office/powerpoint/2010/main" val="3625214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7191" y="-172549"/>
            <a:ext cx="10018713" cy="1752599"/>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Raporunun </a:t>
            </a:r>
            <a: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Hazırlanması</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499666" y="1165522"/>
            <a:ext cx="10353762" cy="4979624"/>
          </a:xfrm>
        </p:spPr>
        <p:txBody>
          <a:bodyPr>
            <a:normAutofit fontScale="70000" lnSpcReduction="20000"/>
          </a:bodyPr>
          <a:lstStyle/>
          <a:p>
            <a:pPr marL="36900" indent="0" algn="just">
              <a:buNone/>
            </a:pPr>
            <a:r>
              <a:rPr lang="tr-TR" altLang="tr-TR" dirty="0">
                <a:solidFill>
                  <a:schemeClr val="tx1"/>
                </a:solidFill>
                <a:effectLst/>
                <a:latin typeface="Times New Roman" panose="02020603050405020304" pitchFamily="18" charset="0"/>
                <a:cs typeface="Times New Roman" panose="02020603050405020304" pitchFamily="18" charset="0"/>
              </a:rPr>
              <a:t>Öğrenciler staj dönemi sonunda Staj Yönergesi kapsamında ve bölüm staj kılavuzunda tanımlanan formatta bir “Staj Raporu” hazırlayarak bunu Bölüme teslim etmek zorundadırlar. </a:t>
            </a:r>
            <a:r>
              <a:rPr lang="tr-TR" altLang="tr-TR" dirty="0" smtClean="0">
                <a:solidFill>
                  <a:schemeClr val="tx1"/>
                </a:solidFill>
                <a:effectLst/>
                <a:latin typeface="Times New Roman" panose="02020603050405020304" pitchFamily="18" charset="0"/>
                <a:cs typeface="Times New Roman" panose="02020603050405020304" pitchFamily="18" charset="0"/>
              </a:rPr>
              <a:t>Staj </a:t>
            </a:r>
            <a:r>
              <a:rPr lang="tr-TR" altLang="tr-TR" dirty="0">
                <a:solidFill>
                  <a:schemeClr val="tx1"/>
                </a:solidFill>
                <a:effectLst/>
                <a:latin typeface="Times New Roman" panose="02020603050405020304" pitchFamily="18" charset="0"/>
                <a:cs typeface="Times New Roman" panose="02020603050405020304" pitchFamily="18" charset="0"/>
              </a:rPr>
              <a:t>raporunun hazırlanmasında aşağıda verilen kurallar dikkate alınmalıdır.</a:t>
            </a:r>
          </a:p>
          <a:p>
            <a:r>
              <a:rPr lang="tr-TR" altLang="tr-TR" dirty="0">
                <a:solidFill>
                  <a:schemeClr val="tx1"/>
                </a:solidFill>
                <a:effectLst/>
                <a:latin typeface="Times New Roman" panose="02020603050405020304" pitchFamily="18" charset="0"/>
                <a:cs typeface="Times New Roman" panose="02020603050405020304" pitchFamily="18" charset="0"/>
              </a:rPr>
              <a:t>Staj raporu yazım dili Türkçedir. Stajın yurtdışında yapıldığı hallerde staj raporu yazım dili İngilizce olabilir.</a:t>
            </a:r>
          </a:p>
          <a:p>
            <a:r>
              <a:rPr lang="tr-TR" altLang="tr-TR" dirty="0">
                <a:solidFill>
                  <a:schemeClr val="tx1"/>
                </a:solidFill>
                <a:effectLst/>
                <a:latin typeface="Times New Roman" panose="02020603050405020304" pitchFamily="18" charset="0"/>
                <a:cs typeface="Times New Roman" panose="02020603050405020304" pitchFamily="18" charset="0"/>
              </a:rPr>
              <a:t>Raporlar, bilgisayar kullanılarak, kağıdın yalnızca bir yüzüne yazılmalıdır. </a:t>
            </a:r>
          </a:p>
          <a:p>
            <a:r>
              <a:rPr lang="tr-TR" altLang="tr-TR" dirty="0">
                <a:solidFill>
                  <a:schemeClr val="tx1"/>
                </a:solidFill>
                <a:effectLst/>
                <a:latin typeface="Times New Roman" panose="02020603050405020304" pitchFamily="18" charset="0"/>
                <a:cs typeface="Times New Roman" panose="02020603050405020304" pitchFamily="18" charset="0"/>
              </a:rPr>
              <a:t>Yazımda Times New Roman (12) yazı tipi kullanılmalıdır. </a:t>
            </a:r>
          </a:p>
          <a:p>
            <a:r>
              <a:rPr lang="tr-TR" altLang="tr-TR" dirty="0">
                <a:solidFill>
                  <a:schemeClr val="tx1"/>
                </a:solidFill>
                <a:effectLst/>
                <a:latin typeface="Times New Roman" panose="02020603050405020304" pitchFamily="18" charset="0"/>
                <a:cs typeface="Times New Roman" panose="02020603050405020304" pitchFamily="18" charset="0"/>
              </a:rPr>
              <a:t>Çizelge içleri yazılırken en fazla 12, en az 8 punto kullanılabilir. </a:t>
            </a:r>
          </a:p>
          <a:p>
            <a:r>
              <a:rPr lang="tr-TR" altLang="tr-TR" dirty="0">
                <a:solidFill>
                  <a:schemeClr val="tx1"/>
                </a:solidFill>
                <a:effectLst/>
                <a:latin typeface="Times New Roman" panose="02020603050405020304" pitchFamily="18" charset="0"/>
                <a:cs typeface="Times New Roman" panose="02020603050405020304" pitchFamily="18" charset="0"/>
              </a:rPr>
              <a:t>Yazımda virgülden ve noktadan sonra bir vuruşluk ara verilmelidir. </a:t>
            </a:r>
          </a:p>
          <a:p>
            <a:r>
              <a:rPr lang="tr-TR" altLang="tr-TR" dirty="0">
                <a:solidFill>
                  <a:schemeClr val="tx1"/>
                </a:solidFill>
                <a:effectLst/>
                <a:latin typeface="Times New Roman" panose="02020603050405020304" pitchFamily="18" charset="0"/>
                <a:cs typeface="Times New Roman" panose="02020603050405020304" pitchFamily="18" charset="0"/>
              </a:rPr>
              <a:t>Yazımda, her sayfanın üst ve sol kenarlarında 4.0 cm, alt ve sağ kenarlarda 2.5 cm boşluk bırakılmalıdır. </a:t>
            </a:r>
          </a:p>
          <a:p>
            <a:r>
              <a:rPr lang="tr-TR" altLang="tr-TR" dirty="0">
                <a:solidFill>
                  <a:schemeClr val="tx1"/>
                </a:solidFill>
                <a:effectLst/>
                <a:latin typeface="Times New Roman" panose="02020603050405020304" pitchFamily="18" charset="0"/>
                <a:cs typeface="Times New Roman" panose="02020603050405020304" pitchFamily="18" charset="0"/>
              </a:rPr>
              <a:t>Ciltlenme yapılmalı</a:t>
            </a:r>
          </a:p>
          <a:p>
            <a:r>
              <a:rPr lang="tr-TR" altLang="tr-TR" dirty="0">
                <a:solidFill>
                  <a:schemeClr val="tx1"/>
                </a:solidFill>
                <a:effectLst/>
                <a:latin typeface="Times New Roman" panose="02020603050405020304" pitchFamily="18" charset="0"/>
                <a:cs typeface="Times New Roman" panose="02020603050405020304" pitchFamily="18" charset="0"/>
              </a:rPr>
              <a:t>Ciltlendikten sonra metin kısmının sayfayı ortalaması için; yazıların yazım bloğuna göre ortalanması gerekir. </a:t>
            </a:r>
          </a:p>
          <a:p>
            <a:r>
              <a:rPr lang="tr-TR" altLang="tr-TR" dirty="0">
                <a:solidFill>
                  <a:schemeClr val="tx1"/>
                </a:solidFill>
                <a:effectLst/>
                <a:latin typeface="Times New Roman" panose="02020603050405020304" pitchFamily="18" charset="0"/>
                <a:cs typeface="Times New Roman" panose="02020603050405020304" pitchFamily="18" charset="0"/>
              </a:rPr>
              <a:t>Rapor yazımında bütün satırlar sol kenar boşluğun bitiminden başlamalıdır ve yazı her iki tarafa dayalı olarak yazılmalıdır. </a:t>
            </a:r>
          </a:p>
          <a:p>
            <a:r>
              <a:rPr lang="tr-TR" altLang="tr-TR" dirty="0">
                <a:solidFill>
                  <a:schemeClr val="tx1"/>
                </a:solidFill>
                <a:effectLst/>
                <a:latin typeface="Times New Roman" panose="02020603050405020304" pitchFamily="18" charset="0"/>
                <a:cs typeface="Times New Roman" panose="02020603050405020304" pitchFamily="18" charset="0"/>
              </a:rPr>
              <a:t>Paragraf başı içeriden başlamamalıdır. </a:t>
            </a:r>
          </a:p>
          <a:p>
            <a:r>
              <a:rPr lang="tr-TR" altLang="tr-TR" dirty="0">
                <a:solidFill>
                  <a:schemeClr val="tx1"/>
                </a:solidFill>
                <a:effectLst/>
                <a:latin typeface="Times New Roman" panose="02020603050405020304" pitchFamily="18" charset="0"/>
                <a:cs typeface="Times New Roman" panose="02020603050405020304" pitchFamily="18" charset="0"/>
              </a:rPr>
              <a:t>Yazımda 1 aralık kullanılmalıdır. </a:t>
            </a:r>
          </a:p>
          <a:p>
            <a:endParaRPr lang="tr-TR" dirty="0"/>
          </a:p>
        </p:txBody>
      </p:sp>
    </p:spTree>
    <p:extLst>
      <p:ext uri="{BB962C8B-B14F-4D97-AF65-F5344CB8AC3E}">
        <p14:creationId xmlns:p14="http://schemas.microsoft.com/office/powerpoint/2010/main" val="75068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4999" y="0"/>
            <a:ext cx="10018713" cy="1752599"/>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Raporunun Hazırlanması</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838238" y="1659298"/>
            <a:ext cx="10353762" cy="4745468"/>
          </a:xfrm>
        </p:spPr>
        <p:txBody>
          <a:bodyPr>
            <a:normAutofit fontScale="92500" lnSpcReduction="10000"/>
          </a:bodyPr>
          <a:lstStyle/>
          <a:p>
            <a:r>
              <a:rPr lang="tr-TR" altLang="tr-TR" sz="2100" dirty="0">
                <a:solidFill>
                  <a:schemeClr val="tx1"/>
                </a:solidFill>
                <a:effectLst/>
                <a:latin typeface="Times New Roman" panose="02020603050405020304" pitchFamily="18" charset="0"/>
                <a:cs typeface="Times New Roman" panose="02020603050405020304" pitchFamily="18" charset="0"/>
              </a:rPr>
              <a:t>Şekillerin ve çizelgelerin açıklamaları ile alıntılar, dipnotlar ve kaynak listesinin yazımında tek satır aralığı kullanılmalıdır. </a:t>
            </a:r>
          </a:p>
          <a:p>
            <a:r>
              <a:rPr lang="tr-TR" altLang="tr-TR" sz="2100" dirty="0">
                <a:solidFill>
                  <a:schemeClr val="tx1"/>
                </a:solidFill>
                <a:effectLst/>
                <a:latin typeface="Times New Roman" panose="02020603050405020304" pitchFamily="18" charset="0"/>
                <a:cs typeface="Times New Roman" panose="02020603050405020304" pitchFamily="18" charset="0"/>
              </a:rPr>
              <a:t>Bölüm başlıkları ve alt bölüm başlıkları ile bunları izleyen ilk paragraf arasında, 1 satır aralığı boşluk kullanılmalıdır. </a:t>
            </a:r>
          </a:p>
          <a:p>
            <a:r>
              <a:rPr lang="tr-TR" altLang="tr-TR" sz="2100" dirty="0">
                <a:solidFill>
                  <a:schemeClr val="tx1"/>
                </a:solidFill>
                <a:effectLst/>
                <a:latin typeface="Times New Roman" panose="02020603050405020304" pitchFamily="18" charset="0"/>
                <a:cs typeface="Times New Roman" panose="02020603050405020304" pitchFamily="18" charset="0"/>
              </a:rPr>
              <a:t>İki paragraf arasında da 1 satır aralığı boşluk bırakılmalıdır. </a:t>
            </a:r>
          </a:p>
          <a:p>
            <a:r>
              <a:rPr lang="tr-TR" altLang="tr-TR" sz="2100" dirty="0">
                <a:solidFill>
                  <a:schemeClr val="tx1"/>
                </a:solidFill>
                <a:effectLst/>
                <a:latin typeface="Times New Roman" panose="02020603050405020304" pitchFamily="18" charset="0"/>
                <a:cs typeface="Times New Roman" panose="02020603050405020304" pitchFamily="18" charset="0"/>
              </a:rPr>
              <a:t>Bölümlerin yazımına daima yeni bir sayfadan başlanmalıdır. </a:t>
            </a:r>
          </a:p>
          <a:p>
            <a:r>
              <a:rPr lang="tr-TR" altLang="tr-TR" sz="2100" dirty="0">
                <a:solidFill>
                  <a:schemeClr val="tx1"/>
                </a:solidFill>
                <a:effectLst/>
                <a:latin typeface="Times New Roman" panose="02020603050405020304" pitchFamily="18" charset="0"/>
                <a:cs typeface="Times New Roman" panose="02020603050405020304" pitchFamily="18" charset="0"/>
              </a:rPr>
              <a:t>Rapor bölümleri Latin karakterleri kullanılarak sayısal biçimde numaralanır (1., 2., 3. gibi). </a:t>
            </a:r>
          </a:p>
          <a:p>
            <a:r>
              <a:rPr lang="tr-TR" altLang="tr-TR" sz="2100" dirty="0">
                <a:solidFill>
                  <a:schemeClr val="tx1"/>
                </a:solidFill>
                <a:effectLst/>
                <a:latin typeface="Times New Roman" panose="02020603050405020304" pitchFamily="18" charset="0"/>
                <a:cs typeface="Times New Roman" panose="02020603050405020304" pitchFamily="18" charset="0"/>
              </a:rPr>
              <a:t>Alt bölümler de benzer biçimde numaralandırılır (1.1, 1.2, 1.3 gibi). </a:t>
            </a:r>
          </a:p>
          <a:p>
            <a:r>
              <a:rPr lang="tr-TR" altLang="tr-TR" sz="2100" dirty="0">
                <a:solidFill>
                  <a:schemeClr val="tx1"/>
                </a:solidFill>
                <a:effectLst/>
                <a:latin typeface="Times New Roman" panose="02020603050405020304" pitchFamily="18" charset="0"/>
                <a:cs typeface="Times New Roman" panose="02020603050405020304" pitchFamily="18" charset="0"/>
              </a:rPr>
              <a:t>Tüm bölümlere ve alt bölümlere başlık konur. </a:t>
            </a:r>
          </a:p>
          <a:p>
            <a:r>
              <a:rPr lang="tr-TR" altLang="tr-TR" sz="2100" dirty="0">
                <a:solidFill>
                  <a:schemeClr val="tx1"/>
                </a:solidFill>
                <a:effectLst/>
                <a:latin typeface="Times New Roman" panose="02020603050405020304" pitchFamily="18" charset="0"/>
                <a:cs typeface="Times New Roman" panose="02020603050405020304" pitchFamily="18" charset="0"/>
              </a:rPr>
              <a:t>Ana bölüm başlıkları büyük harflerle yazılır. </a:t>
            </a:r>
          </a:p>
          <a:p>
            <a:r>
              <a:rPr lang="tr-TR" altLang="tr-TR" sz="2100" dirty="0">
                <a:solidFill>
                  <a:schemeClr val="tx1"/>
                </a:solidFill>
                <a:effectLst/>
                <a:latin typeface="Times New Roman" panose="02020603050405020304" pitchFamily="18" charset="0"/>
                <a:cs typeface="Times New Roman" panose="02020603050405020304" pitchFamily="18" charset="0"/>
              </a:rPr>
              <a:t>Alt bölümlerde en çok 3 seviyeye kadar inilir (2.1.1 gibi). </a:t>
            </a:r>
          </a:p>
          <a:p>
            <a:r>
              <a:rPr lang="tr-TR" altLang="tr-TR" sz="2100" dirty="0">
                <a:solidFill>
                  <a:schemeClr val="tx1"/>
                </a:solidFill>
                <a:effectLst/>
                <a:latin typeface="Times New Roman" panose="02020603050405020304" pitchFamily="18" charset="0"/>
                <a:cs typeface="Times New Roman" panose="02020603050405020304" pitchFamily="18" charset="0"/>
              </a:rPr>
              <a:t>Bundan sonraki alt bölümler, eğer gerekirse küçük harf kullanılarak belirtilir ( (a, b, c) gibi</a:t>
            </a:r>
            <a:r>
              <a:rPr lang="tr-TR" altLang="tr-TR" dirty="0">
                <a:solidFill>
                  <a:schemeClr val="tx1"/>
                </a:solidFill>
              </a:rPr>
              <a:t>).</a:t>
            </a:r>
          </a:p>
          <a:p>
            <a:endParaRPr lang="tr-TR" dirty="0"/>
          </a:p>
        </p:txBody>
      </p:sp>
    </p:spTree>
    <p:extLst>
      <p:ext uri="{BB962C8B-B14F-4D97-AF65-F5344CB8AC3E}">
        <p14:creationId xmlns:p14="http://schemas.microsoft.com/office/powerpoint/2010/main" val="1489190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4999" y="0"/>
            <a:ext cx="10018713" cy="1752599"/>
          </a:xfrm>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Raporunun Hazırlanması</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54999" y="1752599"/>
            <a:ext cx="10353762" cy="4525132"/>
          </a:xfrm>
        </p:spPr>
        <p:txBody>
          <a:bodyPr>
            <a:normAutofit fontScale="70000" lnSpcReduction="20000"/>
          </a:bodyPr>
          <a:lstStyle/>
          <a:p>
            <a:pPr algn="just"/>
            <a:r>
              <a:rPr lang="tr-TR" altLang="tr-TR" sz="2300" dirty="0">
                <a:solidFill>
                  <a:schemeClr val="tx1"/>
                </a:solidFill>
                <a:effectLst/>
                <a:latin typeface="Times New Roman" panose="02020603050405020304" pitchFamily="18" charset="0"/>
                <a:cs typeface="Times New Roman" panose="02020603050405020304" pitchFamily="18" charset="0"/>
              </a:rPr>
              <a:t>Yazılan staj raporlarında Ek-4’te örneği verilen kapak sayfası ve iç kapak sayfası(fotoğraflı) ile Çalışma Takvimi yer almalıdır. Söz konusu rapor, tanımlanan formata ve Bölüm Staj Komisyonunca belirlenen içeriğe uygun şekilde hazırlanır.</a:t>
            </a:r>
          </a:p>
          <a:p>
            <a:pPr algn="just"/>
            <a:r>
              <a:rPr lang="tr-TR" altLang="tr-TR" sz="2300" dirty="0">
                <a:solidFill>
                  <a:schemeClr val="tx1"/>
                </a:solidFill>
                <a:effectLst/>
                <a:latin typeface="Times New Roman" panose="02020603050405020304" pitchFamily="18" charset="0"/>
                <a:cs typeface="Times New Roman" panose="02020603050405020304" pitchFamily="18" charset="0"/>
              </a:rPr>
              <a:t>Yazılan rapora, gerekli görüldüğü takdirde ekler de konulabilir.</a:t>
            </a:r>
          </a:p>
          <a:p>
            <a:pPr algn="just"/>
            <a:r>
              <a:rPr lang="tr-TR" altLang="tr-TR" sz="2300" dirty="0">
                <a:solidFill>
                  <a:schemeClr val="tx1"/>
                </a:solidFill>
                <a:effectLst/>
                <a:latin typeface="Times New Roman" panose="02020603050405020304" pitchFamily="18" charset="0"/>
                <a:cs typeface="Times New Roman" panose="02020603050405020304" pitchFamily="18" charset="0"/>
              </a:rPr>
              <a:t>Kapak sayfası hariç diğer sayfalara, sayfanın en altına ortalanmış olarak yazılmak suretiyle, sayfa numarası verilecektir. </a:t>
            </a:r>
          </a:p>
          <a:p>
            <a:pPr algn="just"/>
            <a:r>
              <a:rPr lang="tr-TR" altLang="tr-TR" sz="2300" dirty="0">
                <a:solidFill>
                  <a:schemeClr val="tx1"/>
                </a:solidFill>
                <a:effectLst/>
                <a:latin typeface="Times New Roman" panose="02020603050405020304" pitchFamily="18" charset="0"/>
                <a:cs typeface="Times New Roman" panose="02020603050405020304" pitchFamily="18" charset="0"/>
              </a:rPr>
              <a:t>Rapor yazımında yararlanılan kaynaklar, metin içinde verildiği yerde parantez içinde, örneğin [1] biçiminde numaralandırılarak belirtilmeli, bu sıraya göre yazılmalıdır. Raporun sonunda verilecek “</a:t>
            </a:r>
            <a:r>
              <a:rPr lang="tr-TR" altLang="tr-TR" sz="2300" dirty="0" err="1">
                <a:solidFill>
                  <a:schemeClr val="tx1"/>
                </a:solidFill>
                <a:effectLst/>
                <a:latin typeface="Times New Roman" panose="02020603050405020304" pitchFamily="18" charset="0"/>
                <a:cs typeface="Times New Roman" panose="02020603050405020304" pitchFamily="18" charset="0"/>
              </a:rPr>
              <a:t>Yaralanılan</a:t>
            </a:r>
            <a:r>
              <a:rPr lang="tr-TR" altLang="tr-TR" sz="2300" dirty="0">
                <a:solidFill>
                  <a:schemeClr val="tx1"/>
                </a:solidFill>
                <a:effectLst/>
                <a:latin typeface="Times New Roman" panose="02020603050405020304" pitchFamily="18" charset="0"/>
                <a:cs typeface="Times New Roman" panose="02020603050405020304" pitchFamily="18" charset="0"/>
              </a:rPr>
              <a:t> Kaynaklar” listesinin yazımında tek satır aralığı kullanılmalı, bir kaynaktan diğerine geçerken bir satır aralığı boşluk bırakılmalıdır. </a:t>
            </a:r>
          </a:p>
          <a:p>
            <a:pPr algn="just"/>
            <a:r>
              <a:rPr lang="tr-TR" altLang="tr-TR" sz="2300" dirty="0">
                <a:solidFill>
                  <a:schemeClr val="tx1"/>
                </a:solidFill>
                <a:effectLst/>
                <a:latin typeface="Times New Roman" panose="02020603050405020304" pitchFamily="18" charset="0"/>
                <a:cs typeface="Times New Roman" panose="02020603050405020304" pitchFamily="18" charset="0"/>
              </a:rPr>
              <a:t>Raporda yer alan Şekil, Çizelge ve Resimlerin bulundukları sayfa numaraları raporun “İçindekiler” kısmından sonra bir liste halinde verilmelidir. </a:t>
            </a:r>
          </a:p>
          <a:p>
            <a:pPr algn="just"/>
            <a:r>
              <a:rPr lang="tr-TR" altLang="tr-TR" sz="2300" dirty="0">
                <a:solidFill>
                  <a:schemeClr val="tx1"/>
                </a:solidFill>
                <a:effectLst/>
                <a:latin typeface="Times New Roman" panose="02020603050405020304" pitchFamily="18" charset="0"/>
                <a:cs typeface="Times New Roman" panose="02020603050405020304" pitchFamily="18" charset="0"/>
              </a:rPr>
              <a:t>Staj raporu Bölüm Staj Komisyonunun istediği şekilde ciltlenmiş ya da dosya içinde sunulur. Raporun bir kopyası, Word belgesi ve PDF olarak CD ye kaydedilecektir. Rapor içinde kullanılan teknik resim dosyaları da bu CD’nin içinde yer almalıdır. </a:t>
            </a:r>
          </a:p>
          <a:p>
            <a:pPr algn="just"/>
            <a:r>
              <a:rPr lang="tr-TR" altLang="tr-TR" sz="2300" dirty="0">
                <a:solidFill>
                  <a:schemeClr val="tx1"/>
                </a:solidFill>
                <a:effectLst/>
                <a:latin typeface="Times New Roman" panose="02020603050405020304" pitchFamily="18" charset="0"/>
                <a:cs typeface="Times New Roman" panose="02020603050405020304" pitchFamily="18" charset="0"/>
              </a:rPr>
              <a:t>Öğrenciler teslim edecekleri CD üzerine sabit mürekkepli kalemle İsim, </a:t>
            </a:r>
            <a:r>
              <a:rPr lang="tr-TR" altLang="tr-TR" sz="2300" dirty="0" err="1">
                <a:solidFill>
                  <a:schemeClr val="tx1"/>
                </a:solidFill>
                <a:effectLst/>
                <a:latin typeface="Times New Roman" panose="02020603050405020304" pitchFamily="18" charset="0"/>
                <a:cs typeface="Times New Roman" panose="02020603050405020304" pitchFamily="18" charset="0"/>
              </a:rPr>
              <a:t>Soyad</a:t>
            </a:r>
            <a:r>
              <a:rPr lang="tr-TR" altLang="tr-TR" sz="2300" dirty="0">
                <a:solidFill>
                  <a:schemeClr val="tx1"/>
                </a:solidFill>
                <a:effectLst/>
                <a:latin typeface="Times New Roman" panose="02020603050405020304" pitchFamily="18" charset="0"/>
                <a:cs typeface="Times New Roman" panose="02020603050405020304" pitchFamily="18" charset="0"/>
              </a:rPr>
              <a:t> ve TC Kimlik Numaralarını yazmalıdırlar. Dosyalar sıkıştırılmamış ve şifresiz olacaktır. Dosyalar isimlendirilirken Türkçe karakter kullanılmayacaktır. Çünkü bu durum farklı bilgisayarlarda sorun çıkartabilmektedir. Dosyalara isim verirken öğrencinin adı ve soyadının sonuna staj yapılan işletme adı da eklenecektir. Örnek: ahmet_demir_dsi.pdf </a:t>
            </a:r>
          </a:p>
          <a:p>
            <a:endParaRPr lang="tr-TR" dirty="0"/>
          </a:p>
        </p:txBody>
      </p:sp>
    </p:spTree>
    <p:extLst>
      <p:ext uri="{BB962C8B-B14F-4D97-AF65-F5344CB8AC3E}">
        <p14:creationId xmlns:p14="http://schemas.microsoft.com/office/powerpoint/2010/main" val="1267747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kış Çizelgesi: Öteki İşlem 12"/>
          <p:cNvSpPr/>
          <p:nvPr/>
        </p:nvSpPr>
        <p:spPr>
          <a:xfrm>
            <a:off x="1601554" y="356391"/>
            <a:ext cx="3432411" cy="910124"/>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Staj uygulama esaslarını </a:t>
            </a:r>
            <a:r>
              <a:rPr lang="tr-TR" dirty="0" smtClean="0">
                <a:solidFill>
                  <a:schemeClr val="tx1"/>
                </a:solidFill>
                <a:latin typeface="Times New Roman" panose="02020603050405020304" pitchFamily="18" charset="0"/>
                <a:cs typeface="Times New Roman" panose="02020603050405020304" pitchFamily="18" charset="0"/>
              </a:rPr>
              <a:t>inceleyiniz.</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14" name="Aşağı Ok 13"/>
          <p:cNvSpPr/>
          <p:nvPr/>
        </p:nvSpPr>
        <p:spPr>
          <a:xfrm>
            <a:off x="2102798" y="1400896"/>
            <a:ext cx="484632" cy="491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kış Çizelgesi: Öteki İşlem 14"/>
          <p:cNvSpPr/>
          <p:nvPr/>
        </p:nvSpPr>
        <p:spPr>
          <a:xfrm>
            <a:off x="1212592" y="1941277"/>
            <a:ext cx="7642746" cy="158314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smtClean="0">
                <a:solidFill>
                  <a:schemeClr val="tx1"/>
                </a:solidFill>
                <a:latin typeface="Times New Roman" panose="02020603050405020304" pitchFamily="18" charset="0"/>
                <a:cs typeface="Times New Roman" panose="02020603050405020304" pitchFamily="18" charset="0"/>
              </a:rPr>
              <a:t>Uygun staj yeri bulunuz, danışmanınızdan onay alınız ve Staj başvuru dilekçesiyle kuruma staj için başvurunuz. (Staj </a:t>
            </a:r>
            <a:r>
              <a:rPr lang="tr-TR" dirty="0">
                <a:solidFill>
                  <a:schemeClr val="tx1"/>
                </a:solidFill>
                <a:latin typeface="Times New Roman" panose="02020603050405020304" pitchFamily="18" charset="0"/>
                <a:cs typeface="Times New Roman" panose="02020603050405020304" pitchFamily="18" charset="0"/>
              </a:rPr>
              <a:t>başvuru </a:t>
            </a:r>
            <a:r>
              <a:rPr lang="tr-TR" dirty="0" smtClean="0">
                <a:solidFill>
                  <a:schemeClr val="tx1"/>
                </a:solidFill>
                <a:latin typeface="Times New Roman" panose="02020603050405020304" pitchFamily="18" charset="0"/>
                <a:cs typeface="Times New Roman" panose="02020603050405020304" pitchFamily="18" charset="0"/>
              </a:rPr>
              <a:t>dilekçesi Öğrenci </a:t>
            </a:r>
            <a:r>
              <a:rPr lang="tr-TR" dirty="0">
                <a:solidFill>
                  <a:schemeClr val="tx1"/>
                </a:solidFill>
                <a:latin typeface="Times New Roman" panose="02020603050405020304" pitchFamily="18" charset="0"/>
                <a:cs typeface="Times New Roman" panose="02020603050405020304" pitchFamily="18" charset="0"/>
              </a:rPr>
              <a:t>staj </a:t>
            </a:r>
            <a:r>
              <a:rPr lang="tr-TR" dirty="0" smtClean="0">
                <a:solidFill>
                  <a:schemeClr val="tx1"/>
                </a:solidFill>
                <a:latin typeface="Times New Roman" panose="02020603050405020304" pitchFamily="18" charset="0"/>
                <a:cs typeface="Times New Roman" panose="02020603050405020304" pitchFamily="18" charset="0"/>
              </a:rPr>
              <a:t>yapmak istediği yere kendisini </a:t>
            </a:r>
            <a:r>
              <a:rPr lang="tr-TR" dirty="0">
                <a:solidFill>
                  <a:schemeClr val="tx1"/>
                </a:solidFill>
                <a:latin typeface="Times New Roman" panose="02020603050405020304" pitchFamily="18" charset="0"/>
                <a:cs typeface="Times New Roman" panose="02020603050405020304" pitchFamily="18" charset="0"/>
              </a:rPr>
              <a:t>tanıtan, staj yapma isteğini ifade eden, ve staja başlamak ve bitirmek istediği tarihleri belirten </a:t>
            </a:r>
            <a:r>
              <a:rPr lang="tr-TR" dirty="0" smtClean="0">
                <a:solidFill>
                  <a:schemeClr val="tx1"/>
                </a:solidFill>
                <a:latin typeface="Times New Roman" panose="02020603050405020304" pitchFamily="18" charset="0"/>
                <a:cs typeface="Times New Roman" panose="02020603050405020304" pitchFamily="18" charset="0"/>
              </a:rPr>
              <a:t>dilekçedir</a:t>
            </a:r>
            <a:r>
              <a:rPr lang="tr-TR" dirty="0" smtClean="0">
                <a:solidFill>
                  <a:schemeClr val="tx1"/>
                </a:solidFill>
                <a:latin typeface="Times New Roman" panose="02020603050405020304" pitchFamily="18" charset="0"/>
                <a:cs typeface="Times New Roman" panose="02020603050405020304" pitchFamily="18" charset="0"/>
              </a:rPr>
              <a:t>).</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18" name="Akış Çizelgesi: Öteki İşlem 17"/>
          <p:cNvSpPr/>
          <p:nvPr/>
        </p:nvSpPr>
        <p:spPr>
          <a:xfrm>
            <a:off x="1073420" y="4064798"/>
            <a:ext cx="4133209" cy="246176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Stajın başlangıç-bitiş tarihlerini </a:t>
            </a:r>
            <a:r>
              <a:rPr lang="tr-TR" dirty="0">
                <a:solidFill>
                  <a:schemeClr val="tx1"/>
                </a:solidFill>
                <a:latin typeface="Times New Roman" panose="02020603050405020304" pitchFamily="18" charset="0"/>
                <a:cs typeface="Times New Roman" panose="02020603050405020304" pitchFamily="18" charset="0"/>
              </a:rPr>
              <a:t>ve kaç iş </a:t>
            </a:r>
            <a:r>
              <a:rPr lang="tr-TR" dirty="0" smtClean="0">
                <a:solidFill>
                  <a:schemeClr val="tx1"/>
                </a:solidFill>
                <a:latin typeface="Times New Roman" panose="02020603050405020304" pitchFamily="18" charset="0"/>
                <a:cs typeface="Times New Roman" panose="02020603050405020304" pitchFamily="18" charset="0"/>
              </a:rPr>
              <a:t>günü </a:t>
            </a:r>
            <a:r>
              <a:rPr lang="tr-TR" dirty="0">
                <a:solidFill>
                  <a:schemeClr val="tx1"/>
                </a:solidFill>
                <a:latin typeface="Times New Roman" panose="02020603050405020304" pitchFamily="18" charset="0"/>
                <a:cs typeface="Times New Roman" panose="02020603050405020304" pitchFamily="18" charset="0"/>
              </a:rPr>
              <a:t>staj yapılacağı </a:t>
            </a:r>
            <a:r>
              <a:rPr lang="tr-TR" dirty="0" smtClean="0">
                <a:solidFill>
                  <a:schemeClr val="tx1"/>
                </a:solidFill>
                <a:latin typeface="Times New Roman" panose="02020603050405020304" pitchFamily="18" charset="0"/>
                <a:cs typeface="Times New Roman" panose="02020603050405020304" pitchFamily="18" charset="0"/>
              </a:rPr>
              <a:t>gösteren </a:t>
            </a:r>
            <a:r>
              <a:rPr lang="tr-TR" dirty="0" smtClean="0">
                <a:solidFill>
                  <a:schemeClr val="tx1"/>
                </a:solidFill>
                <a:latin typeface="Times New Roman" panose="02020603050405020304" pitchFamily="18" charset="0"/>
                <a:cs typeface="Times New Roman" panose="02020603050405020304" pitchFamily="18" charset="0"/>
              </a:rPr>
              <a:t>staj </a:t>
            </a:r>
            <a:r>
              <a:rPr lang="tr-TR" dirty="0" smtClean="0">
                <a:solidFill>
                  <a:schemeClr val="tx1"/>
                </a:solidFill>
                <a:latin typeface="Times New Roman" panose="02020603050405020304" pitchFamily="18" charset="0"/>
                <a:cs typeface="Times New Roman" panose="02020603050405020304" pitchFamily="18" charset="0"/>
              </a:rPr>
              <a:t>yerine onaylatılan; </a:t>
            </a:r>
            <a:r>
              <a:rPr lang="tr-TR" dirty="0">
                <a:solidFill>
                  <a:schemeClr val="tx1"/>
                </a:solidFill>
                <a:latin typeface="Times New Roman" panose="02020603050405020304" pitchFamily="18" charset="0"/>
                <a:cs typeface="Times New Roman" panose="02020603050405020304" pitchFamily="18" charset="0"/>
              </a:rPr>
              <a:t>Ek-1, Ek-2 (3 </a:t>
            </a:r>
            <a:r>
              <a:rPr lang="tr-TR" dirty="0" smtClean="0">
                <a:solidFill>
                  <a:schemeClr val="tx1"/>
                </a:solidFill>
                <a:latin typeface="Times New Roman" panose="02020603050405020304" pitchFamily="18" charset="0"/>
                <a:cs typeface="Times New Roman" panose="02020603050405020304" pitchFamily="18" charset="0"/>
              </a:rPr>
              <a:t>adet)</a:t>
            </a:r>
            <a:r>
              <a:rPr lang="tr-TR" dirty="0" smtClean="0">
                <a:solidFill>
                  <a:schemeClr val="tx1"/>
                </a:solidFill>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Staj </a:t>
            </a:r>
            <a:r>
              <a:rPr lang="tr-TR" dirty="0">
                <a:solidFill>
                  <a:schemeClr val="tx1"/>
                </a:solidFill>
                <a:latin typeface="Times New Roman" panose="02020603050405020304" pitchFamily="18" charset="0"/>
                <a:cs typeface="Times New Roman" panose="02020603050405020304" pitchFamily="18" charset="0"/>
              </a:rPr>
              <a:t>İşyeri </a:t>
            </a:r>
            <a:r>
              <a:rPr lang="tr-TR" dirty="0" smtClean="0">
                <a:solidFill>
                  <a:schemeClr val="tx1"/>
                </a:solidFill>
                <a:latin typeface="Times New Roman" panose="02020603050405020304" pitchFamily="18" charset="0"/>
                <a:cs typeface="Times New Roman" panose="02020603050405020304" pitchFamily="18" charset="0"/>
              </a:rPr>
              <a:t>Belgesini </a:t>
            </a:r>
            <a:r>
              <a:rPr lang="tr-TR" dirty="0" smtClean="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ve </a:t>
            </a:r>
            <a:r>
              <a:rPr lang="tr-TR" dirty="0" smtClean="0">
                <a:solidFill>
                  <a:schemeClr val="tx1"/>
                </a:solidFill>
                <a:latin typeface="Times New Roman" panose="02020603050405020304" pitchFamily="18" charset="0"/>
                <a:cs typeface="Times New Roman" panose="02020603050405020304" pitchFamily="18" charset="0"/>
              </a:rPr>
              <a:t>e-devletten alınan Sağlık </a:t>
            </a:r>
            <a:r>
              <a:rPr lang="tr-TR" dirty="0">
                <a:solidFill>
                  <a:schemeClr val="tx1"/>
                </a:solidFill>
                <a:latin typeface="Times New Roman" panose="02020603050405020304" pitchFamily="18" charset="0"/>
                <a:cs typeface="Times New Roman" panose="02020603050405020304" pitchFamily="18" charset="0"/>
              </a:rPr>
              <a:t>provizyon </a:t>
            </a:r>
            <a:r>
              <a:rPr lang="tr-TR" dirty="0" smtClean="0">
                <a:solidFill>
                  <a:schemeClr val="tx1"/>
                </a:solidFill>
                <a:latin typeface="Times New Roman" panose="02020603050405020304" pitchFamily="18" charset="0"/>
                <a:cs typeface="Times New Roman" panose="02020603050405020304" pitchFamily="18" charset="0"/>
              </a:rPr>
              <a:t>belgesini danışmanınıza </a:t>
            </a:r>
            <a:r>
              <a:rPr lang="tr-TR" dirty="0" smtClean="0">
                <a:solidFill>
                  <a:schemeClr val="tx1"/>
                </a:solidFill>
                <a:latin typeface="Times New Roman" panose="02020603050405020304" pitchFamily="18" charset="0"/>
                <a:cs typeface="Times New Roman" panose="02020603050405020304" pitchFamily="18" charset="0"/>
              </a:rPr>
              <a:t>teslim ediniz. Ayrıca </a:t>
            </a:r>
            <a:r>
              <a:rPr lang="tr-TR" dirty="0" smtClean="0">
                <a:solidFill>
                  <a:schemeClr val="tx1"/>
                </a:solidFill>
                <a:latin typeface="Times New Roman" panose="02020603050405020304" pitchFamily="18" charset="0"/>
                <a:cs typeface="Times New Roman" panose="02020603050405020304" pitchFamily="18" charset="0"/>
              </a:rPr>
              <a:t>bölüm sitesinde verilen tabloyu doldurarak </a:t>
            </a:r>
            <a:r>
              <a:rPr lang="tr-TR" dirty="0" smtClean="0">
                <a:solidFill>
                  <a:schemeClr val="tx1"/>
                </a:solidFill>
                <a:latin typeface="Times New Roman" panose="02020603050405020304" pitchFamily="18" charset="0"/>
                <a:cs typeface="Times New Roman" panose="02020603050405020304" pitchFamily="18" charset="0"/>
                <a:hlinkClick r:id="rId2"/>
              </a:rPr>
              <a:t>bilecikinm@gmail.com</a:t>
            </a:r>
            <a:r>
              <a:rPr lang="tr-TR" dirty="0" smtClean="0">
                <a:solidFill>
                  <a:schemeClr val="tx1"/>
                </a:solidFill>
                <a:latin typeface="Times New Roman" panose="02020603050405020304" pitchFamily="18" charset="0"/>
                <a:cs typeface="Times New Roman" panose="02020603050405020304" pitchFamily="18" charset="0"/>
              </a:rPr>
              <a:t> adresine mail atınız</a:t>
            </a:r>
            <a:r>
              <a:rPr lang="tr-TR" dirty="0" smtClean="0">
                <a:solidFill>
                  <a:schemeClr val="tx1"/>
                </a:solidFill>
                <a:latin typeface="Times New Roman" panose="02020603050405020304" pitchFamily="18" charset="0"/>
                <a:cs typeface="Times New Roman" panose="02020603050405020304" pitchFamily="18" charset="0"/>
              </a:rPr>
              <a:t>.</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19" name="Aşağı Ok 18"/>
          <p:cNvSpPr/>
          <p:nvPr/>
        </p:nvSpPr>
        <p:spPr>
          <a:xfrm>
            <a:off x="2102798" y="3573479"/>
            <a:ext cx="484632" cy="491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Sağ Ok 20"/>
          <p:cNvSpPr/>
          <p:nvPr/>
        </p:nvSpPr>
        <p:spPr>
          <a:xfrm>
            <a:off x="5254397" y="5151058"/>
            <a:ext cx="559558" cy="422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Akış Çizelgesi: Öteki İşlem 21"/>
          <p:cNvSpPr/>
          <p:nvPr/>
        </p:nvSpPr>
        <p:spPr>
          <a:xfrm>
            <a:off x="5861723" y="4064798"/>
            <a:ext cx="2492773" cy="24617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Bundan sonra üniversite sizi stajda oluşabilecek durumlar için sigortalayacaktır.</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23" name="Akış Çizelgesi: Öteki İşlem 22"/>
          <p:cNvSpPr/>
          <p:nvPr/>
        </p:nvSpPr>
        <p:spPr>
          <a:xfrm>
            <a:off x="8950874" y="3308711"/>
            <a:ext cx="3065646" cy="326691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Staj defteri </a:t>
            </a:r>
            <a:r>
              <a:rPr lang="tr-TR" dirty="0" smtClean="0">
                <a:solidFill>
                  <a:schemeClr val="tx1"/>
                </a:solidFill>
                <a:latin typeface="Times New Roman" panose="02020603050405020304" pitchFamily="18" charset="0"/>
                <a:cs typeface="Times New Roman" panose="02020603050405020304" pitchFamily="18" charset="0"/>
              </a:rPr>
              <a:t>Ek-6’da belirtilen kurallara uygun olarak </a:t>
            </a:r>
            <a:r>
              <a:rPr lang="tr-TR" dirty="0">
                <a:solidFill>
                  <a:schemeClr val="tx1"/>
                </a:solidFill>
                <a:latin typeface="Times New Roman" panose="02020603050405020304" pitchFamily="18" charset="0"/>
                <a:cs typeface="Times New Roman" panose="02020603050405020304" pitchFamily="18" charset="0"/>
              </a:rPr>
              <a:t>hazırlanarak danışmanınıza teslim </a:t>
            </a:r>
            <a:r>
              <a:rPr lang="tr-TR" dirty="0" smtClean="0">
                <a:solidFill>
                  <a:schemeClr val="tx1"/>
                </a:solidFill>
                <a:latin typeface="Times New Roman" panose="02020603050405020304" pitchFamily="18" charset="0"/>
                <a:cs typeface="Times New Roman" panose="02020603050405020304" pitchFamily="18" charset="0"/>
              </a:rPr>
              <a:t>ediniz. Staj savunmaları için Staj Komisyonun belirleyeceği tarihleri bekleyiniz.</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24" name="Sağ Ok 23"/>
          <p:cNvSpPr/>
          <p:nvPr/>
        </p:nvSpPr>
        <p:spPr>
          <a:xfrm>
            <a:off x="8372906" y="5084325"/>
            <a:ext cx="559558" cy="422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74422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59058" y="1559583"/>
            <a:ext cx="11436824" cy="5539978"/>
          </a:xfrm>
          <a:prstGeom prst="rect">
            <a:avLst/>
          </a:prstGeom>
          <a:noFill/>
        </p:spPr>
        <p:txBody>
          <a:bodyPr wrap="square" rtlCol="0">
            <a:spAutoFit/>
          </a:bodyPr>
          <a:lstStyle/>
          <a:p>
            <a:r>
              <a:rPr lang="tr-TR" sz="2400" dirty="0" smtClean="0">
                <a:latin typeface="Times New Roman" panose="02020603050405020304" pitchFamily="18" charset="0"/>
                <a:cs typeface="Times New Roman" panose="02020603050405020304" pitchFamily="18" charset="0"/>
              </a:rPr>
              <a:t>1-Staj için belirlenen tarihlere uymama</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2-Staj belgelerini zamanında temin etmeme veya teslim etmeme</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3-Staj süresini belirlenenden az tutma</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4-Yanlış beyan verme</a:t>
            </a:r>
          </a:p>
          <a:p>
            <a:endParaRPr lang="tr-TR" sz="2400" dirty="0" smtClean="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5</a:t>
            </a:r>
            <a:r>
              <a:rPr lang="tr-TR" sz="2400" dirty="0" smtClean="0">
                <a:latin typeface="Times New Roman" panose="02020603050405020304" pitchFamily="18" charset="0"/>
                <a:cs typeface="Times New Roman" panose="02020603050405020304" pitchFamily="18" charset="0"/>
              </a:rPr>
              <a:t>-Staj için belirlenen yerden farklı bir yerde staj yapılması</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6-Kurumda alanla ilgili mühendis olmaması</a:t>
            </a:r>
          </a:p>
          <a:p>
            <a:endParaRPr lang="tr-TR" sz="2400" dirty="0"/>
          </a:p>
          <a:p>
            <a:endParaRPr lang="tr-TR" sz="2400" dirty="0" smtClean="0">
              <a:latin typeface="Times New Roman" panose="02020603050405020304" pitchFamily="18" charset="0"/>
            </a:endParaRPr>
          </a:p>
          <a:p>
            <a:endParaRPr lang="tr-TR" sz="2400" dirty="0" smtClean="0"/>
          </a:p>
          <a:p>
            <a:endParaRPr lang="tr-TR" dirty="0"/>
          </a:p>
        </p:txBody>
      </p:sp>
      <p:sp>
        <p:nvSpPr>
          <p:cNvPr id="4" name="Metin kutusu 3"/>
          <p:cNvSpPr txBox="1"/>
          <p:nvPr/>
        </p:nvSpPr>
        <p:spPr>
          <a:xfrm>
            <a:off x="2543791" y="672706"/>
            <a:ext cx="6736139" cy="584775"/>
          </a:xfrm>
          <a:prstGeom prst="rect">
            <a:avLst/>
          </a:prstGeom>
          <a:noFill/>
        </p:spPr>
        <p:txBody>
          <a:bodyPr wrap="none" rtlCol="0">
            <a:spAutoFit/>
          </a:bodyPr>
          <a:lstStyle/>
          <a:p>
            <a:r>
              <a:rPr lang="tr-TR" sz="3200" b="1" dirty="0" smtClean="0">
                <a:latin typeface="Times New Roman" panose="02020603050405020304" pitchFamily="18" charset="0"/>
                <a:cs typeface="Times New Roman" panose="02020603050405020304" pitchFamily="18" charset="0"/>
              </a:rPr>
              <a:t>Stajın Kabul Edilmeyeceği Durumlar</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784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50117" y="808645"/>
            <a:ext cx="9634748" cy="4893647"/>
          </a:xfrm>
          <a:prstGeom prst="rect">
            <a:avLst/>
          </a:prstGeom>
        </p:spPr>
        <p:txBody>
          <a:bodyPr wrap="square">
            <a:spAutoFit/>
          </a:bodyPr>
          <a:lstStyle/>
          <a:p>
            <a:r>
              <a:rPr lang="tr-TR" sz="2400" dirty="0">
                <a:latin typeface="Times New Roman" panose="02020603050405020304" pitchFamily="18" charset="0"/>
                <a:cs typeface="Times New Roman" panose="02020603050405020304" pitchFamily="18" charset="0"/>
              </a:rPr>
              <a:t>7-Staj defterinin veya belgelerin onaysız </a:t>
            </a:r>
            <a:r>
              <a:rPr lang="tr-TR" sz="2400" dirty="0" smtClean="0">
                <a:latin typeface="Times New Roman" panose="02020603050405020304" pitchFamily="18" charset="0"/>
                <a:cs typeface="Times New Roman" panose="02020603050405020304" pitchFamily="18" charset="0"/>
              </a:rPr>
              <a:t>olması</a:t>
            </a:r>
          </a:p>
          <a:p>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8-</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Öğrencinin staj yaptığı iş yerinin tüzük, yönetmelik, yönerge ve ön çalışma kurallarına </a:t>
            </a:r>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uymaması</a:t>
            </a:r>
          </a:p>
          <a:p>
            <a:endParaRPr lang="tr-TR" sz="2400" dirty="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9-Staj </a:t>
            </a:r>
            <a:r>
              <a:rPr lang="tr-TR" sz="2400" dirty="0">
                <a:latin typeface="Times New Roman" panose="02020603050405020304" pitchFamily="18" charset="0"/>
                <a:cs typeface="Times New Roman" panose="02020603050405020304" pitchFamily="18" charset="0"/>
              </a:rPr>
              <a:t>defterinin kurallara uygun </a:t>
            </a:r>
            <a:r>
              <a:rPr lang="tr-TR" sz="2400" dirty="0" smtClean="0">
                <a:latin typeface="Times New Roman" panose="02020603050405020304" pitchFamily="18" charset="0"/>
                <a:cs typeface="Times New Roman" panose="02020603050405020304" pitchFamily="18" charset="0"/>
              </a:rPr>
              <a:t>doldurulmaması</a:t>
            </a:r>
          </a:p>
          <a:p>
            <a:endParaRPr lang="tr-TR" sz="2400" dirty="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10-Komisyonun </a:t>
            </a:r>
            <a:r>
              <a:rPr lang="tr-TR" sz="2400" dirty="0">
                <a:latin typeface="Times New Roman" panose="02020603050405020304" pitchFamily="18" charset="0"/>
                <a:cs typeface="Times New Roman" panose="02020603050405020304" pitchFamily="18" charset="0"/>
              </a:rPr>
              <a:t>Stajının öğrenciye herhangi bir yarar sağlamadığı ve tekrarlanması kararını </a:t>
            </a:r>
            <a:r>
              <a:rPr lang="tr-TR" sz="2400" dirty="0" smtClean="0">
                <a:latin typeface="Times New Roman" panose="02020603050405020304" pitchFamily="18" charset="0"/>
                <a:cs typeface="Times New Roman" panose="02020603050405020304" pitchFamily="18" charset="0"/>
              </a:rPr>
              <a:t>vermesi gibi durumlarda öğrencinin stajı,</a:t>
            </a:r>
          </a:p>
          <a:p>
            <a:endParaRPr lang="tr-TR" sz="2400" dirty="0" smtClean="0">
              <a:latin typeface="Times New Roman" panose="02020603050405020304" pitchFamily="18" charset="0"/>
              <a:cs typeface="Times New Roman" panose="02020603050405020304" pitchFamily="18" charset="0"/>
            </a:endParaRPr>
          </a:p>
          <a:p>
            <a:r>
              <a:rPr lang="tr-TR" sz="3600" u="sng" dirty="0" smtClean="0">
                <a:latin typeface="Times New Roman" panose="02020603050405020304" pitchFamily="18" charset="0"/>
                <a:cs typeface="Times New Roman" panose="02020603050405020304" pitchFamily="18" charset="0"/>
              </a:rPr>
              <a:t>KESİNLİKLE GEÇERSİZ SAYILACAK VE KABUL EDİLMEYECEKTİR.</a:t>
            </a:r>
            <a:endParaRPr lang="tr-TR" sz="3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423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75421" y="1520327"/>
            <a:ext cx="11754998" cy="3662541"/>
          </a:xfrm>
          <a:prstGeom prst="rect">
            <a:avLst/>
          </a:prstGeom>
          <a:noFill/>
        </p:spPr>
        <p:txBody>
          <a:bodyPr wrap="square" rtlCol="0">
            <a:spAutoFit/>
          </a:bodyPr>
          <a:lstStyle/>
          <a:p>
            <a:pPr algn="ctr"/>
            <a:r>
              <a:rPr lang="tr-TR" sz="3200" dirty="0" smtClean="0">
                <a:latin typeface="Times New Roman" panose="02020603050405020304" pitchFamily="18" charset="0"/>
                <a:cs typeface="Times New Roman" panose="02020603050405020304" pitchFamily="18" charset="0"/>
              </a:rPr>
              <a:t>Staj Komisyonu Başkanı</a:t>
            </a:r>
          </a:p>
          <a:p>
            <a:pPr algn="ctr"/>
            <a:r>
              <a:rPr lang="tr-TR" sz="3200" dirty="0" smtClean="0">
                <a:latin typeface="Times New Roman" panose="02020603050405020304" pitchFamily="18" charset="0"/>
                <a:cs typeface="Times New Roman" panose="02020603050405020304" pitchFamily="18" charset="0"/>
              </a:rPr>
              <a:t>Özlem ÇALIŞKAN</a:t>
            </a:r>
          </a:p>
          <a:p>
            <a:pPr algn="ctr"/>
            <a:endParaRPr lang="tr-TR" sz="3200" dirty="0">
              <a:latin typeface="Times New Roman" panose="02020603050405020304" pitchFamily="18" charset="0"/>
              <a:cs typeface="Times New Roman" panose="02020603050405020304" pitchFamily="18" charset="0"/>
            </a:endParaRPr>
          </a:p>
          <a:p>
            <a:pPr algn="ct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p>
          <a:p>
            <a:pPr algn="ctr"/>
            <a:endParaRPr lang="tr-TR" sz="3200" dirty="0">
              <a:latin typeface="Times New Roman" panose="02020603050405020304" pitchFamily="18" charset="0"/>
              <a:cs typeface="Times New Roman" panose="02020603050405020304" pitchFamily="18" charset="0"/>
            </a:endParaRPr>
          </a:p>
          <a:p>
            <a:pPr algn="ctr"/>
            <a:endParaRPr lang="tr-TR" sz="3200" dirty="0" smtClean="0">
              <a:latin typeface="Times New Roman" panose="02020603050405020304" pitchFamily="18" charset="0"/>
              <a:cs typeface="Times New Roman" panose="02020603050405020304" pitchFamily="18" charset="0"/>
            </a:endParaRPr>
          </a:p>
          <a:p>
            <a:pPr algn="ct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DİNLEDİĞİNİZ İÇİN TEŞEKKÜRLER</a:t>
            </a:r>
            <a:endParaRPr lang="tr-TR" sz="4000" dirty="0"/>
          </a:p>
        </p:txBody>
      </p:sp>
    </p:spTree>
    <p:extLst>
      <p:ext uri="{BB962C8B-B14F-4D97-AF65-F5344CB8AC3E}">
        <p14:creationId xmlns:p14="http://schemas.microsoft.com/office/powerpoint/2010/main" val="2279894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8378" y="105891"/>
            <a:ext cx="10018713" cy="1752599"/>
          </a:xfrm>
        </p:spPr>
        <p:txBody>
          <a:bodyPr>
            <a:normAutofit/>
          </a:bodyPr>
          <a:lstStyle/>
          <a:p>
            <a:r>
              <a:rPr lang="tr-TR" sz="3200" b="1" dirty="0">
                <a:solidFill>
                  <a:schemeClr val="tx1"/>
                </a:solidFill>
                <a:effectLst/>
                <a:latin typeface="Times New Roman" panose="02020603050405020304" pitchFamily="18" charset="0"/>
                <a:cs typeface="Times New Roman" panose="02020603050405020304" pitchFamily="18" charset="0"/>
              </a:rPr>
              <a:t>STAJIN GETİRDİKLERİ</a:t>
            </a:r>
          </a:p>
        </p:txBody>
      </p:sp>
      <p:sp>
        <p:nvSpPr>
          <p:cNvPr id="3" name="İçerik Yer Tutucusu 2"/>
          <p:cNvSpPr>
            <a:spLocks noGrp="1"/>
          </p:cNvSpPr>
          <p:nvPr>
            <p:ph idx="1"/>
          </p:nvPr>
        </p:nvSpPr>
        <p:spPr>
          <a:xfrm>
            <a:off x="1272558" y="1778354"/>
            <a:ext cx="10680743" cy="1921228"/>
          </a:xfrm>
        </p:spPr>
        <p:txBody>
          <a:bodyPr>
            <a:normAutofit/>
          </a:bodyPr>
          <a:lstStyle/>
          <a:p>
            <a:pPr marL="0" indent="0">
              <a:buNone/>
            </a:pPr>
            <a:r>
              <a:rPr lang="tr-TR" sz="2400" b="1" dirty="0" smtClean="0">
                <a:solidFill>
                  <a:schemeClr val="tx1"/>
                </a:solidFill>
                <a:effectLst/>
                <a:latin typeface="Times New Roman" panose="02020603050405020304" pitchFamily="18" charset="0"/>
                <a:cs typeface="Times New Roman" panose="02020603050405020304" pitchFamily="18" charset="0"/>
              </a:rPr>
              <a:t>1-Deneyim </a:t>
            </a:r>
            <a:r>
              <a:rPr lang="tr-TR" sz="2400" b="1" dirty="0">
                <a:solidFill>
                  <a:schemeClr val="tx1"/>
                </a:solidFill>
                <a:effectLst/>
                <a:latin typeface="Times New Roman" panose="02020603050405020304" pitchFamily="18" charset="0"/>
                <a:cs typeface="Times New Roman" panose="02020603050405020304" pitchFamily="18" charset="0"/>
              </a:rPr>
              <a:t>kazanma:</a:t>
            </a:r>
          </a:p>
          <a:p>
            <a:pPr marL="0" indent="0" algn="just">
              <a:buNone/>
            </a:pPr>
            <a:r>
              <a:rPr lang="tr-TR" sz="2400" dirty="0" smtClean="0">
                <a:solidFill>
                  <a:schemeClr val="tx1"/>
                </a:solidFill>
                <a:effectLst/>
                <a:latin typeface="Times New Roman" panose="02020603050405020304" pitchFamily="18" charset="0"/>
                <a:cs typeface="Times New Roman" panose="02020603050405020304" pitchFamily="18" charset="0"/>
              </a:rPr>
              <a:t>Seçtiğiniz </a:t>
            </a:r>
            <a:r>
              <a:rPr lang="tr-TR" sz="2400" dirty="0">
                <a:solidFill>
                  <a:schemeClr val="tx1"/>
                </a:solidFill>
                <a:effectLst/>
                <a:latin typeface="Times New Roman" panose="02020603050405020304" pitchFamily="18" charset="0"/>
                <a:cs typeface="Times New Roman" panose="02020603050405020304" pitchFamily="18" charset="0"/>
              </a:rPr>
              <a:t>alandaki birçok konuda deneyim kazanırsınız. Aktif iş yaşamının içine girerek ihtiyacınız olan her şeyi tüm yönleriyle öğrenirsiniz. İş başvurusu yapma zamanı geldiğinde, geniş bir deneyim yelpazesine sahip olduğunuzu gösterebilirsiniz</a:t>
            </a:r>
            <a:r>
              <a:rPr lang="tr-TR" sz="2400" dirty="0" smtClean="0">
                <a:solidFill>
                  <a:schemeClr val="tx1"/>
                </a:solidFill>
                <a:effectLst/>
                <a:latin typeface="Times New Roman" panose="02020603050405020304" pitchFamily="18" charset="0"/>
                <a:cs typeface="Times New Roman" panose="02020603050405020304" pitchFamily="18" charset="0"/>
              </a:rPr>
              <a:t>.</a:t>
            </a:r>
          </a:p>
          <a:p>
            <a:pPr marL="0" indent="0">
              <a:buNone/>
            </a:pPr>
            <a:endParaRPr lang="tr-TR" dirty="0"/>
          </a:p>
          <a:p>
            <a:pPr marL="0" indent="0">
              <a:buNone/>
            </a:pPr>
            <a:endParaRPr lang="tr-TR" dirty="0"/>
          </a:p>
        </p:txBody>
      </p:sp>
      <p:sp>
        <p:nvSpPr>
          <p:cNvPr id="4" name="İçerik Yer Tutucusu 2"/>
          <p:cNvSpPr txBox="1">
            <a:spLocks/>
          </p:cNvSpPr>
          <p:nvPr/>
        </p:nvSpPr>
        <p:spPr>
          <a:xfrm>
            <a:off x="2169719" y="4099137"/>
            <a:ext cx="9893752" cy="16536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just">
              <a:buFont typeface="Arial" panose="020B0604020202020204" pitchFamily="34" charset="0"/>
              <a:buNone/>
            </a:pPr>
            <a:r>
              <a:rPr lang="tr-TR" b="1" dirty="0" smtClean="0">
                <a:latin typeface="Times New Roman" panose="02020603050405020304" pitchFamily="18" charset="0"/>
                <a:cs typeface="Times New Roman" panose="02020603050405020304" pitchFamily="18" charset="0"/>
              </a:rPr>
              <a:t>2-Bir adım önde olma:</a:t>
            </a:r>
          </a:p>
          <a:p>
            <a:pPr marL="0" indent="0" algn="just">
              <a:buFont typeface="Arial" panose="020B0604020202020204" pitchFamily="34" charset="0"/>
              <a:buNone/>
            </a:pPr>
            <a:r>
              <a:rPr lang="tr-TR" dirty="0" smtClean="0">
                <a:latin typeface="Times New Roman" panose="02020603050405020304" pitchFamily="18" charset="0"/>
                <a:cs typeface="Times New Roman" panose="02020603050405020304" pitchFamily="18" charset="0"/>
              </a:rPr>
              <a:t>Staj boyunca edindiğiniz deneyim ve beceriler sizi diğer adayların önüne geçirir. Staj deneyimi işverenin gözünde kredi kazanmanızı sağlar.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8489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1682856" y="1421322"/>
            <a:ext cx="9862822" cy="1866637"/>
          </a:xfrm>
        </p:spPr>
        <p:txBody>
          <a:bodyPr>
            <a:noAutofit/>
          </a:bodyPr>
          <a:lstStyle/>
          <a:p>
            <a:pPr marL="0" indent="0" algn="just">
              <a:spcBef>
                <a:spcPts val="0"/>
              </a:spcBef>
              <a:spcAft>
                <a:spcPts val="0"/>
              </a:spcAft>
              <a:buNone/>
            </a:pPr>
            <a:r>
              <a:rPr lang="tr-TR" sz="2400" dirty="0">
                <a:solidFill>
                  <a:schemeClr val="tx1"/>
                </a:solidFill>
                <a:effectLst/>
                <a:latin typeface="Times New Roman" panose="02020603050405020304" pitchFamily="18" charset="0"/>
                <a:cs typeface="Times New Roman" panose="02020603050405020304" pitchFamily="18" charset="0"/>
              </a:rPr>
              <a:t/>
            </a:r>
            <a:br>
              <a:rPr lang="tr-TR" sz="2400" dirty="0">
                <a:solidFill>
                  <a:schemeClr val="tx1"/>
                </a:solidFill>
                <a:effectLst/>
                <a:latin typeface="Times New Roman" panose="02020603050405020304" pitchFamily="18" charset="0"/>
                <a:cs typeface="Times New Roman" panose="02020603050405020304" pitchFamily="18" charset="0"/>
              </a:rPr>
            </a:br>
            <a:r>
              <a:rPr lang="tr-TR" sz="2400" dirty="0">
                <a:solidFill>
                  <a:schemeClr val="tx1"/>
                </a:solidFill>
                <a:effectLst/>
                <a:latin typeface="Times New Roman" panose="02020603050405020304" pitchFamily="18" charset="0"/>
                <a:cs typeface="Times New Roman" panose="02020603050405020304" pitchFamily="18" charset="0"/>
              </a:rPr>
              <a:t/>
            </a:r>
            <a:br>
              <a:rPr lang="tr-TR" sz="2400" dirty="0">
                <a:solidFill>
                  <a:schemeClr val="tx1"/>
                </a:solidFill>
                <a:effectLst/>
                <a:latin typeface="Times New Roman" panose="02020603050405020304" pitchFamily="18" charset="0"/>
                <a:cs typeface="Times New Roman" panose="02020603050405020304" pitchFamily="18" charset="0"/>
              </a:rPr>
            </a:br>
            <a:r>
              <a:rPr lang="tr-TR" sz="2400" dirty="0">
                <a:solidFill>
                  <a:schemeClr val="tx1"/>
                </a:solidFill>
                <a:effectLst/>
                <a:latin typeface="Times New Roman" panose="02020603050405020304" pitchFamily="18" charset="0"/>
                <a:cs typeface="Times New Roman" panose="02020603050405020304" pitchFamily="18" charset="0"/>
              </a:rPr>
              <a:t>Staj yapmak, işi yerinde öğrenmekten daha fazlasıdır. Staj sürecinin sonuna geldiğinizde şirket size birlikte devam etme teklifi getirebilir. Bu garanti bir sonuç olmasa da bazı şirketler onların standartlarını bilen ve tanıdıkları bir adayla çalışmayı tercih ederler.</a:t>
            </a:r>
          </a:p>
        </p:txBody>
      </p:sp>
      <p:sp>
        <p:nvSpPr>
          <p:cNvPr id="6" name="İçerik Yer Tutucusu 2"/>
          <p:cNvSpPr txBox="1">
            <a:spLocks/>
          </p:cNvSpPr>
          <p:nvPr/>
        </p:nvSpPr>
        <p:spPr>
          <a:xfrm>
            <a:off x="3203184" y="3996655"/>
            <a:ext cx="8562831" cy="236007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lgn="just">
              <a:lnSpc>
                <a:spcPct val="120000"/>
              </a:lnSpc>
              <a:spcBef>
                <a:spcPts val="0"/>
              </a:spcBef>
              <a:buFont typeface="Arial" panose="020B0604020202020204" pitchFamily="34" charset="0"/>
              <a:buNone/>
            </a:pPr>
            <a:r>
              <a:rPr lang="tr-TR" sz="3800" dirty="0" smtClean="0">
                <a:latin typeface="Times New Roman" panose="02020603050405020304" pitchFamily="18" charset="0"/>
                <a:cs typeface="Times New Roman" panose="02020603050405020304" pitchFamily="18" charset="0"/>
              </a:rPr>
              <a:t/>
            </a:r>
            <a:br>
              <a:rPr lang="tr-TR" sz="3800" dirty="0" smtClean="0">
                <a:latin typeface="Times New Roman" panose="02020603050405020304" pitchFamily="18" charset="0"/>
                <a:cs typeface="Times New Roman" panose="02020603050405020304" pitchFamily="18" charset="0"/>
              </a:rPr>
            </a:br>
            <a:r>
              <a:rPr lang="tr-TR" sz="3800" dirty="0" smtClean="0">
                <a:latin typeface="Times New Roman" panose="02020603050405020304" pitchFamily="18" charset="0"/>
                <a:cs typeface="Times New Roman" panose="02020603050405020304" pitchFamily="18" charset="0"/>
              </a:rPr>
              <a:t/>
            </a:r>
            <a:br>
              <a:rPr lang="tr-TR" sz="3800" dirty="0" smtClean="0">
                <a:latin typeface="Times New Roman" panose="02020603050405020304" pitchFamily="18" charset="0"/>
                <a:cs typeface="Times New Roman" panose="02020603050405020304" pitchFamily="18" charset="0"/>
              </a:rPr>
            </a:br>
            <a:r>
              <a:rPr lang="tr-TR" sz="3800" dirty="0" smtClean="0">
                <a:latin typeface="Times New Roman" panose="02020603050405020304" pitchFamily="18" charset="0"/>
                <a:cs typeface="Times New Roman" panose="02020603050405020304" pitchFamily="18" charset="0"/>
              </a:rPr>
              <a:t>Düşündüğümüz alandaki kariyerin tam olarak neler getireceğini deneyene kadar bilemeyiz. Staj, hayat boyu devam ettireceğiniz bir kariyere adım atmadan önce test sürüşü yapmanızı sağlar.</a:t>
            </a:r>
            <a:r>
              <a:rPr lang="tr-TR" dirty="0" smtClean="0"/>
              <a:t/>
            </a:r>
            <a:br>
              <a:rPr lang="tr-TR" dirty="0" smtClean="0"/>
            </a:br>
            <a:endParaRPr lang="tr-TR" dirty="0"/>
          </a:p>
        </p:txBody>
      </p:sp>
      <p:sp>
        <p:nvSpPr>
          <p:cNvPr id="2" name="Dikdörtgen 1"/>
          <p:cNvSpPr/>
          <p:nvPr/>
        </p:nvSpPr>
        <p:spPr>
          <a:xfrm>
            <a:off x="1682855" y="1421322"/>
            <a:ext cx="2355132" cy="461665"/>
          </a:xfrm>
          <a:prstGeom prst="rect">
            <a:avLst/>
          </a:prstGeom>
        </p:spPr>
        <p:txBody>
          <a:bodyPr wrap="none">
            <a:spAutoFit/>
          </a:bodyPr>
          <a:lstStyle/>
          <a:p>
            <a:r>
              <a:rPr lang="tr-TR" sz="2400" b="1" dirty="0">
                <a:latin typeface="Times New Roman" panose="02020603050405020304" pitchFamily="18" charset="0"/>
                <a:cs typeface="Times New Roman" panose="02020603050405020304" pitchFamily="18" charset="0"/>
              </a:rPr>
              <a:t>3-İş teklifi alma:</a:t>
            </a:r>
            <a:endParaRPr lang="tr-TR" sz="2400" dirty="0"/>
          </a:p>
        </p:txBody>
      </p:sp>
      <p:sp>
        <p:nvSpPr>
          <p:cNvPr id="3" name="Dikdörtgen 2"/>
          <p:cNvSpPr/>
          <p:nvPr/>
        </p:nvSpPr>
        <p:spPr>
          <a:xfrm>
            <a:off x="3203184" y="4290936"/>
            <a:ext cx="3014543" cy="461665"/>
          </a:xfrm>
          <a:prstGeom prst="rect">
            <a:avLst/>
          </a:prstGeom>
        </p:spPr>
        <p:txBody>
          <a:bodyPr wrap="none">
            <a:spAutoFit/>
          </a:bodyPr>
          <a:lstStyle/>
          <a:p>
            <a:r>
              <a:rPr lang="tr-TR" sz="2400" b="1" dirty="0">
                <a:latin typeface="Times New Roman" panose="02020603050405020304" pitchFamily="18" charset="0"/>
                <a:cs typeface="Times New Roman" panose="02020603050405020304" pitchFamily="18" charset="0"/>
              </a:rPr>
              <a:t>4-Test sürüşü yapma:</a:t>
            </a:r>
            <a:endParaRPr lang="tr-TR" sz="2400" dirty="0"/>
          </a:p>
        </p:txBody>
      </p:sp>
    </p:spTree>
    <p:extLst>
      <p:ext uri="{BB962C8B-B14F-4D97-AF65-F5344CB8AC3E}">
        <p14:creationId xmlns:p14="http://schemas.microsoft.com/office/powerpoint/2010/main" val="3225010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1985228" y="545092"/>
            <a:ext cx="9262994" cy="2061630"/>
          </a:xfrm>
        </p:spPr>
        <p:txBody>
          <a:bodyPr>
            <a:normAutofit/>
          </a:bodyPr>
          <a:lstStyle/>
          <a:p>
            <a:pPr marL="0" indent="0" algn="just">
              <a:buNone/>
            </a:pPr>
            <a:r>
              <a:rPr lang="tr-TR" sz="2400" dirty="0">
                <a:solidFill>
                  <a:schemeClr val="tx1"/>
                </a:solidFill>
                <a:effectLst/>
                <a:latin typeface="Times New Roman" panose="02020603050405020304" pitchFamily="18" charset="0"/>
                <a:cs typeface="Times New Roman" panose="02020603050405020304" pitchFamily="18" charset="0"/>
              </a:rPr>
              <a:t/>
            </a:r>
            <a:br>
              <a:rPr lang="tr-TR" sz="2400" dirty="0">
                <a:solidFill>
                  <a:schemeClr val="tx1"/>
                </a:solidFill>
                <a:effectLst/>
                <a:latin typeface="Times New Roman" panose="02020603050405020304" pitchFamily="18" charset="0"/>
                <a:cs typeface="Times New Roman" panose="02020603050405020304" pitchFamily="18" charset="0"/>
              </a:rPr>
            </a:br>
            <a:r>
              <a:rPr lang="tr-TR" sz="2400" dirty="0">
                <a:solidFill>
                  <a:schemeClr val="tx1"/>
                </a:solidFill>
                <a:effectLst/>
                <a:latin typeface="Times New Roman" panose="02020603050405020304" pitchFamily="18" charset="0"/>
                <a:cs typeface="Times New Roman" panose="02020603050405020304" pitchFamily="18" charset="0"/>
              </a:rPr>
              <a:t/>
            </a:r>
            <a:br>
              <a:rPr lang="tr-TR" sz="2400" dirty="0">
                <a:solidFill>
                  <a:schemeClr val="tx1"/>
                </a:solidFill>
                <a:effectLst/>
                <a:latin typeface="Times New Roman" panose="02020603050405020304" pitchFamily="18" charset="0"/>
                <a:cs typeface="Times New Roman" panose="02020603050405020304" pitchFamily="18" charset="0"/>
              </a:rPr>
            </a:br>
            <a:r>
              <a:rPr lang="tr-TR" sz="2400" dirty="0">
                <a:solidFill>
                  <a:schemeClr val="tx1"/>
                </a:solidFill>
                <a:effectLst/>
                <a:latin typeface="Times New Roman" panose="02020603050405020304" pitchFamily="18" charset="0"/>
                <a:cs typeface="Times New Roman" panose="02020603050405020304" pitchFamily="18" charset="0"/>
              </a:rPr>
              <a:t>Bir stajyer olarak birçok yeni insanla tanışırsınız. Kurduğunuz bağlantılar çalışmayı düşündüğünüz alandaki iş fırsatlarından haberdar olmanızı sağlar. Bunun gelecekte büyük faydaları vardır</a:t>
            </a:r>
            <a:r>
              <a:rPr lang="tr-TR" sz="2400" dirty="0" smtClean="0">
                <a:solidFill>
                  <a:schemeClr val="tx1"/>
                </a:solidFill>
                <a:effectLst/>
                <a:latin typeface="Times New Roman" panose="02020603050405020304" pitchFamily="18" charset="0"/>
                <a:cs typeface="Times New Roman" panose="02020603050405020304" pitchFamily="18" charset="0"/>
              </a:rPr>
              <a:t>.</a:t>
            </a:r>
            <a:endParaRPr lang="tr-TR" sz="2400" dirty="0">
              <a:solidFill>
                <a:schemeClr val="tx1"/>
              </a:solidFill>
              <a:effectLst/>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2724" y="2606722"/>
            <a:ext cx="8428001" cy="3855491"/>
          </a:xfrm>
          <a:prstGeom prst="rect">
            <a:avLst/>
          </a:prstGeom>
        </p:spPr>
      </p:pic>
      <p:sp>
        <p:nvSpPr>
          <p:cNvPr id="3" name="Dikdörtgen 2"/>
          <p:cNvSpPr/>
          <p:nvPr/>
        </p:nvSpPr>
        <p:spPr>
          <a:xfrm>
            <a:off x="1985228" y="864691"/>
            <a:ext cx="3236014" cy="461665"/>
          </a:xfrm>
          <a:prstGeom prst="rect">
            <a:avLst/>
          </a:prstGeom>
        </p:spPr>
        <p:txBody>
          <a:bodyPr wrap="none">
            <a:spAutoFit/>
          </a:bodyPr>
          <a:lstStyle/>
          <a:p>
            <a:r>
              <a:rPr lang="tr-TR" sz="2400" b="1" dirty="0">
                <a:latin typeface="Times New Roman" panose="02020603050405020304" pitchFamily="18" charset="0"/>
                <a:cs typeface="Times New Roman" panose="02020603050405020304" pitchFamily="18" charset="0"/>
              </a:rPr>
              <a:t>5-Çevrenizi genişletme</a:t>
            </a:r>
            <a:r>
              <a:rPr lang="tr-TR" b="1" dirty="0">
                <a:latin typeface="Times New Roman" panose="02020603050405020304" pitchFamily="18" charset="0"/>
                <a:cs typeface="Times New Roman" panose="02020603050405020304" pitchFamily="18" charset="0"/>
              </a:rPr>
              <a:t>:</a:t>
            </a:r>
            <a:endParaRPr lang="tr-TR" dirty="0"/>
          </a:p>
        </p:txBody>
      </p:sp>
    </p:spTree>
    <p:extLst>
      <p:ext uri="{BB962C8B-B14F-4D97-AF65-F5344CB8AC3E}">
        <p14:creationId xmlns:p14="http://schemas.microsoft.com/office/powerpoint/2010/main" val="675478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Süresi ve </a:t>
            </a:r>
            <a:r>
              <a:rPr lang="tr-TR" sz="3200" b="1" dirty="0" smtClean="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Alanları</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36900" indent="0" algn="just">
              <a:buNone/>
            </a:pPr>
            <a:r>
              <a:rPr lang="tr-TR" altLang="tr-TR" sz="2400" dirty="0">
                <a:solidFill>
                  <a:schemeClr val="tx1"/>
                </a:solidFill>
                <a:effectLst/>
                <a:latin typeface="Times New Roman" panose="02020603050405020304" pitchFamily="18" charset="0"/>
                <a:cs typeface="Times New Roman" panose="02020603050405020304" pitchFamily="18" charset="0"/>
              </a:rPr>
              <a:t>İnşaat Mühendisliği Bölümünde ilk 4 yarıyılını tamamlayan öğrenciler;</a:t>
            </a:r>
          </a:p>
          <a:p>
            <a:pPr algn="just"/>
            <a:r>
              <a:rPr lang="tr-TR" altLang="tr-TR" sz="2400" dirty="0">
                <a:solidFill>
                  <a:schemeClr val="tx1"/>
                </a:solidFill>
                <a:effectLst/>
                <a:latin typeface="Times New Roman" panose="02020603050405020304" pitchFamily="18" charset="0"/>
                <a:cs typeface="Times New Roman" panose="02020603050405020304" pitchFamily="18" charset="0"/>
              </a:rPr>
              <a:t>20 iş günü “Yapı” ve 20 iş günü “</a:t>
            </a:r>
            <a:r>
              <a:rPr lang="tr-TR" altLang="tr-TR" sz="2400" dirty="0" err="1">
                <a:solidFill>
                  <a:schemeClr val="tx1"/>
                </a:solidFill>
                <a:effectLst/>
                <a:latin typeface="Times New Roman" panose="02020603050405020304" pitchFamily="18" charset="0"/>
                <a:cs typeface="Times New Roman" panose="02020603050405020304" pitchFamily="18" charset="0"/>
              </a:rPr>
              <a:t>Geoteknik</a:t>
            </a:r>
            <a:r>
              <a:rPr lang="tr-TR" altLang="tr-TR" sz="2400" dirty="0">
                <a:solidFill>
                  <a:schemeClr val="tx1"/>
                </a:solidFill>
                <a:effectLst/>
                <a:latin typeface="Times New Roman" panose="02020603050405020304" pitchFamily="18" charset="0"/>
                <a:cs typeface="Times New Roman" panose="02020603050405020304" pitchFamily="18" charset="0"/>
              </a:rPr>
              <a:t>, Ulaştırma ve Hidrolik” alanlarından birinde olmak üzere toplam 40 iş günü staj yapmak yükümlülüğünde olup stajlarını başarı ile tamamlamak zorundadırlar</a:t>
            </a:r>
            <a:r>
              <a:rPr lang="tr-TR" altLang="tr-TR" sz="2400" dirty="0" smtClean="0">
                <a:solidFill>
                  <a:schemeClr val="tx1"/>
                </a:solidFill>
                <a:effectLst/>
                <a:latin typeface="Times New Roman" panose="02020603050405020304" pitchFamily="18" charset="0"/>
                <a:cs typeface="Times New Roman" panose="02020603050405020304" pitchFamily="18" charset="0"/>
              </a:rPr>
              <a:t>.</a:t>
            </a:r>
          </a:p>
          <a:p>
            <a:pPr algn="just"/>
            <a:r>
              <a:rPr lang="tr-TR" altLang="tr-TR" sz="2400" dirty="0" smtClean="0">
                <a:solidFill>
                  <a:schemeClr val="tx1"/>
                </a:solidFill>
                <a:effectLst/>
                <a:latin typeface="Times New Roman" panose="02020603050405020304" pitchFamily="18" charset="0"/>
                <a:cs typeface="Times New Roman" panose="02020603050405020304" pitchFamily="18" charset="0"/>
              </a:rPr>
              <a:t>Şantiye </a:t>
            </a:r>
            <a:r>
              <a:rPr lang="tr-TR" altLang="tr-TR" sz="2400" dirty="0">
                <a:solidFill>
                  <a:schemeClr val="tx1"/>
                </a:solidFill>
                <a:effectLst/>
                <a:latin typeface="Times New Roman" panose="02020603050405020304" pitchFamily="18" charset="0"/>
                <a:cs typeface="Times New Roman" panose="02020603050405020304" pitchFamily="18" charset="0"/>
              </a:rPr>
              <a:t>ve mesleki stajları en az bir staj Yapı alanında olmak koşulu ile </a:t>
            </a:r>
            <a:r>
              <a:rPr lang="tr-TR" altLang="tr-TR" sz="2400" dirty="0" err="1">
                <a:solidFill>
                  <a:schemeClr val="tx1"/>
                </a:solidFill>
                <a:effectLst/>
                <a:latin typeface="Times New Roman" panose="02020603050405020304" pitchFamily="18" charset="0"/>
                <a:cs typeface="Times New Roman" panose="02020603050405020304" pitchFamily="18" charset="0"/>
              </a:rPr>
              <a:t>Geoteknik</a:t>
            </a:r>
            <a:r>
              <a:rPr lang="tr-TR" altLang="tr-TR" sz="2400" dirty="0">
                <a:solidFill>
                  <a:schemeClr val="tx1"/>
                </a:solidFill>
                <a:effectLst/>
                <a:latin typeface="Times New Roman" panose="02020603050405020304" pitchFamily="18" charset="0"/>
                <a:cs typeface="Times New Roman" panose="02020603050405020304" pitchFamily="18" charset="0"/>
              </a:rPr>
              <a:t>, Ulaştırma ve Hidrolik alanlarında yapılabilir. </a:t>
            </a:r>
          </a:p>
          <a:p>
            <a:endParaRPr lang="tr-TR" dirty="0"/>
          </a:p>
        </p:txBody>
      </p:sp>
    </p:spTree>
    <p:extLst>
      <p:ext uri="{BB962C8B-B14F-4D97-AF65-F5344CB8AC3E}">
        <p14:creationId xmlns:p14="http://schemas.microsoft.com/office/powerpoint/2010/main" val="3483682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7862" y="252421"/>
            <a:ext cx="10353762" cy="970450"/>
          </a:xfrm>
        </p:spPr>
        <p:txBody>
          <a:bodyPr>
            <a:normAutofit/>
          </a:bodyPr>
          <a:lstStyle/>
          <a:p>
            <a:r>
              <a:rPr lang="tr-TR" sz="3200" b="1" dirty="0" smtClean="0">
                <a:solidFill>
                  <a:schemeClr val="tx1"/>
                </a:solidFill>
                <a:effectLst/>
                <a:latin typeface="Times New Roman" panose="02020603050405020304" pitchFamily="18" charset="0"/>
                <a:cs typeface="Times New Roman" panose="02020603050405020304" pitchFamily="18" charset="0"/>
              </a:rPr>
              <a:t>Staj Nerede Yapılabilir?</a:t>
            </a:r>
            <a:endParaRPr lang="tr-TR" sz="3200" b="1" dirty="0">
              <a:solidFill>
                <a:schemeClr val="tx1"/>
              </a:solidFill>
              <a:effectLst/>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354469" y="1421175"/>
            <a:ext cx="10742051" cy="5277079"/>
          </a:xfrm>
        </p:spPr>
        <p:txBody>
          <a:bodyPr>
            <a:normAutofit fontScale="85000" lnSpcReduction="10000"/>
          </a:bodyPr>
          <a:lstStyle/>
          <a:p>
            <a:pPr algn="just"/>
            <a:r>
              <a:rPr lang="tr-TR" altLang="tr-TR" sz="2800" b="1" dirty="0">
                <a:solidFill>
                  <a:schemeClr val="tx1"/>
                </a:solidFill>
                <a:effectLst/>
                <a:latin typeface="Times New Roman" panose="02020603050405020304" pitchFamily="18" charset="0"/>
                <a:cs typeface="Times New Roman" panose="02020603050405020304" pitchFamily="18" charset="0"/>
              </a:rPr>
              <a:t>Yapı stajı</a:t>
            </a:r>
            <a:r>
              <a:rPr lang="tr-TR" altLang="tr-TR" sz="2800" dirty="0">
                <a:solidFill>
                  <a:schemeClr val="tx1"/>
                </a:solidFill>
                <a:effectLst/>
                <a:latin typeface="Times New Roman" panose="02020603050405020304" pitchFamily="18" charset="0"/>
                <a:cs typeface="Times New Roman" panose="02020603050405020304" pitchFamily="18" charset="0"/>
              </a:rPr>
              <a:t>, </a:t>
            </a:r>
            <a:r>
              <a:rPr lang="tr-TR" altLang="tr-TR" sz="2800" dirty="0" smtClean="0">
                <a:solidFill>
                  <a:schemeClr val="tx1"/>
                </a:solidFill>
                <a:effectLst/>
                <a:latin typeface="Times New Roman" panose="02020603050405020304" pitchFamily="18" charset="0"/>
                <a:cs typeface="Times New Roman" panose="02020603050405020304" pitchFamily="18" charset="0"/>
              </a:rPr>
              <a:t>inşaat </a:t>
            </a:r>
            <a:r>
              <a:rPr lang="tr-TR" altLang="tr-TR" sz="2800" dirty="0">
                <a:solidFill>
                  <a:schemeClr val="tx1"/>
                </a:solidFill>
                <a:effectLst/>
                <a:latin typeface="Times New Roman" panose="02020603050405020304" pitchFamily="18" charset="0"/>
                <a:cs typeface="Times New Roman" panose="02020603050405020304" pitchFamily="18" charset="0"/>
              </a:rPr>
              <a:t>yapan ve kontrol eden ilgili kurum ve kuruluşlarda (Çevre Şehircilik İl Müdürlükleri, T.C. Başbakanlık Toplu Konut İdaresi Başkanlığı (TOKİ), Ulusal ve Uluslar Arası Alanda İnşaat İşleri Üstlenen Müteahhitlik Firmaları ve Yapı Denetim Şirketlerinde yapılabilir.</a:t>
            </a:r>
          </a:p>
          <a:p>
            <a:pPr algn="just"/>
            <a:r>
              <a:rPr lang="tr-TR" altLang="tr-TR" sz="2800" b="1" dirty="0" err="1">
                <a:solidFill>
                  <a:schemeClr val="tx1"/>
                </a:solidFill>
                <a:effectLst/>
                <a:latin typeface="Times New Roman" panose="02020603050405020304" pitchFamily="18" charset="0"/>
                <a:cs typeface="Times New Roman" panose="02020603050405020304" pitchFamily="18" charset="0"/>
              </a:rPr>
              <a:t>Geoteknik</a:t>
            </a:r>
            <a:r>
              <a:rPr lang="tr-TR" altLang="tr-TR" sz="2800" b="1" dirty="0">
                <a:solidFill>
                  <a:schemeClr val="tx1"/>
                </a:solidFill>
                <a:effectLst/>
                <a:latin typeface="Times New Roman" panose="02020603050405020304" pitchFamily="18" charset="0"/>
                <a:cs typeface="Times New Roman" panose="02020603050405020304" pitchFamily="18" charset="0"/>
              </a:rPr>
              <a:t> stajı</a:t>
            </a:r>
            <a:r>
              <a:rPr lang="tr-TR" altLang="tr-TR" sz="2800" dirty="0">
                <a:solidFill>
                  <a:schemeClr val="tx1"/>
                </a:solidFill>
                <a:effectLst/>
                <a:latin typeface="Times New Roman" panose="02020603050405020304" pitchFamily="18" charset="0"/>
                <a:cs typeface="Times New Roman" panose="02020603050405020304" pitchFamily="18" charset="0"/>
              </a:rPr>
              <a:t>, </a:t>
            </a:r>
            <a:r>
              <a:rPr lang="tr-TR" altLang="tr-TR" sz="2800" dirty="0" err="1">
                <a:solidFill>
                  <a:schemeClr val="tx1"/>
                </a:solidFill>
                <a:effectLst/>
                <a:latin typeface="Times New Roman" panose="02020603050405020304" pitchFamily="18" charset="0"/>
                <a:cs typeface="Times New Roman" panose="02020603050405020304" pitchFamily="18" charset="0"/>
              </a:rPr>
              <a:t>geoteknik</a:t>
            </a:r>
            <a:r>
              <a:rPr lang="tr-TR" altLang="tr-TR" sz="2800" dirty="0">
                <a:solidFill>
                  <a:schemeClr val="tx1"/>
                </a:solidFill>
                <a:effectLst/>
                <a:latin typeface="Times New Roman" panose="02020603050405020304" pitchFamily="18" charset="0"/>
                <a:cs typeface="Times New Roman" panose="02020603050405020304" pitchFamily="18" charset="0"/>
              </a:rPr>
              <a:t> mühendisliğinin, zemin mekaniği, </a:t>
            </a:r>
            <a:r>
              <a:rPr lang="tr-TR" altLang="tr-TR" sz="2800" dirty="0" err="1">
                <a:solidFill>
                  <a:schemeClr val="tx1"/>
                </a:solidFill>
                <a:effectLst/>
                <a:latin typeface="Times New Roman" panose="02020603050405020304" pitchFamily="18" charset="0"/>
                <a:cs typeface="Times New Roman" panose="02020603050405020304" pitchFamily="18" charset="0"/>
              </a:rPr>
              <a:t>geoteknik</a:t>
            </a:r>
            <a:r>
              <a:rPr lang="tr-TR" altLang="tr-TR" sz="2800" dirty="0">
                <a:solidFill>
                  <a:schemeClr val="tx1"/>
                </a:solidFill>
                <a:effectLst/>
                <a:latin typeface="Times New Roman" panose="02020603050405020304" pitchFamily="18" charset="0"/>
                <a:cs typeface="Times New Roman" panose="02020603050405020304" pitchFamily="18" charset="0"/>
              </a:rPr>
              <a:t> deprem mühendisliği, temel mühendisliği gibi alanlarında hizmet veren büyük ölçekli firmalarda yapılabilir.</a:t>
            </a:r>
          </a:p>
          <a:p>
            <a:pPr algn="just"/>
            <a:r>
              <a:rPr lang="tr-TR" altLang="tr-TR" sz="2800" b="1" dirty="0">
                <a:solidFill>
                  <a:schemeClr val="tx1"/>
                </a:solidFill>
                <a:effectLst/>
                <a:latin typeface="Times New Roman" panose="02020603050405020304" pitchFamily="18" charset="0"/>
                <a:cs typeface="Times New Roman" panose="02020603050405020304" pitchFamily="18" charset="0"/>
              </a:rPr>
              <a:t>Ulaştırma stajı</a:t>
            </a:r>
            <a:r>
              <a:rPr lang="tr-TR" altLang="tr-TR" sz="2800" dirty="0">
                <a:solidFill>
                  <a:schemeClr val="tx1"/>
                </a:solidFill>
                <a:effectLst/>
                <a:latin typeface="Times New Roman" panose="02020603050405020304" pitchFamily="18" charset="0"/>
                <a:cs typeface="Times New Roman" panose="02020603050405020304" pitchFamily="18" charset="0"/>
              </a:rPr>
              <a:t>, karayolu, demiryolu ve kent içi raylı sistem inşaatı yapan ve kontrol eden ilgili kurum ve kuruluşlarda Karayolları Genel Müdürlüğü, KGM Bölge Müdürlükleri ve Bağlı Şube Şefliklerinde, T.C. Devlet Demiryolları ve Yol İnşaatı Alanında Çalışan Müteahhitlik Firmalarında yapılabilir.</a:t>
            </a:r>
          </a:p>
          <a:p>
            <a:pPr algn="just"/>
            <a:r>
              <a:rPr lang="tr-TR" altLang="tr-TR" sz="2800" b="1" dirty="0">
                <a:solidFill>
                  <a:schemeClr val="tx1"/>
                </a:solidFill>
                <a:effectLst/>
                <a:latin typeface="Times New Roman" panose="02020603050405020304" pitchFamily="18" charset="0"/>
                <a:cs typeface="Times New Roman" panose="02020603050405020304" pitchFamily="18" charset="0"/>
              </a:rPr>
              <a:t>Hidrolik stajı</a:t>
            </a:r>
            <a:r>
              <a:rPr lang="tr-TR" altLang="tr-TR" sz="2800" dirty="0">
                <a:solidFill>
                  <a:schemeClr val="tx1"/>
                </a:solidFill>
                <a:effectLst/>
                <a:latin typeface="Times New Roman" panose="02020603050405020304" pitchFamily="18" charset="0"/>
                <a:cs typeface="Times New Roman" panose="02020603050405020304" pitchFamily="18" charset="0"/>
              </a:rPr>
              <a:t>, İçme suyu temini, İl ve ilçe kanalizasyon inşaatları, liman inşaatları, baraj inşaatı, atık su arıtma tesisi, sulama tesisleri, regülatör, gölet, sulama kanalı, kanalet ve sanat yapıları sahasına sahip bütün firmalarda staj yapılabilir. </a:t>
            </a:r>
          </a:p>
          <a:p>
            <a:pPr marL="36900" indent="0" algn="just">
              <a:buNone/>
            </a:pPr>
            <a:endParaRPr lang="tr-TR" altLang="tr-TR" dirty="0">
              <a:solidFill>
                <a:schemeClr val="tx1"/>
              </a:solidFill>
              <a:latin typeface="Times New Roman" panose="02020603050405020304" pitchFamily="18" charset="0"/>
              <a:cs typeface="Times New Roman" panose="02020603050405020304" pitchFamily="18" charset="0"/>
            </a:endParaRPr>
          </a:p>
          <a:p>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2806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95" y="288274"/>
            <a:ext cx="10353762" cy="970450"/>
          </a:xfrm>
        </p:spPr>
        <p:txBody>
          <a:bodyPr>
            <a:normAutofit/>
          </a:bodyPr>
          <a:lstStyle/>
          <a:p>
            <a:pPr>
              <a:defRPr/>
            </a:pPr>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Staj Yeri </a:t>
            </a:r>
          </a:p>
        </p:txBody>
      </p:sp>
      <p:sp>
        <p:nvSpPr>
          <p:cNvPr id="3" name="İçerik Yer Tutucusu 2"/>
          <p:cNvSpPr>
            <a:spLocks noGrp="1"/>
          </p:cNvSpPr>
          <p:nvPr>
            <p:ph idx="1"/>
          </p:nvPr>
        </p:nvSpPr>
        <p:spPr>
          <a:xfrm>
            <a:off x="1252251" y="1434994"/>
            <a:ext cx="10939749" cy="5340380"/>
          </a:xfrm>
        </p:spPr>
        <p:txBody>
          <a:bodyPr>
            <a:normAutofit fontScale="92500"/>
          </a:bodyPr>
          <a:lstStyle/>
          <a:p>
            <a:pPr algn="just"/>
            <a:r>
              <a:rPr lang="tr-TR" altLang="tr-TR" sz="2600" dirty="0">
                <a:solidFill>
                  <a:schemeClr val="tx1"/>
                </a:solidFill>
                <a:effectLst/>
                <a:latin typeface="Times New Roman" panose="02020603050405020304" pitchFamily="18" charset="0"/>
                <a:cs typeface="Times New Roman" panose="02020603050405020304" pitchFamily="18" charset="0"/>
              </a:rPr>
              <a:t>Staj yapılacak resmi veya özel kurum ve kuruluşlar, stajların tanımlarında açıklanan inşaat alanlarında faaliyet göstermelidir.</a:t>
            </a:r>
          </a:p>
          <a:p>
            <a:pPr algn="just"/>
            <a:r>
              <a:rPr lang="tr-TR" altLang="tr-TR" sz="2600" dirty="0">
                <a:solidFill>
                  <a:schemeClr val="tx1"/>
                </a:solidFill>
                <a:effectLst/>
                <a:latin typeface="Times New Roman" panose="02020603050405020304" pitchFamily="18" charset="0"/>
                <a:cs typeface="Times New Roman" panose="02020603050405020304" pitchFamily="18" charset="0"/>
              </a:rPr>
              <a:t>Kurum/kuruluş tarafından her bir staj türü için belirlenen zorunlu yapım aşamalarının staj süresince görülebileceği taahhüt etmelidir.</a:t>
            </a:r>
          </a:p>
          <a:p>
            <a:pPr algn="just"/>
            <a:r>
              <a:rPr lang="tr-TR" altLang="tr-TR" sz="2600" dirty="0">
                <a:solidFill>
                  <a:schemeClr val="tx1"/>
                </a:solidFill>
                <a:effectLst/>
                <a:latin typeface="Times New Roman" panose="02020603050405020304" pitchFamily="18" charset="0"/>
                <a:cs typeface="Times New Roman" panose="02020603050405020304" pitchFamily="18" charset="0"/>
              </a:rPr>
              <a:t>Kurum/kuruluşta stajyerlerden sorumlu en az bir adet İnşaat Mühendisi bulunmalıdır.</a:t>
            </a:r>
          </a:p>
          <a:p>
            <a:pPr algn="just"/>
            <a:r>
              <a:rPr lang="tr-TR" altLang="tr-TR" sz="2600" dirty="0">
                <a:solidFill>
                  <a:schemeClr val="tx1"/>
                </a:solidFill>
                <a:effectLst/>
                <a:latin typeface="Times New Roman" panose="02020603050405020304" pitchFamily="18" charset="0"/>
                <a:cs typeface="Times New Roman" panose="02020603050405020304" pitchFamily="18" charset="0"/>
              </a:rPr>
              <a:t>Staj yapılan kurum/kuruluş bünyesindeki veya yapılan işlerin kalite kontrolünün yapıldığı anlaşmalı </a:t>
            </a:r>
            <a:r>
              <a:rPr lang="tr-TR" altLang="tr-TR" sz="2600" dirty="0" smtClean="0">
                <a:solidFill>
                  <a:schemeClr val="tx1"/>
                </a:solidFill>
                <a:effectLst/>
                <a:latin typeface="Times New Roman" panose="02020603050405020304" pitchFamily="18" charset="0"/>
                <a:cs typeface="Times New Roman" panose="02020603050405020304" pitchFamily="18" charset="0"/>
              </a:rPr>
              <a:t>laboratuvarlar </a:t>
            </a:r>
            <a:r>
              <a:rPr lang="tr-TR" altLang="tr-TR" sz="2600" dirty="0">
                <a:solidFill>
                  <a:schemeClr val="tx1"/>
                </a:solidFill>
                <a:effectLst/>
                <a:latin typeface="Times New Roman" panose="02020603050405020304" pitchFamily="18" charset="0"/>
                <a:cs typeface="Times New Roman" panose="02020603050405020304" pitchFamily="18" charset="0"/>
              </a:rPr>
              <a:t>faal şekilde çalışmalıdır.</a:t>
            </a:r>
          </a:p>
          <a:p>
            <a:pPr algn="just"/>
            <a:r>
              <a:rPr lang="tr-TR" altLang="tr-TR" sz="2600" dirty="0">
                <a:solidFill>
                  <a:schemeClr val="tx1"/>
                </a:solidFill>
                <a:effectLst/>
                <a:latin typeface="Times New Roman" panose="02020603050405020304" pitchFamily="18" charset="0"/>
                <a:cs typeface="Times New Roman" panose="02020603050405020304" pitchFamily="18" charset="0"/>
              </a:rPr>
              <a:t>Staj yaptıran kurum/kuruluş, stajyerlere gerek proje gerekse uygulamada pratik çalışma yeteneği kazandırmaya yönelik olarak, etkin bir şekilde çalıştırmayı taahhüt etmelidir</a:t>
            </a:r>
            <a:r>
              <a:rPr lang="tr-TR" altLang="tr-TR" sz="2600" dirty="0" smtClean="0">
                <a:solidFill>
                  <a:schemeClr val="tx1"/>
                </a:solidFill>
                <a:effectLst/>
                <a:latin typeface="Times New Roman" panose="02020603050405020304" pitchFamily="18" charset="0"/>
                <a:cs typeface="Times New Roman" panose="02020603050405020304" pitchFamily="18" charset="0"/>
              </a:rPr>
              <a:t>.</a:t>
            </a:r>
          </a:p>
          <a:p>
            <a:pPr algn="just"/>
            <a:r>
              <a:rPr lang="tr-TR" altLang="tr-TR" sz="2600" b="1" i="1" dirty="0" smtClean="0">
                <a:solidFill>
                  <a:schemeClr val="tx1"/>
                </a:solidFill>
                <a:effectLst/>
                <a:latin typeface="Times New Roman" panose="02020603050405020304" pitchFamily="18" charset="0"/>
                <a:cs typeface="Times New Roman" panose="02020603050405020304" pitchFamily="18" charset="0"/>
              </a:rPr>
              <a:t>İnşaat </a:t>
            </a:r>
            <a:r>
              <a:rPr lang="tr-TR" altLang="tr-TR" sz="2600" b="1" i="1" dirty="0">
                <a:solidFill>
                  <a:schemeClr val="tx1"/>
                </a:solidFill>
                <a:effectLst/>
                <a:latin typeface="Times New Roman" panose="02020603050405020304" pitchFamily="18" charset="0"/>
                <a:cs typeface="Times New Roman" panose="02020603050405020304" pitchFamily="18" charset="0"/>
              </a:rPr>
              <a:t>Mühendisliği Bölümü her öğrenciye staj yeri bulmak zorunda değildir. </a:t>
            </a:r>
          </a:p>
          <a:p>
            <a:pPr marL="36900" indent="0" algn="just">
              <a:buNone/>
            </a:pPr>
            <a:endParaRPr lang="tr-TR" altLang="tr-TR" sz="2400" dirty="0">
              <a:solidFill>
                <a:schemeClr val="tx1"/>
              </a:solidFill>
              <a:effectLst/>
              <a:latin typeface="Times New Roman" panose="02020603050405020304" pitchFamily="18" charset="0"/>
              <a:cs typeface="Times New Roman" panose="02020603050405020304" pitchFamily="18" charset="0"/>
            </a:endParaRPr>
          </a:p>
          <a:p>
            <a:pPr marL="36900" indent="0">
              <a:buNone/>
            </a:pPr>
            <a:endParaRPr lang="tr-TR" dirty="0"/>
          </a:p>
        </p:txBody>
      </p:sp>
    </p:spTree>
    <p:extLst>
      <p:ext uri="{BB962C8B-B14F-4D97-AF65-F5344CB8AC3E}">
        <p14:creationId xmlns:p14="http://schemas.microsoft.com/office/powerpoint/2010/main" val="3899421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3463" y="179024"/>
            <a:ext cx="10018713" cy="1752599"/>
          </a:xfrm>
        </p:spPr>
        <p:txBody>
          <a:bodyPr>
            <a:normAutofit/>
          </a:bodyPr>
          <a:lstStyle/>
          <a:p>
            <a:pPr>
              <a:defRPr/>
            </a:pPr>
            <a:r>
              <a:rPr lang="tr-TR" sz="3200" b="1" dirty="0">
                <a:ln w="1905"/>
                <a:solidFill>
                  <a:schemeClr val="tx1"/>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Sigorta</a:t>
            </a:r>
          </a:p>
        </p:txBody>
      </p:sp>
      <p:sp>
        <p:nvSpPr>
          <p:cNvPr id="3" name="İçerik Yer Tutucusu 2"/>
          <p:cNvSpPr>
            <a:spLocks noGrp="1"/>
          </p:cNvSpPr>
          <p:nvPr>
            <p:ph idx="1"/>
          </p:nvPr>
        </p:nvSpPr>
        <p:spPr>
          <a:xfrm>
            <a:off x="1484310" y="2115239"/>
            <a:ext cx="10018713" cy="3811836"/>
          </a:xfrm>
        </p:spPr>
        <p:txBody>
          <a:bodyPr>
            <a:normAutofit fontScale="85000" lnSpcReduction="20000"/>
          </a:bodyPr>
          <a:lstStyle/>
          <a:p>
            <a:pPr algn="just"/>
            <a:r>
              <a:rPr lang="tr-TR" altLang="tr-TR" sz="2800" dirty="0">
                <a:solidFill>
                  <a:schemeClr val="tx1"/>
                </a:solidFill>
                <a:effectLst/>
                <a:latin typeface="Times New Roman" panose="02020603050405020304" pitchFamily="18" charset="0"/>
                <a:cs typeface="Times New Roman" panose="02020603050405020304" pitchFamily="18" charset="0"/>
              </a:rPr>
              <a:t>5510 sayılı Sosyal Sigortalar ve Genel Sağlık Sigortası Kanunu’nun 5/b maddesi gereğince zorunlu staja tabi tüm öğrencilere </a:t>
            </a:r>
            <a:r>
              <a:rPr lang="tr-TR" altLang="tr-TR" sz="2800" dirty="0" smtClean="0">
                <a:solidFill>
                  <a:schemeClr val="tx1"/>
                </a:solidFill>
                <a:effectLst/>
                <a:latin typeface="Times New Roman" panose="02020603050405020304" pitchFamily="18" charset="0"/>
                <a:cs typeface="Times New Roman" panose="02020603050405020304" pitchFamily="18" charset="0"/>
              </a:rPr>
              <a:t>“İş </a:t>
            </a:r>
            <a:r>
              <a:rPr lang="tr-TR" altLang="tr-TR" sz="2800" dirty="0">
                <a:solidFill>
                  <a:schemeClr val="tx1"/>
                </a:solidFill>
                <a:effectLst/>
                <a:latin typeface="Times New Roman" panose="02020603050405020304" pitchFamily="18" charset="0"/>
                <a:cs typeface="Times New Roman" panose="02020603050405020304" pitchFamily="18" charset="0"/>
              </a:rPr>
              <a:t>Kazası ve Meslek Hastalığı Sigortası” yapılması ve sigorta primleri Üniversitemizce ödenir. Bu nedenle, staj yapacak öğrenciler, sigortalarının yapılabilmesi için kendilerinden istenen belgeleri, belirtilen süre ve şekilde eksiksiz olarak teslim etmek zorundadırlar. </a:t>
            </a:r>
            <a:endParaRPr lang="tr-TR" altLang="tr-TR" sz="2800" dirty="0" smtClean="0">
              <a:solidFill>
                <a:schemeClr val="tx1"/>
              </a:solidFill>
              <a:effectLst/>
              <a:latin typeface="Times New Roman" panose="02020603050405020304" pitchFamily="18" charset="0"/>
              <a:cs typeface="Times New Roman" panose="02020603050405020304" pitchFamily="18" charset="0"/>
            </a:endParaRPr>
          </a:p>
          <a:p>
            <a:pPr algn="just"/>
            <a:r>
              <a:rPr lang="tr-TR" altLang="tr-TR" sz="2800" dirty="0" smtClean="0">
                <a:solidFill>
                  <a:schemeClr val="tx1"/>
                </a:solidFill>
                <a:effectLst/>
                <a:latin typeface="Times New Roman" panose="02020603050405020304" pitchFamily="18" charset="0"/>
                <a:cs typeface="Times New Roman" panose="02020603050405020304" pitchFamily="18" charset="0"/>
              </a:rPr>
              <a:t>Öğrenciler</a:t>
            </a:r>
            <a:r>
              <a:rPr lang="tr-TR" altLang="tr-TR" sz="2800" dirty="0">
                <a:solidFill>
                  <a:schemeClr val="tx1"/>
                </a:solidFill>
                <a:effectLst/>
                <a:latin typeface="Times New Roman" panose="02020603050405020304" pitchFamily="18" charset="0"/>
                <a:cs typeface="Times New Roman" panose="02020603050405020304" pitchFamily="18" charset="0"/>
              </a:rPr>
              <a:t>, üniversitemiz tarafından taahhüt ettiği tarihler arasında sigortalanmaktadır. İnşaat sahasında meydana gelebilecek kazalara karşı dikkatli olunmalı, yapılacak uyarılara kesinlikle uyulmalıdır</a:t>
            </a:r>
            <a:r>
              <a:rPr lang="tr-TR" altLang="tr-TR" sz="2800" dirty="0" smtClean="0">
                <a:solidFill>
                  <a:schemeClr val="tx1"/>
                </a:solidFill>
                <a:effectLst/>
                <a:latin typeface="Times New Roman" panose="02020603050405020304" pitchFamily="18" charset="0"/>
                <a:cs typeface="Times New Roman" panose="02020603050405020304" pitchFamily="18" charset="0"/>
              </a:rPr>
              <a:t>. </a:t>
            </a:r>
          </a:p>
          <a:p>
            <a:pPr algn="just"/>
            <a:r>
              <a:rPr lang="tr-TR" altLang="tr-TR" sz="2800" dirty="0">
                <a:solidFill>
                  <a:schemeClr val="tx1"/>
                </a:solidFill>
                <a:effectLst/>
                <a:latin typeface="Times New Roman" panose="02020603050405020304" pitchFamily="18" charset="0"/>
                <a:cs typeface="Times New Roman" panose="02020603050405020304" pitchFamily="18" charset="0"/>
              </a:rPr>
              <a:t>Öğrenciler staja başladıktan sonra, Bölüm staj komisyonunun bilgisi ve onayı alınmaksızın staj yeri değişikliği yapamazlar.</a:t>
            </a:r>
          </a:p>
          <a:p>
            <a:pPr algn="just"/>
            <a:endParaRPr lang="tr-TR" altLang="tr-TR" dirty="0">
              <a:solidFill>
                <a:schemeClr val="tx1"/>
              </a:solidFill>
            </a:endParaRPr>
          </a:p>
          <a:p>
            <a:endParaRPr lang="tr-TR" dirty="0"/>
          </a:p>
        </p:txBody>
      </p:sp>
    </p:spTree>
    <p:extLst>
      <p:ext uri="{BB962C8B-B14F-4D97-AF65-F5344CB8AC3E}">
        <p14:creationId xmlns:p14="http://schemas.microsoft.com/office/powerpoint/2010/main" val="3249211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Paralaks</Template>
  <TotalTime>904</TotalTime>
  <Words>1788</Words>
  <Application>Microsoft Office PowerPoint</Application>
  <PresentationFormat>Geniş ekran</PresentationFormat>
  <Paragraphs>139</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Arial</vt:lpstr>
      <vt:lpstr>Corbel</vt:lpstr>
      <vt:lpstr>Times New Roman</vt:lpstr>
      <vt:lpstr>Paralaks</vt:lpstr>
      <vt:lpstr>PowerPoint Sunusu</vt:lpstr>
      <vt:lpstr>Staj Nedir?</vt:lpstr>
      <vt:lpstr>STAJIN GETİRDİKLERİ</vt:lpstr>
      <vt:lpstr>PowerPoint Sunusu</vt:lpstr>
      <vt:lpstr>PowerPoint Sunusu</vt:lpstr>
      <vt:lpstr>Staj Süresi ve Alanları</vt:lpstr>
      <vt:lpstr>Staj Nerede Yapılabilir?</vt:lpstr>
      <vt:lpstr>Staj Yeri </vt:lpstr>
      <vt:lpstr>Sigorta</vt:lpstr>
      <vt:lpstr>Staj Başvurusu Evrakları</vt:lpstr>
      <vt:lpstr>Staj Başvurusu Evrakları</vt:lpstr>
      <vt:lpstr>Staj Ücretlerine İşsizlik Fonu Katkısı  Bilgi Formu  </vt:lpstr>
      <vt:lpstr>Staj Başvurusu Evrakları</vt:lpstr>
      <vt:lpstr>Staj Başvurusu Evrakları</vt:lpstr>
      <vt:lpstr>Staj İle İlgili Dokümanlar</vt:lpstr>
      <vt:lpstr>Staj İle İlgili Dokümanlar</vt:lpstr>
      <vt:lpstr>Staj İle İlgili Dokümanlar</vt:lpstr>
      <vt:lpstr>Stajın Uygulama İlkeleri</vt:lpstr>
      <vt:lpstr>Stajın Uygulama İlkeleri</vt:lpstr>
      <vt:lpstr>Stajın Uygulama İlkeleri</vt:lpstr>
      <vt:lpstr>Stajın Uygulama İlkeleri</vt:lpstr>
      <vt:lpstr>Staj Raporunun Hazırlanması</vt:lpstr>
      <vt:lpstr>Staj Raporunun Hazırlanması</vt:lpstr>
      <vt:lpstr>Staj Raporunun Hazırlanması</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uğur kılıç</dc:creator>
  <cp:lastModifiedBy>Abdulkadir</cp:lastModifiedBy>
  <cp:revision>101</cp:revision>
  <dcterms:created xsi:type="dcterms:W3CDTF">2013-12-24T08:25:51Z</dcterms:created>
  <dcterms:modified xsi:type="dcterms:W3CDTF">2019-05-06T10:27:02Z</dcterms:modified>
</cp:coreProperties>
</file>