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93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660"/>
  </p:normalViewPr>
  <p:slideViewPr>
    <p:cSldViewPr>
      <p:cViewPr varScale="1">
        <p:scale>
          <a:sx n="77" d="100"/>
          <a:sy n="77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/>
              <a:t>Dr. Öğr. 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Eşdeğer Devresi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61" y="1196754"/>
            <a:ext cx="7355480" cy="50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Norton Teoremi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24432"/>
            <a:ext cx="6768752" cy="343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Metin kutusu 7"/>
              <p:cNvSpPr txBox="1"/>
              <p:nvPr/>
            </p:nvSpPr>
            <p:spPr>
              <a:xfrm>
                <a:off x="3027754" y="4797152"/>
                <a:ext cx="308849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𝑁𝑜𝑟</m:t>
                          </m:r>
                        </m:sub>
                      </m:sSub>
                      <m:sSub>
                        <m:sSubPr>
                          <m:ctrlPr>
                            <a:rPr lang="tr-TR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𝑇h</m:t>
                          </m:r>
                        </m:sub>
                      </m:sSub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8" name="Metin kutusu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754" y="4797152"/>
                <a:ext cx="3088492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2387871" y="5445224"/>
                <a:ext cx="4368258" cy="10051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𝑁𝑜𝑟</m:t>
                          </m:r>
                        </m:sub>
                      </m:sSub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𝑇h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𝑇h</m:t>
                              </m:r>
                            </m:sub>
                          </m:sSub>
                        </m:den>
                      </m:f>
                      <m:r>
                        <a:rPr lang="tr-TR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𝑇h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𝑁𝑜𝑟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871" y="5445224"/>
                <a:ext cx="4368258" cy="10051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Norton Eşdeğer Devresi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03" y="1196752"/>
            <a:ext cx="735239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2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67544" y="485115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a-b uçlarından bakıldığında görülen Thevenin eşdeğer devresini bulunuz.</a:t>
            </a:r>
            <a:endParaRPr lang="tr-TR" sz="2800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45" y="1026494"/>
            <a:ext cx="6054910" cy="377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1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Direnci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12581" y="1311151"/>
            <a:ext cx="509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Tüm kaynaklar devre dışı</a:t>
            </a:r>
            <a:endParaRPr lang="tr-TR" sz="2400" dirty="0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49152"/>
              </p:ext>
            </p:extLst>
          </p:nvPr>
        </p:nvGraphicFramePr>
        <p:xfrm>
          <a:off x="2166938" y="5301208"/>
          <a:ext cx="481012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Denklem" r:id="rId3" imgW="1523880" imgH="393480" progId="Equation.3">
                  <p:embed/>
                </p:oleObj>
              </mc:Choice>
              <mc:Fallback>
                <p:oleObj name="Denklem" r:id="rId3" imgW="1523880" imgH="393480" progId="Equation.3">
                  <p:embed/>
                  <p:pic>
                    <p:nvPicPr>
                      <p:cNvPr id="0" name="Nesn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301208"/>
                        <a:ext cx="4810125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15" y="1772816"/>
            <a:ext cx="602397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3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Gerilimi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389" y="1196752"/>
            <a:ext cx="606722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75452"/>
              </p:ext>
            </p:extLst>
          </p:nvPr>
        </p:nvGraphicFramePr>
        <p:xfrm>
          <a:off x="2186782" y="5260975"/>
          <a:ext cx="477043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Denklem" r:id="rId4" imgW="1511280" imgH="355320" progId="Equation.3">
                  <p:embed/>
                </p:oleObj>
              </mc:Choice>
              <mc:Fallback>
                <p:oleObj name="Denklem" r:id="rId4" imgW="1511280" imgH="355320" progId="Equation.3">
                  <p:embed/>
                  <p:pic>
                    <p:nvPicPr>
                      <p:cNvPr id="0" name="Nesn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782" y="5260975"/>
                        <a:ext cx="4770437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9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Maksimum Güç Transferi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369318"/>
            <a:ext cx="32766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İçerik Yer Tutucusu"/>
          <p:cNvSpPr>
            <a:spLocks noGrp="1"/>
          </p:cNvSpPr>
          <p:nvPr>
            <p:ph idx="1"/>
          </p:nvPr>
        </p:nvSpPr>
        <p:spPr>
          <a:xfrm>
            <a:off x="467544" y="3356992"/>
            <a:ext cx="8208912" cy="309634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Tasarladığımız devrenin yüke (R</a:t>
            </a:r>
            <a:r>
              <a:rPr lang="tr-TR" baseline="-25000" dirty="0" smtClean="0"/>
              <a:t>L</a:t>
            </a:r>
            <a:r>
              <a:rPr lang="tr-TR" dirty="0" smtClean="0"/>
              <a:t>) güç aktarmasını istiyoruz.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Amaç: Aktarılan gücün verimli olması yani üretilen gücün minimum kayıp ile aktarılması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Nasıl yapacağız?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Daha düzgün tanımlarsak </a:t>
            </a:r>
            <a:r>
              <a:rPr lang="tr-TR" dirty="0" err="1"/>
              <a:t>R</a:t>
            </a:r>
            <a:r>
              <a:rPr lang="tr-TR" baseline="-25000" dirty="0" err="1"/>
              <a:t>L</a:t>
            </a:r>
            <a:r>
              <a:rPr lang="tr-TR" dirty="0" err="1"/>
              <a:t>’ye</a:t>
            </a:r>
            <a:r>
              <a:rPr lang="tr-TR" dirty="0"/>
              <a:t> nasıl maksimum güç </a:t>
            </a:r>
            <a:r>
              <a:rPr lang="tr-TR" dirty="0" smtClean="0"/>
              <a:t>aktaracağız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41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Maksimum Güç Transferi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914" y="1412776"/>
            <a:ext cx="46901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467544" y="3890520"/>
            <a:ext cx="8208912" cy="3096344"/>
          </a:xfrm>
        </p:spPr>
        <p:txBody>
          <a:bodyPr>
            <a:normAutofit/>
          </a:bodyPr>
          <a:lstStyle/>
          <a:p>
            <a:pPr algn="just"/>
            <a:r>
              <a:rPr lang="tr-TR" b="1" u="sng" dirty="0" smtClean="0"/>
              <a:t>Birinci adım:</a:t>
            </a:r>
            <a:r>
              <a:rPr lang="tr-TR" b="1" dirty="0" smtClean="0"/>
              <a:t> </a:t>
            </a:r>
            <a:r>
              <a:rPr lang="tr-TR" dirty="0" smtClean="0"/>
              <a:t>Kapalı kutunun Thevenin eşdeğerini (</a:t>
            </a:r>
            <a:r>
              <a:rPr lang="tr-TR" dirty="0" err="1" smtClean="0"/>
              <a:t>V</a:t>
            </a:r>
            <a:r>
              <a:rPr lang="tr-TR" baseline="-25000" dirty="0" err="1" smtClean="0"/>
              <a:t>Th</a:t>
            </a:r>
            <a:r>
              <a:rPr lang="tr-TR" baseline="-25000" dirty="0" smtClean="0"/>
              <a:t> </a:t>
            </a:r>
            <a:r>
              <a:rPr lang="tr-TR" dirty="0"/>
              <a:t>ve </a:t>
            </a:r>
            <a:r>
              <a:rPr lang="tr-TR" dirty="0" err="1" smtClean="0"/>
              <a:t>R</a:t>
            </a:r>
            <a:r>
              <a:rPr lang="tr-TR" baseline="-25000" dirty="0" err="1" smtClean="0"/>
              <a:t>Th</a:t>
            </a:r>
            <a:r>
              <a:rPr lang="tr-TR" dirty="0" smtClean="0"/>
              <a:t>) bulmak</a:t>
            </a:r>
          </a:p>
          <a:p>
            <a:pPr algn="just"/>
            <a:r>
              <a:rPr lang="tr-TR" b="1" u="sng" dirty="0" smtClean="0"/>
              <a:t>İkinci adım:</a:t>
            </a:r>
            <a:r>
              <a:rPr lang="tr-TR" b="1" dirty="0" smtClean="0"/>
              <a:t> </a:t>
            </a:r>
            <a:r>
              <a:rPr lang="tr-TR" dirty="0" smtClean="0"/>
              <a:t>R</a:t>
            </a:r>
            <a:r>
              <a:rPr lang="tr-TR" baseline="-25000" dirty="0" smtClean="0"/>
              <a:t>L</a:t>
            </a:r>
            <a:r>
              <a:rPr lang="tr-TR" dirty="0" smtClean="0"/>
              <a:t> </a:t>
            </a:r>
            <a:r>
              <a:rPr lang="tr-TR" dirty="0"/>
              <a:t>üzerinde harcanan gücü hesaplamak</a:t>
            </a:r>
          </a:p>
          <a:p>
            <a:pPr marL="68580" indent="0" algn="just">
              <a:buNone/>
            </a:pPr>
            <a:endParaRPr lang="tr-TR" dirty="0"/>
          </a:p>
          <a:p>
            <a:endParaRPr lang="tr-TR" dirty="0" smtClean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663815"/>
              </p:ext>
            </p:extLst>
          </p:nvPr>
        </p:nvGraphicFramePr>
        <p:xfrm>
          <a:off x="2987824" y="5085184"/>
          <a:ext cx="497046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Denklem" r:id="rId4" imgW="1574640" imgH="457200" progId="Equation.3">
                  <p:embed/>
                </p:oleObj>
              </mc:Choice>
              <mc:Fallback>
                <p:oleObj name="Denklem" r:id="rId4" imgW="1574640" imgH="457200" progId="Equation.3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085184"/>
                        <a:ext cx="497046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12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Maksimum Güç Transferi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914" y="1412776"/>
            <a:ext cx="46901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467544" y="3890520"/>
            <a:ext cx="8208912" cy="30963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b="1" u="sng" dirty="0" smtClean="0"/>
              <a:t>Üçüncü:</a:t>
            </a:r>
            <a:r>
              <a:rPr lang="tr-TR" b="1" dirty="0" smtClean="0"/>
              <a:t> </a:t>
            </a:r>
            <a:r>
              <a:rPr lang="tr-TR" dirty="0"/>
              <a:t>R</a:t>
            </a:r>
            <a:r>
              <a:rPr lang="tr-TR" baseline="-25000" dirty="0"/>
              <a:t>L</a:t>
            </a:r>
            <a:r>
              <a:rPr lang="tr-TR" dirty="0"/>
              <a:t> üzerinde maksimum güç noktasını belirlemek (</a:t>
            </a:r>
            <a:r>
              <a:rPr lang="tr-TR" dirty="0" err="1"/>
              <a:t>R</a:t>
            </a:r>
            <a:r>
              <a:rPr lang="tr-TR" baseline="-25000" dirty="0" err="1"/>
              <a:t>L</a:t>
            </a:r>
            <a:r>
              <a:rPr lang="tr-TR" dirty="0" err="1"/>
              <a:t>’ye</a:t>
            </a:r>
            <a:r>
              <a:rPr lang="tr-TR" dirty="0"/>
              <a:t> göre)</a:t>
            </a:r>
          </a:p>
          <a:p>
            <a:pPr marL="68580" indent="0" algn="just">
              <a:buNone/>
            </a:pPr>
            <a:endParaRPr lang="tr-TR" dirty="0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562270"/>
              </p:ext>
            </p:extLst>
          </p:nvPr>
        </p:nvGraphicFramePr>
        <p:xfrm>
          <a:off x="1043608" y="5013176"/>
          <a:ext cx="72961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Denklem" r:id="rId4" imgW="2311200" imgH="444240" progId="Equation.3">
                  <p:embed/>
                </p:oleObj>
              </mc:Choice>
              <mc:Fallback>
                <p:oleObj name="Denklem" r:id="rId4" imgW="2311200" imgH="444240" progId="Equation.3">
                  <p:embed/>
                  <p:pic>
                    <p:nvPicPr>
                      <p:cNvPr id="0" name="Nesn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013176"/>
                        <a:ext cx="72961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4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Maksimum Güç Transferi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497040" y="1196752"/>
            <a:ext cx="8208912" cy="5184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b="1" u="sng" dirty="0" smtClean="0"/>
              <a:t>Dördüncü adım:</a:t>
            </a:r>
            <a:r>
              <a:rPr lang="tr-TR" b="1" dirty="0" smtClean="0"/>
              <a:t> </a:t>
            </a:r>
            <a:r>
              <a:rPr lang="tr-TR" dirty="0"/>
              <a:t>Türevin sıfır olduğu nokta maksimum güç noktasıdır.</a:t>
            </a:r>
          </a:p>
          <a:p>
            <a:pPr marL="68580" indent="0" algn="just">
              <a:buNone/>
            </a:pPr>
            <a:endParaRPr lang="tr-TR" dirty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89870"/>
              </p:ext>
            </p:extLst>
          </p:nvPr>
        </p:nvGraphicFramePr>
        <p:xfrm>
          <a:off x="742950" y="2244849"/>
          <a:ext cx="7897813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7" name="Denklem" r:id="rId3" imgW="2501640" imgH="444240" progId="Equation.3">
                  <p:embed/>
                </p:oleObj>
              </mc:Choice>
              <mc:Fallback>
                <p:oleObj name="Denklem" r:id="rId3" imgW="2501640" imgH="444240" progId="Equation.3">
                  <p:embed/>
                  <p:pic>
                    <p:nvPicPr>
                      <p:cNvPr id="0" name="Nesn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244849"/>
                        <a:ext cx="7897813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68354"/>
              </p:ext>
            </p:extLst>
          </p:nvPr>
        </p:nvGraphicFramePr>
        <p:xfrm>
          <a:off x="2226469" y="3765971"/>
          <a:ext cx="4930775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8" name="Denklem" r:id="rId5" imgW="1562040" imgH="419040" progId="Equation.3">
                  <p:embed/>
                </p:oleObj>
              </mc:Choice>
              <mc:Fallback>
                <p:oleObj name="Denklem" r:id="rId5" imgW="1562040" imgH="419040" progId="Equation.3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6469" y="3765971"/>
                        <a:ext cx="4930775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48871"/>
              </p:ext>
            </p:extLst>
          </p:nvPr>
        </p:nvGraphicFramePr>
        <p:xfrm>
          <a:off x="2527300" y="5157192"/>
          <a:ext cx="4329113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9" name="Denklem" r:id="rId7" imgW="1371600" imgH="419040" progId="Equation.3">
                  <p:embed/>
                </p:oleObj>
              </mc:Choice>
              <mc:Fallback>
                <p:oleObj name="Denklem" r:id="rId7" imgW="1371600" imgH="419040" progId="Equation.3">
                  <p:embed/>
                  <p:pic>
                    <p:nvPicPr>
                      <p:cNvPr id="0" name="Nesn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5157192"/>
                        <a:ext cx="4329113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8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smtClean="0"/>
              <a:t>Ohm Kanunu, Düğüm, Dal, Çevre Kavramları, Kirchoff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Analizi Yöntemleri</a:t>
            </a:r>
            <a:endParaRPr lang="tr-TR" sz="2200" b="1" dirty="0"/>
          </a:p>
          <a:p>
            <a:pPr lvl="1" algn="just"/>
            <a:r>
              <a:rPr lang="tr-TR" dirty="0" smtClean="0"/>
              <a:t>Çevre Akımları Yöntemi, Düğüm Gerilimleri Yöntemi 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</a:p>
          <a:p>
            <a:pPr lvl="1" algn="just"/>
            <a:r>
              <a:rPr lang="tr-TR" dirty="0" smtClean="0"/>
              <a:t>Lineerlik, Süperpozisyon, Kaynak Dönüşümü, Thevenin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032822"/>
            <a:ext cx="7441404" cy="3780586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6856" y="53752"/>
            <a:ext cx="8229600" cy="1143000"/>
          </a:xfrm>
        </p:spPr>
        <p:txBody>
          <a:bodyPr/>
          <a:lstStyle/>
          <a:p>
            <a:r>
              <a:rPr lang="tr-TR" b="1" dirty="0" smtClean="0"/>
              <a:t>Örnek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499633" y="1758628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588224" y="4787860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1" name="Oval 20"/>
          <p:cNvSpPr/>
          <p:nvPr/>
        </p:nvSpPr>
        <p:spPr>
          <a:xfrm>
            <a:off x="6588224" y="21813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6606480" y="46531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348565" y="34266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 V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1835696" y="16674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3540403" y="24546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790764" y="7391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8261176" y="3268655"/>
            <a:ext cx="80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</a:t>
            </a:r>
            <a:r>
              <a:rPr lang="tr-TR" baseline="-25000" dirty="0" smtClean="0"/>
              <a:t>L</a:t>
            </a:r>
            <a:endParaRPr lang="tr-TR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467544" y="5013176"/>
            <a:ext cx="8194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Şekilde </a:t>
            </a:r>
            <a:r>
              <a:rPr lang="tr-TR" sz="2800" dirty="0" err="1" smtClean="0"/>
              <a:t>R</a:t>
            </a:r>
            <a:r>
              <a:rPr lang="tr-TR" sz="2800" baseline="-25000" dirty="0" err="1" smtClean="0"/>
              <a:t>L</a:t>
            </a:r>
            <a:r>
              <a:rPr lang="tr-TR" sz="2800" dirty="0" err="1" smtClean="0"/>
              <a:t>’ye</a:t>
            </a:r>
            <a:r>
              <a:rPr lang="tr-TR" sz="2800" dirty="0" smtClean="0"/>
              <a:t> aktarılan gücün maksimum olması için değeri ne olmalıdır? Harcanan maksimum güç kaç W?</a:t>
            </a:r>
            <a:endParaRPr lang="tr-TR" sz="28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4620294" y="324197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8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74" y="1497572"/>
            <a:ext cx="7335908" cy="3875644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6856" y="-152980"/>
            <a:ext cx="8229600" cy="1143000"/>
          </a:xfrm>
        </p:spPr>
        <p:txBody>
          <a:bodyPr/>
          <a:lstStyle/>
          <a:p>
            <a:r>
              <a:rPr lang="tr-TR" b="1" dirty="0" smtClean="0"/>
              <a:t>Çözüm-</a:t>
            </a:r>
            <a:r>
              <a:rPr lang="tr-TR" b="1" dirty="0" err="1" smtClean="0"/>
              <a:t>R</a:t>
            </a:r>
            <a:r>
              <a:rPr lang="tr-TR" b="1" baseline="-25000" dirty="0" err="1" smtClean="0"/>
              <a:t>Th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423482" y="2274209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7567935" y="5433496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1" name="Oval 20"/>
          <p:cNvSpPr/>
          <p:nvPr/>
        </p:nvSpPr>
        <p:spPr>
          <a:xfrm>
            <a:off x="7567935" y="2719329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7602329" y="5157091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3466728" y="128590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3102520" y="28377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1043608" y="220284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512581" y="886434"/>
            <a:ext cx="509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Tüm kaynaklar devre dışı</a:t>
            </a:r>
            <a:endParaRPr lang="tr-TR" sz="2400" dirty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37269"/>
              </p:ext>
            </p:extLst>
          </p:nvPr>
        </p:nvGraphicFramePr>
        <p:xfrm>
          <a:off x="1709738" y="5373216"/>
          <a:ext cx="481012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" name="Denklem" r:id="rId4" imgW="1523880" imgH="393480" progId="Equation.3">
                  <p:embed/>
                </p:oleObj>
              </mc:Choice>
              <mc:Fallback>
                <p:oleObj name="Denklem" r:id="rId4" imgW="1523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9738" y="5373216"/>
                        <a:ext cx="4810125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etin kutusu 14"/>
          <p:cNvSpPr txBox="1"/>
          <p:nvPr/>
        </p:nvSpPr>
        <p:spPr>
          <a:xfrm>
            <a:off x="4113018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 rotWithShape="1">
          <a:blip r:embed="rId6"/>
          <a:srcRect l="85155"/>
          <a:stretch/>
        </p:blipFill>
        <p:spPr>
          <a:xfrm>
            <a:off x="7670949" y="1497572"/>
            <a:ext cx="1104700" cy="3875644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8742784" y="3761606"/>
            <a:ext cx="80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</a:t>
            </a:r>
            <a:r>
              <a:rPr lang="tr-TR" baseline="-25000" dirty="0" smtClean="0"/>
              <a:t>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r="22586"/>
          <a:stretch/>
        </p:blipFill>
        <p:spPr>
          <a:xfrm>
            <a:off x="899592" y="1032822"/>
            <a:ext cx="5760640" cy="3780586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4848" y="-99392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Çözüm- </a:t>
            </a:r>
            <a:r>
              <a:rPr lang="tr-TR" b="1" dirty="0" err="1" smtClean="0"/>
              <a:t>V</a:t>
            </a:r>
            <a:r>
              <a:rPr lang="tr-TR" b="1" baseline="-25000" dirty="0" err="1" smtClean="0"/>
              <a:t>Th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499633" y="1758628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588224" y="4787860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1" name="Oval 20"/>
          <p:cNvSpPr/>
          <p:nvPr/>
        </p:nvSpPr>
        <p:spPr>
          <a:xfrm>
            <a:off x="6588224" y="21813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6606480" y="46531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348565" y="34266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 V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1835696" y="16674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3540403" y="24546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750844" y="7391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4620294" y="324197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cxnSp>
        <p:nvCxnSpPr>
          <p:cNvPr id="16" name="Düz Ok Bağlayıcısı 15"/>
          <p:cNvCxnSpPr/>
          <p:nvPr/>
        </p:nvCxnSpPr>
        <p:spPr>
          <a:xfrm>
            <a:off x="6865213" y="2487891"/>
            <a:ext cx="0" cy="20162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6950435" y="3194044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V</a:t>
            </a:r>
            <a:r>
              <a:rPr lang="tr-TR" baseline="-25000" dirty="0" err="1" smtClean="0"/>
              <a:t>Th</a:t>
            </a:r>
            <a:endParaRPr lang="tr-TR" dirty="0"/>
          </a:p>
        </p:txBody>
      </p:sp>
      <p:graphicFrame>
        <p:nvGraphicFramePr>
          <p:cNvPr id="19" name="Nesne 18"/>
          <p:cNvGraphicFramePr>
            <a:graphicFrameLocks noChangeAspect="1"/>
          </p:cNvGraphicFramePr>
          <p:nvPr>
            <p:extLst/>
          </p:nvPr>
        </p:nvGraphicFramePr>
        <p:xfrm>
          <a:off x="1154113" y="5260975"/>
          <a:ext cx="477043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Denklem" r:id="rId4" imgW="1511280" imgH="355320" progId="Equation.3">
                  <p:embed/>
                </p:oleObj>
              </mc:Choice>
              <mc:Fallback>
                <p:oleObj name="Denklem" r:id="rId4" imgW="151128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4113" y="5260975"/>
                        <a:ext cx="4770437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Resim 19"/>
          <p:cNvPicPr>
            <a:picLocks noChangeAspect="1"/>
          </p:cNvPicPr>
          <p:nvPr/>
        </p:nvPicPr>
        <p:blipFill rotWithShape="1">
          <a:blip r:embed="rId3"/>
          <a:srcRect l="85155"/>
          <a:stretch/>
        </p:blipFill>
        <p:spPr>
          <a:xfrm>
            <a:off x="6675074" y="1025600"/>
            <a:ext cx="1104700" cy="3797840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7779774" y="3264825"/>
            <a:ext cx="80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</a:t>
            </a:r>
            <a:r>
              <a:rPr lang="tr-TR" baseline="-25000" dirty="0" smtClean="0"/>
              <a:t>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3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r="22586"/>
          <a:stretch/>
        </p:blipFill>
        <p:spPr>
          <a:xfrm>
            <a:off x="899592" y="1032822"/>
            <a:ext cx="5760640" cy="3780586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4848" y="-18256"/>
            <a:ext cx="8229600" cy="1143000"/>
          </a:xfrm>
        </p:spPr>
        <p:txBody>
          <a:bodyPr/>
          <a:lstStyle/>
          <a:p>
            <a:r>
              <a:rPr lang="tr-TR" b="1" dirty="0" smtClean="0"/>
              <a:t>Çözüm-Harcanan Güç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499633" y="1758628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588224" y="4787860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21" name="Oval 20"/>
          <p:cNvSpPr/>
          <p:nvPr/>
        </p:nvSpPr>
        <p:spPr>
          <a:xfrm>
            <a:off x="6588224" y="21813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6606480" y="4653136"/>
            <a:ext cx="14400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348565" y="34266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 V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1835696" y="16674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3540403" y="24546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3790764" y="7391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4620294" y="324197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tr-TR" dirty="0"/>
          </a:p>
        </p:txBody>
      </p:sp>
      <p:cxnSp>
        <p:nvCxnSpPr>
          <p:cNvPr id="16" name="Düz Ok Bağlayıcısı 15"/>
          <p:cNvCxnSpPr/>
          <p:nvPr/>
        </p:nvCxnSpPr>
        <p:spPr>
          <a:xfrm>
            <a:off x="6865213" y="2487891"/>
            <a:ext cx="0" cy="20162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6950435" y="3194044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V</a:t>
            </a:r>
            <a:r>
              <a:rPr lang="tr-TR" baseline="-25000" dirty="0" err="1" smtClean="0"/>
              <a:t>Th</a:t>
            </a:r>
            <a:endParaRPr lang="tr-TR" dirty="0"/>
          </a:p>
        </p:txBody>
      </p:sp>
      <p:graphicFrame>
        <p:nvGraphicFramePr>
          <p:cNvPr id="19" name="Nesne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52628"/>
              </p:ext>
            </p:extLst>
          </p:nvPr>
        </p:nvGraphicFramePr>
        <p:xfrm>
          <a:off x="1818546" y="5157192"/>
          <a:ext cx="605472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Denklem" r:id="rId4" imgW="1917360" imgH="406080" progId="Equation.3">
                  <p:embed/>
                </p:oleObj>
              </mc:Choice>
              <mc:Fallback>
                <p:oleObj name="Denklem" r:id="rId4" imgW="19173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8546" y="5157192"/>
                        <a:ext cx="6054725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Resim 19"/>
          <p:cNvPicPr>
            <a:picLocks noChangeAspect="1"/>
          </p:cNvPicPr>
          <p:nvPr/>
        </p:nvPicPr>
        <p:blipFill rotWithShape="1">
          <a:blip r:embed="rId3"/>
          <a:srcRect l="85155"/>
          <a:stretch/>
        </p:blipFill>
        <p:spPr>
          <a:xfrm>
            <a:off x="6675074" y="1025600"/>
            <a:ext cx="1104700" cy="3797840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7779774" y="3264825"/>
            <a:ext cx="80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</a:t>
            </a:r>
            <a:r>
              <a:rPr lang="tr-TR" baseline="-25000" dirty="0" smtClean="0"/>
              <a:t>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99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Teoremi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189112"/>
            <a:ext cx="7772400" cy="3392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altLang="zh-CN" dirty="0" smtClean="0"/>
              <a:t>İki uçlu lineer bir devre bir gerilim kaynağı “</a:t>
            </a:r>
            <a:r>
              <a:rPr lang="en-US" altLang="zh-CN" dirty="0" smtClean="0"/>
              <a:t>V</a:t>
            </a:r>
            <a:r>
              <a:rPr lang="en-US" altLang="zh-CN" baseline="-25000" dirty="0" smtClean="0"/>
              <a:t>th</a:t>
            </a:r>
            <a:r>
              <a:rPr lang="tr-TR" altLang="zh-CN" dirty="0" smtClean="0"/>
              <a:t>” ile buna seri bağlı bir direnç “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th</a:t>
            </a:r>
            <a:r>
              <a:rPr lang="tr-TR" altLang="zh-CN" dirty="0" smtClean="0"/>
              <a:t>” ile gösterilebilir. Burada </a:t>
            </a:r>
            <a:r>
              <a:rPr lang="en-US" altLang="zh-CN" dirty="0" smtClean="0"/>
              <a:t>V</a:t>
            </a:r>
            <a:r>
              <a:rPr lang="en-US" altLang="zh-CN" baseline="-25000" dirty="0" smtClean="0"/>
              <a:t>th</a:t>
            </a:r>
            <a:r>
              <a:rPr lang="tr-TR" altLang="zh-CN" dirty="0" smtClean="0"/>
              <a:t> gerilim kaynağı iki uçlu devrenin açık devre gerilimi, 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th</a:t>
            </a:r>
            <a:r>
              <a:rPr lang="tr-TR" altLang="zh-CN" dirty="0" smtClean="0"/>
              <a:t> direnci ise </a:t>
            </a:r>
            <a:r>
              <a:rPr lang="tr-TR" altLang="zh-CN" b="1" u="sng" dirty="0" smtClean="0">
                <a:solidFill>
                  <a:srgbClr val="FF0000"/>
                </a:solidFill>
              </a:rPr>
              <a:t>bağımsız kaynaklar</a:t>
            </a:r>
            <a:r>
              <a:rPr lang="tr-TR" altLang="zh-CN" dirty="0" smtClean="0"/>
              <a:t> devre dışı bırakıldığı zamanki eşdeğer direnç değeridir. </a:t>
            </a:r>
            <a:endParaRPr lang="en-US" altLang="zh-CN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29044"/>
            <a:ext cx="2604364" cy="249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16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Teoremi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9685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err="1" smtClean="0"/>
              <a:t>V</a:t>
            </a:r>
            <a:r>
              <a:rPr lang="tr-TR" baseline="-25000" dirty="0" err="1" smtClean="0"/>
              <a:t>Th</a:t>
            </a:r>
            <a:r>
              <a:rPr lang="tr-TR" dirty="0" smtClean="0"/>
              <a:t>(</a:t>
            </a:r>
            <a:r>
              <a:rPr lang="tr-TR" dirty="0" err="1" smtClean="0"/>
              <a:t>Thevenin</a:t>
            </a:r>
            <a:r>
              <a:rPr lang="tr-TR" dirty="0" smtClean="0"/>
              <a:t> gerilimi): Bir devrede herhangi iki düğümden bakıldığında görülen </a:t>
            </a:r>
            <a:r>
              <a:rPr lang="tr-TR" b="1" dirty="0" smtClean="0"/>
              <a:t>AÇIK DEVRE </a:t>
            </a:r>
            <a:r>
              <a:rPr lang="tr-TR" dirty="0" smtClean="0"/>
              <a:t>gerilimidir.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err="1" smtClean="0"/>
              <a:t>R</a:t>
            </a:r>
            <a:r>
              <a:rPr lang="tr-TR" baseline="-25000" dirty="0" err="1" smtClean="0"/>
              <a:t>Th</a:t>
            </a:r>
            <a:r>
              <a:rPr lang="tr-TR" dirty="0" smtClean="0"/>
              <a:t>(</a:t>
            </a:r>
            <a:r>
              <a:rPr lang="tr-TR" dirty="0" err="1" smtClean="0"/>
              <a:t>Thevenin</a:t>
            </a:r>
            <a:r>
              <a:rPr lang="tr-TR" dirty="0" smtClean="0"/>
              <a:t> direnci): Devredeki tüm bağımsız kaynaklar </a:t>
            </a:r>
            <a:r>
              <a:rPr lang="tr-TR" b="1" dirty="0" smtClean="0"/>
              <a:t>devre dışı bırakıldığında </a:t>
            </a:r>
            <a:r>
              <a:rPr lang="tr-TR" dirty="0" smtClean="0"/>
              <a:t>uçlar arasına bağlı görülen eşdeğer dirençtir.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Devre dışı bırakma: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	- Bağımsız gerilim kaynakları KISA DEVRE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- </a:t>
            </a:r>
            <a:r>
              <a:rPr lang="tr-TR" dirty="0" smtClean="0"/>
              <a:t>Bağımsız akım kaynakları AÇIK </a:t>
            </a:r>
            <a:r>
              <a:rPr lang="tr-TR" dirty="0"/>
              <a:t>DEVRE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973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64" y="1224980"/>
            <a:ext cx="6533874" cy="314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467544" y="465313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a-b uçlarından bakıldığında görülen Thevenin eşdeğer devresini bulunuz.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764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Direnci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49275"/>
            <a:ext cx="5328592" cy="2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12581" y="1311151"/>
            <a:ext cx="509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Tüm kaynaklar devre dışı</a:t>
            </a:r>
            <a:endParaRPr lang="tr-TR" sz="2400" dirty="0"/>
          </a:p>
        </p:txBody>
      </p:sp>
      <p:graphicFrame>
        <p:nvGraphicFramePr>
          <p:cNvPr id="8" name="Nesne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781028"/>
              </p:ext>
            </p:extLst>
          </p:nvPr>
        </p:nvGraphicFramePr>
        <p:xfrm>
          <a:off x="2647950" y="4889376"/>
          <a:ext cx="38481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Denklem" r:id="rId4" imgW="1218960" imgH="393480" progId="Equation.3">
                  <p:embed/>
                </p:oleObj>
              </mc:Choice>
              <mc:Fallback>
                <p:oleObj name="Denklem" r:id="rId4" imgW="1218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7950" y="4889376"/>
                        <a:ext cx="3848100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1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Gerilimi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47" y="1340768"/>
            <a:ext cx="601030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539552" y="469970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A düğümünün gerilimi </a:t>
            </a:r>
            <a:r>
              <a:rPr lang="tr-TR" sz="2800" dirty="0" err="1" smtClean="0"/>
              <a:t>V</a:t>
            </a:r>
            <a:r>
              <a:rPr lang="tr-TR" sz="2800" baseline="-25000" dirty="0" err="1" smtClean="0"/>
              <a:t>Th</a:t>
            </a:r>
            <a:r>
              <a:rPr lang="tr-TR" sz="2800" dirty="0" smtClean="0"/>
              <a:t> gerilimimizdir!!!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011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Thevenin Gerilimi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008664"/>
              </p:ext>
            </p:extLst>
          </p:nvPr>
        </p:nvGraphicFramePr>
        <p:xfrm>
          <a:off x="1146175" y="4430713"/>
          <a:ext cx="6851650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Denklem" r:id="rId3" imgW="2171520" imgH="545760" progId="Equation.3">
                  <p:embed/>
                </p:oleObj>
              </mc:Choice>
              <mc:Fallback>
                <p:oleObj name="Denklem" r:id="rId3" imgW="2171520" imgH="545760" progId="Equation.3">
                  <p:embed/>
                  <p:pic>
                    <p:nvPicPr>
                      <p:cNvPr id="0" name="Nesn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4430713"/>
                        <a:ext cx="6851650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47" y="1340768"/>
            <a:ext cx="601030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778</TotalTime>
  <Words>479</Words>
  <Application>Microsoft Office PowerPoint</Application>
  <PresentationFormat>Ekran Gösterisi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5" baseType="lpstr">
      <vt:lpstr>Austin</vt:lpstr>
      <vt:lpstr>Denklem</vt:lpstr>
      <vt:lpstr>ELEKTRİK DEVRE TEMELLERİ</vt:lpstr>
      <vt:lpstr>Ders İçeriği</vt:lpstr>
      <vt:lpstr>Thevenin Teoremi</vt:lpstr>
      <vt:lpstr>PowerPoint Sunusu</vt:lpstr>
      <vt:lpstr>Thevenin Teoremi</vt:lpstr>
      <vt:lpstr>Örnek</vt:lpstr>
      <vt:lpstr>Thevenin Direnci</vt:lpstr>
      <vt:lpstr>Thevenin Gerilimi</vt:lpstr>
      <vt:lpstr>Thevenin Gerilimi</vt:lpstr>
      <vt:lpstr>Thevenin Eşdeğer Devresi</vt:lpstr>
      <vt:lpstr>Norton Teoremi</vt:lpstr>
      <vt:lpstr>Norton Eşdeğer Devresi</vt:lpstr>
      <vt:lpstr>Örnek</vt:lpstr>
      <vt:lpstr>Thevenin Direnci</vt:lpstr>
      <vt:lpstr>Thevenin Gerilimi</vt:lpstr>
      <vt:lpstr>Maksimum Güç Transferi</vt:lpstr>
      <vt:lpstr>Maksimum Güç Transferi</vt:lpstr>
      <vt:lpstr>Maksimum Güç Transferi</vt:lpstr>
      <vt:lpstr>Maksimum Güç Transferi</vt:lpstr>
      <vt:lpstr>Örnek</vt:lpstr>
      <vt:lpstr>Çözüm-RTh</vt:lpstr>
      <vt:lpstr>Çözüm- VTh</vt:lpstr>
      <vt:lpstr>Çözüm-Harcanan Güç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227</cp:revision>
  <dcterms:created xsi:type="dcterms:W3CDTF">2018-02-22T20:40:52Z</dcterms:created>
  <dcterms:modified xsi:type="dcterms:W3CDTF">2018-04-20T14:55:54Z</dcterms:modified>
</cp:coreProperties>
</file>