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2" r:id="rId4"/>
    <p:sldId id="292" r:id="rId5"/>
    <p:sldId id="291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90" r:id="rId23"/>
    <p:sldId id="289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D3BA3F7-A207-43D1-87B4-E2455EFAC240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C5969CE-A489-4666-81EB-1C90E872350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730764" y="2348880"/>
            <a:ext cx="3313355" cy="2204864"/>
          </a:xfrm>
        </p:spPr>
        <p:txBody>
          <a:bodyPr>
            <a:noAutofit/>
          </a:bodyPr>
          <a:lstStyle/>
          <a:p>
            <a:pPr algn="just"/>
            <a:r>
              <a:rPr lang="tr-TR" sz="4800" b="1" dirty="0" smtClean="0"/>
              <a:t>ELEKTRİK DEVRE TEMELLERİ</a:t>
            </a:r>
            <a:endParaRPr lang="tr-TR" sz="48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tr-TR" sz="2800" b="1" dirty="0"/>
              <a:t>Dr. Öğr. Üyesi </a:t>
            </a:r>
            <a:endParaRPr lang="tr-TR" sz="2800" b="1" dirty="0" smtClean="0"/>
          </a:p>
          <a:p>
            <a:pPr algn="r"/>
            <a:r>
              <a:rPr lang="tr-TR" sz="2800" b="1" dirty="0" smtClean="0"/>
              <a:t>İdil IŞIKLI ESENER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93241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99583" y="726896"/>
            <a:ext cx="8001479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Çözüm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8" name="Picture 2" descr="04_6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11"/>
          <a:stretch/>
        </p:blipFill>
        <p:spPr bwMode="auto">
          <a:xfrm>
            <a:off x="642938" y="1412776"/>
            <a:ext cx="7858125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Nesne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814459"/>
              </p:ext>
            </p:extLst>
          </p:nvPr>
        </p:nvGraphicFramePr>
        <p:xfrm>
          <a:off x="2426494" y="3697436"/>
          <a:ext cx="4291013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8" name="Denklem" r:id="rId4" imgW="1358640" imgH="876240" progId="Equation.3">
                  <p:embed/>
                </p:oleObj>
              </mc:Choice>
              <mc:Fallback>
                <p:oleObj name="Denklem" r:id="rId4" imgW="1358640" imgH="876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26494" y="3697436"/>
                        <a:ext cx="4291013" cy="275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814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99584" y="726896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Örnek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30875" y="3715406"/>
            <a:ext cx="82822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>
                <a:latin typeface="+mj-lt"/>
              </a:rPr>
              <a:t>Yukarıdaki devrede 12 </a:t>
            </a:r>
            <a:r>
              <a:rPr lang="el-GR" sz="2800" dirty="0" smtClean="0">
                <a:latin typeface="+mj-lt"/>
              </a:rPr>
              <a:t>Ω</a:t>
            </a:r>
            <a:r>
              <a:rPr lang="tr-TR" sz="2800" dirty="0" smtClean="0">
                <a:latin typeface="+mj-lt"/>
              </a:rPr>
              <a:t>’</a:t>
            </a:r>
            <a:r>
              <a:rPr lang="tr-TR" sz="2800" dirty="0" err="1" smtClean="0">
                <a:latin typeface="+mj-lt"/>
              </a:rPr>
              <a:t>luk</a:t>
            </a:r>
            <a:r>
              <a:rPr lang="tr-TR" sz="2800" dirty="0" smtClean="0">
                <a:latin typeface="+mj-lt"/>
              </a:rPr>
              <a:t> direnç üzerinde harcanan gücü </a:t>
            </a:r>
            <a:r>
              <a:rPr lang="tr-TR" sz="2800" dirty="0" err="1" smtClean="0">
                <a:latin typeface="+mj-lt"/>
              </a:rPr>
              <a:t>süperpozisyon</a:t>
            </a:r>
            <a:r>
              <a:rPr lang="tr-TR" sz="2800" dirty="0" smtClean="0">
                <a:latin typeface="+mj-lt"/>
              </a:rPr>
              <a:t> yöntemini kullanarak bulunuz.</a:t>
            </a:r>
            <a:endParaRPr lang="tr-TR" sz="2800" dirty="0">
              <a:latin typeface="+mj-lt"/>
            </a:endParaRP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799" y="1393750"/>
            <a:ext cx="6934402" cy="2251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50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99583" y="726896"/>
            <a:ext cx="8001479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Çözüm: Gerilim Kaynağının Etkisi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911" y="1772816"/>
            <a:ext cx="4922178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986" y="4346513"/>
            <a:ext cx="5724028" cy="60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05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99583" y="726896"/>
            <a:ext cx="8001479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Çözüm: Akım Kaynağının Etkisi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400" y="1628800"/>
            <a:ext cx="4921200" cy="260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365" y="4415780"/>
            <a:ext cx="5739270" cy="597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688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99583" y="726896"/>
            <a:ext cx="8001479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Çözüm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799" y="1393750"/>
            <a:ext cx="6934402" cy="2251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" y="3955157"/>
            <a:ext cx="7636828" cy="62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734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99584" y="726896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Örnek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30875" y="5140349"/>
            <a:ext cx="82822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>
                <a:latin typeface="+mj-lt"/>
              </a:rPr>
              <a:t>Yukarıdaki devrede R</a:t>
            </a:r>
            <a:r>
              <a:rPr lang="tr-TR" sz="2800" baseline="-25000" dirty="0" smtClean="0">
                <a:latin typeface="+mj-lt"/>
              </a:rPr>
              <a:t>3</a:t>
            </a:r>
            <a:r>
              <a:rPr lang="tr-TR" sz="2800" dirty="0" smtClean="0">
                <a:latin typeface="+mj-lt"/>
              </a:rPr>
              <a:t> direnci üzerinden geçen akımı </a:t>
            </a:r>
            <a:r>
              <a:rPr lang="tr-TR" sz="2800" dirty="0" err="1" smtClean="0">
                <a:latin typeface="+mj-lt"/>
              </a:rPr>
              <a:t>süperpozisyon</a:t>
            </a:r>
            <a:r>
              <a:rPr lang="tr-TR" sz="2800" dirty="0" smtClean="0">
                <a:latin typeface="+mj-lt"/>
              </a:rPr>
              <a:t> yöntemini kullanarak bulunuz.</a:t>
            </a:r>
            <a:endParaRPr lang="tr-TR" sz="2800" dirty="0">
              <a:latin typeface="+mj-lt"/>
            </a:endParaRPr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941" y="1124744"/>
            <a:ext cx="4064118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43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99583" y="726896"/>
            <a:ext cx="8001479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Çözüm: U</a:t>
            </a:r>
            <a:r>
              <a:rPr lang="tr-TR" sz="3600" b="1" baseline="-25000" dirty="0" smtClean="0"/>
              <a:t>1</a:t>
            </a:r>
            <a:r>
              <a:rPr lang="tr-TR" sz="3600" b="1" dirty="0" smtClean="0"/>
              <a:t> Kaynağının Etkisi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14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363855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700808"/>
            <a:ext cx="56483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878" y="2853903"/>
            <a:ext cx="3124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750239"/>
            <a:ext cx="40386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496" y="4653136"/>
            <a:ext cx="152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56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99583" y="726896"/>
            <a:ext cx="8001479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Çözüm: U</a:t>
            </a:r>
            <a:r>
              <a:rPr lang="tr-TR" sz="3600" b="1" baseline="-25000" dirty="0" smtClean="0"/>
              <a:t>2</a:t>
            </a:r>
            <a:r>
              <a:rPr lang="tr-TR" sz="3600" b="1" dirty="0" smtClean="0"/>
              <a:t> Kaynağının Etkisi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36195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513" y="1700808"/>
            <a:ext cx="23907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844" y="3809603"/>
            <a:ext cx="32385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054178"/>
            <a:ext cx="51339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775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99583" y="726896"/>
            <a:ext cx="8001479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Çözüm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4064118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771775"/>
            <a:ext cx="46767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530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99584" y="726896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Örnek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30875" y="4204245"/>
            <a:ext cx="82822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>
                <a:latin typeface="+mj-lt"/>
              </a:rPr>
              <a:t>Yukarıdaki devrede 1 k</a:t>
            </a:r>
            <a:r>
              <a:rPr lang="el-GR" sz="2800" dirty="0" smtClean="0">
                <a:latin typeface="+mj-lt"/>
              </a:rPr>
              <a:t>Ω</a:t>
            </a:r>
            <a:r>
              <a:rPr lang="tr-TR" sz="2800" dirty="0" smtClean="0">
                <a:latin typeface="+mj-lt"/>
              </a:rPr>
              <a:t>’</a:t>
            </a:r>
            <a:r>
              <a:rPr lang="tr-TR" sz="2800" dirty="0" err="1" smtClean="0">
                <a:latin typeface="+mj-lt"/>
              </a:rPr>
              <a:t>luk</a:t>
            </a:r>
            <a:r>
              <a:rPr lang="tr-TR" sz="2800" dirty="0" smtClean="0">
                <a:latin typeface="+mj-lt"/>
              </a:rPr>
              <a:t> direnç uçlarındaki gerilimi </a:t>
            </a:r>
            <a:r>
              <a:rPr lang="tr-TR" sz="2800" dirty="0" err="1" smtClean="0">
                <a:latin typeface="+mj-lt"/>
              </a:rPr>
              <a:t>süperpozisyon</a:t>
            </a:r>
            <a:r>
              <a:rPr lang="tr-TR" sz="2800" dirty="0" smtClean="0">
                <a:latin typeface="+mj-lt"/>
              </a:rPr>
              <a:t> yöntemini kullanarak bulunuz.</a:t>
            </a:r>
            <a:endParaRPr lang="tr-TR" sz="2800" dirty="0">
              <a:latin typeface="+mj-lt"/>
            </a:endParaRPr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28800"/>
            <a:ext cx="5943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049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Ders İçeriği</a:t>
            </a:r>
            <a:endParaRPr lang="tr-TR" sz="3600" b="1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1483052"/>
            <a:ext cx="7920880" cy="4538236"/>
          </a:xfrm>
        </p:spPr>
        <p:txBody>
          <a:bodyPr>
            <a:noAutofit/>
          </a:bodyPr>
          <a:lstStyle/>
          <a:p>
            <a:pPr marL="525780" indent="-457200" algn="just">
              <a:buSzPct val="100000"/>
              <a:buFont typeface="+mj-lt"/>
              <a:buAutoNum type="arabicPeriod"/>
            </a:pPr>
            <a:r>
              <a:rPr lang="tr-TR" sz="2200" b="1" dirty="0" smtClean="0"/>
              <a:t>Temel Kavramlar</a:t>
            </a:r>
          </a:p>
          <a:p>
            <a:pPr lvl="1" algn="just"/>
            <a:r>
              <a:rPr lang="tr-TR" dirty="0" smtClean="0"/>
              <a:t>Yük, Akım, Gerilim, Güç ve Enerji, Devre Elemanları</a:t>
            </a:r>
          </a:p>
          <a:p>
            <a:pPr marL="525780" indent="-457200" algn="just">
              <a:buSzPct val="100000"/>
              <a:buFont typeface="+mj-lt"/>
              <a:buAutoNum type="arabicPeriod"/>
            </a:pPr>
            <a:r>
              <a:rPr lang="tr-TR" sz="2200" b="1" dirty="0"/>
              <a:t>Temel </a:t>
            </a:r>
            <a:r>
              <a:rPr lang="tr-TR" sz="2200" b="1" dirty="0" smtClean="0"/>
              <a:t>Kanunlar</a:t>
            </a:r>
            <a:endParaRPr lang="tr-TR" sz="2200" b="1" dirty="0"/>
          </a:p>
          <a:p>
            <a:pPr lvl="1" algn="just"/>
            <a:r>
              <a:rPr lang="tr-TR" dirty="0" smtClean="0"/>
              <a:t>Ohm Kanunu, Düğüm, Dal, Çevre Kavramları, Kirchoff Kanunları, Seri Direnç ve Gerilim Bölme, Paralel Direnç ve Akım Bölme, </a:t>
            </a:r>
            <a:r>
              <a:rPr lang="el-GR" dirty="0" smtClean="0"/>
              <a:t>Υ</a:t>
            </a:r>
            <a:r>
              <a:rPr lang="tr-TR" dirty="0" smtClean="0"/>
              <a:t>-</a:t>
            </a:r>
            <a:r>
              <a:rPr lang="el-GR" dirty="0" smtClean="0"/>
              <a:t>Δ</a:t>
            </a:r>
            <a:r>
              <a:rPr lang="tr-TR" dirty="0" smtClean="0"/>
              <a:t> Dönüşümleri</a:t>
            </a:r>
            <a:endParaRPr lang="tr-TR" dirty="0"/>
          </a:p>
          <a:p>
            <a:pPr marL="525780" indent="-457200" algn="just">
              <a:buSzPct val="100000"/>
              <a:buFont typeface="+mj-lt"/>
              <a:buAutoNum type="arabicPeriod"/>
            </a:pPr>
            <a:r>
              <a:rPr lang="tr-TR" sz="2200" b="1" dirty="0" smtClean="0"/>
              <a:t>Devre Analizi Yöntemleri</a:t>
            </a:r>
            <a:endParaRPr lang="tr-TR" sz="2200" b="1" dirty="0"/>
          </a:p>
          <a:p>
            <a:pPr lvl="1" algn="just"/>
            <a:r>
              <a:rPr lang="tr-TR" dirty="0" smtClean="0"/>
              <a:t>Çevre Akımları Yöntemi, Düğüm Gerilimleri Yöntemi </a:t>
            </a:r>
          </a:p>
          <a:p>
            <a:pPr marL="525780" indent="-457200" algn="just">
              <a:buSzPct val="100000"/>
              <a:buFont typeface="+mj-lt"/>
              <a:buAutoNum type="arabicPeriod"/>
            </a:pPr>
            <a:r>
              <a:rPr lang="tr-TR" sz="2200" b="1" dirty="0" smtClean="0"/>
              <a:t>Devre Teoremleri</a:t>
            </a:r>
          </a:p>
          <a:p>
            <a:pPr lvl="1" algn="just"/>
            <a:r>
              <a:rPr lang="tr-TR" dirty="0" smtClean="0"/>
              <a:t>Lineerlik, Süperpozisyon, Kaynak Dönüşümü, Thevenin Teoremi, Norton Teoremi, Maksimum Güç Aktarımı</a:t>
            </a:r>
            <a:endParaRPr lang="tr-TR" dirty="0"/>
          </a:p>
          <a:p>
            <a:pPr marL="365760" lvl="1" indent="0">
              <a:buNone/>
            </a:pPr>
            <a:endParaRPr lang="tr-TR" sz="1600" dirty="0" smtClean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53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99583" y="726896"/>
            <a:ext cx="8001479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Çözüm: 10mA’lik Kaynağının Etkisi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638" y="1556792"/>
            <a:ext cx="580072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454" y="3930234"/>
            <a:ext cx="4561092" cy="1082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743" y="5201718"/>
            <a:ext cx="3236514" cy="451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761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99583" y="726896"/>
            <a:ext cx="8001479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Çözüm: 25V’luk Kaynağının Etkisi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1556792"/>
            <a:ext cx="558165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351" y="4182616"/>
            <a:ext cx="5101298" cy="97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67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99583" y="726896"/>
            <a:ext cx="8001479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Çözüm: 15V’luk Kaynağının Etkisi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1628800"/>
            <a:ext cx="550545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19" y="4492054"/>
            <a:ext cx="1406562" cy="593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39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99583" y="726896"/>
            <a:ext cx="8001479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Çözüm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28800"/>
            <a:ext cx="5943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0" y="4381872"/>
            <a:ext cx="810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9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Lineerlik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2 İçerik Yer Tutucusu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367240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altLang="zh-CN" dirty="0"/>
              <a:t>Etki ile tepki arasındaki ilişki eğer doğrusal şekilde tanımlanabiliyorsa, bu ilişkiyi sağlayan eleman </a:t>
            </a:r>
            <a:r>
              <a:rPr lang="tr-TR" altLang="zh-CN" b="1" dirty="0"/>
              <a:t>lineer</a:t>
            </a:r>
            <a:r>
              <a:rPr lang="tr-TR" altLang="zh-CN" dirty="0"/>
              <a:t>dir.</a:t>
            </a:r>
            <a:endParaRPr lang="en-US" altLang="zh-CN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altLang="zh-CN" dirty="0"/>
              <a:t>Bir devrenin girişi ile çıkışı arasında lineer (doğrusal) bir ilişki varsa –yani giriş ile çıkış birbiri ile doğrudan orantılı ise-bu devreye </a:t>
            </a:r>
            <a:r>
              <a:rPr lang="tr-TR" altLang="zh-CN" b="1" dirty="0"/>
              <a:t>lineer devre</a:t>
            </a:r>
            <a:r>
              <a:rPr lang="tr-TR" altLang="zh-CN" dirty="0"/>
              <a:t> denir.</a:t>
            </a:r>
            <a:endParaRPr lang="en-US" altLang="zh-CN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635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Lineerlik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1061244" y="1295400"/>
            <a:ext cx="7021513" cy="2819400"/>
            <a:chOff x="121" y="1188"/>
            <a:chExt cx="5502" cy="2001"/>
          </a:xfrm>
        </p:grpSpPr>
        <p:sp>
          <p:nvSpPr>
            <p:cNvPr id="7" name="Freeform 3"/>
            <p:cNvSpPr>
              <a:spLocks/>
            </p:cNvSpPr>
            <p:nvPr/>
          </p:nvSpPr>
          <p:spPr bwMode="auto">
            <a:xfrm>
              <a:off x="5414" y="1522"/>
              <a:ext cx="1" cy="1666"/>
            </a:xfrm>
            <a:custGeom>
              <a:avLst/>
              <a:gdLst>
                <a:gd name="T0" fmla="*/ 1666 h 1666"/>
                <a:gd name="T1" fmla="*/ 0 h 1666"/>
                <a:gd name="T2" fmla="*/ 1666 h 1666"/>
                <a:gd name="T3" fmla="*/ 1666 h 166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666">
                  <a:moveTo>
                    <a:pt x="0" y="1666"/>
                  </a:moveTo>
                  <a:lnTo>
                    <a:pt x="0" y="0"/>
                  </a:lnTo>
                  <a:lnTo>
                    <a:pt x="0" y="1666"/>
                  </a:lnTo>
                  <a:lnTo>
                    <a:pt x="0" y="16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4"/>
            <p:cNvSpPr>
              <a:spLocks noEditPoints="1"/>
            </p:cNvSpPr>
            <p:nvPr/>
          </p:nvSpPr>
          <p:spPr bwMode="auto">
            <a:xfrm>
              <a:off x="1066" y="1522"/>
              <a:ext cx="4348" cy="1"/>
            </a:xfrm>
            <a:custGeom>
              <a:avLst/>
              <a:gdLst>
                <a:gd name="T0" fmla="*/ 4348 w 4348"/>
                <a:gd name="T1" fmla="*/ 0 w 4348"/>
                <a:gd name="T2" fmla="*/ 4348 w 4348"/>
                <a:gd name="T3" fmla="*/ 4348 w 4348"/>
                <a:gd name="T4" fmla="*/ 4348 w 4348"/>
                <a:gd name="T5" fmla="*/ 4348 w 4348"/>
                <a:gd name="T6" fmla="*/ 4348 w 434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4348">
                  <a:moveTo>
                    <a:pt x="4348" y="0"/>
                  </a:moveTo>
                  <a:lnTo>
                    <a:pt x="0" y="0"/>
                  </a:lnTo>
                  <a:lnTo>
                    <a:pt x="4348" y="0"/>
                  </a:lnTo>
                  <a:lnTo>
                    <a:pt x="4348" y="0"/>
                  </a:lnTo>
                  <a:close/>
                  <a:moveTo>
                    <a:pt x="4348" y="0"/>
                  </a:moveTo>
                  <a:lnTo>
                    <a:pt x="4348" y="0"/>
                  </a:lnTo>
                  <a:lnTo>
                    <a:pt x="434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1066" y="1522"/>
              <a:ext cx="1" cy="1666"/>
            </a:xfrm>
            <a:custGeom>
              <a:avLst/>
              <a:gdLst>
                <a:gd name="T0" fmla="*/ 0 h 1666"/>
                <a:gd name="T1" fmla="*/ 1666 h 1666"/>
                <a:gd name="T2" fmla="*/ 0 h 1666"/>
                <a:gd name="T3" fmla="*/ 0 h 1666"/>
                <a:gd name="T4" fmla="*/ 0 h 1666"/>
                <a:gd name="T5" fmla="*/ 0 h 1666"/>
                <a:gd name="T6" fmla="*/ 0 h 166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1666">
                  <a:moveTo>
                    <a:pt x="0" y="0"/>
                  </a:moveTo>
                  <a:lnTo>
                    <a:pt x="0" y="1666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1066" y="3188"/>
              <a:ext cx="4348" cy="1"/>
            </a:xfrm>
            <a:custGeom>
              <a:avLst/>
              <a:gdLst>
                <a:gd name="T0" fmla="*/ 0 w 4348"/>
                <a:gd name="T1" fmla="*/ 4348 w 4348"/>
                <a:gd name="T2" fmla="*/ 0 w 4348"/>
                <a:gd name="T3" fmla="*/ 0 w 4348"/>
                <a:gd name="T4" fmla="*/ 0 w 4348"/>
                <a:gd name="T5" fmla="*/ 0 w 4348"/>
                <a:gd name="T6" fmla="*/ 0 w 434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</a:cxnLst>
              <a:rect l="0" t="0" r="r" b="b"/>
              <a:pathLst>
                <a:path w="4348">
                  <a:moveTo>
                    <a:pt x="0" y="0"/>
                  </a:moveTo>
                  <a:lnTo>
                    <a:pt x="4348" y="0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5414" y="3188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2531" y="1528"/>
              <a:ext cx="1" cy="1660"/>
            </a:xfrm>
            <a:custGeom>
              <a:avLst/>
              <a:gdLst>
                <a:gd name="T0" fmla="*/ 0 h 1660"/>
                <a:gd name="T1" fmla="*/ 1660 h 1660"/>
                <a:gd name="T2" fmla="*/ 0 h 1660"/>
                <a:gd name="T3" fmla="*/ 0 h 166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660">
                  <a:moveTo>
                    <a:pt x="0" y="0"/>
                  </a:moveTo>
                  <a:lnTo>
                    <a:pt x="0" y="166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3099" y="1462"/>
              <a:ext cx="383" cy="126"/>
            </a:xfrm>
            <a:custGeom>
              <a:avLst/>
              <a:gdLst>
                <a:gd name="T0" fmla="*/ 383 w 383"/>
                <a:gd name="T1" fmla="*/ 60 h 126"/>
                <a:gd name="T2" fmla="*/ 359 w 383"/>
                <a:gd name="T3" fmla="*/ 126 h 126"/>
                <a:gd name="T4" fmla="*/ 335 w 383"/>
                <a:gd name="T5" fmla="*/ 60 h 126"/>
                <a:gd name="T6" fmla="*/ 311 w 383"/>
                <a:gd name="T7" fmla="*/ 0 h 126"/>
                <a:gd name="T8" fmla="*/ 287 w 383"/>
                <a:gd name="T9" fmla="*/ 60 h 126"/>
                <a:gd name="T10" fmla="*/ 287 w 383"/>
                <a:gd name="T11" fmla="*/ 60 h 126"/>
                <a:gd name="T12" fmla="*/ 263 w 383"/>
                <a:gd name="T13" fmla="*/ 126 h 126"/>
                <a:gd name="T14" fmla="*/ 239 w 383"/>
                <a:gd name="T15" fmla="*/ 60 h 126"/>
                <a:gd name="T16" fmla="*/ 216 w 383"/>
                <a:gd name="T17" fmla="*/ 0 h 126"/>
                <a:gd name="T18" fmla="*/ 192 w 383"/>
                <a:gd name="T19" fmla="*/ 60 h 126"/>
                <a:gd name="T20" fmla="*/ 168 w 383"/>
                <a:gd name="T21" fmla="*/ 126 h 126"/>
                <a:gd name="T22" fmla="*/ 144 w 383"/>
                <a:gd name="T23" fmla="*/ 60 h 126"/>
                <a:gd name="T24" fmla="*/ 120 w 383"/>
                <a:gd name="T25" fmla="*/ 0 h 126"/>
                <a:gd name="T26" fmla="*/ 96 w 383"/>
                <a:gd name="T27" fmla="*/ 60 h 126"/>
                <a:gd name="T28" fmla="*/ 72 w 383"/>
                <a:gd name="T29" fmla="*/ 126 h 126"/>
                <a:gd name="T30" fmla="*/ 48 w 383"/>
                <a:gd name="T31" fmla="*/ 60 h 126"/>
                <a:gd name="T32" fmla="*/ 24 w 383"/>
                <a:gd name="T33" fmla="*/ 0 h 126"/>
                <a:gd name="T34" fmla="*/ 0 w 383"/>
                <a:gd name="T35" fmla="*/ 60 h 126"/>
                <a:gd name="T36" fmla="*/ 383 w 383"/>
                <a:gd name="T37" fmla="*/ 60 h 126"/>
                <a:gd name="T38" fmla="*/ 383 w 383"/>
                <a:gd name="T39" fmla="*/ 6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83" h="126">
                  <a:moveTo>
                    <a:pt x="383" y="60"/>
                  </a:moveTo>
                  <a:lnTo>
                    <a:pt x="359" y="126"/>
                  </a:lnTo>
                  <a:lnTo>
                    <a:pt x="335" y="60"/>
                  </a:lnTo>
                  <a:lnTo>
                    <a:pt x="311" y="0"/>
                  </a:lnTo>
                  <a:lnTo>
                    <a:pt x="287" y="60"/>
                  </a:lnTo>
                  <a:lnTo>
                    <a:pt x="287" y="60"/>
                  </a:lnTo>
                  <a:lnTo>
                    <a:pt x="263" y="126"/>
                  </a:lnTo>
                  <a:lnTo>
                    <a:pt x="239" y="60"/>
                  </a:lnTo>
                  <a:lnTo>
                    <a:pt x="216" y="0"/>
                  </a:lnTo>
                  <a:lnTo>
                    <a:pt x="192" y="60"/>
                  </a:lnTo>
                  <a:lnTo>
                    <a:pt x="168" y="126"/>
                  </a:lnTo>
                  <a:lnTo>
                    <a:pt x="144" y="60"/>
                  </a:lnTo>
                  <a:lnTo>
                    <a:pt x="120" y="0"/>
                  </a:lnTo>
                  <a:lnTo>
                    <a:pt x="96" y="60"/>
                  </a:lnTo>
                  <a:lnTo>
                    <a:pt x="72" y="126"/>
                  </a:lnTo>
                  <a:lnTo>
                    <a:pt x="48" y="60"/>
                  </a:lnTo>
                  <a:lnTo>
                    <a:pt x="24" y="0"/>
                  </a:lnTo>
                  <a:lnTo>
                    <a:pt x="0" y="60"/>
                  </a:lnTo>
                  <a:lnTo>
                    <a:pt x="383" y="60"/>
                  </a:lnTo>
                  <a:lnTo>
                    <a:pt x="383" y="6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3099" y="1498"/>
              <a:ext cx="383" cy="54"/>
            </a:xfrm>
            <a:custGeom>
              <a:avLst/>
              <a:gdLst>
                <a:gd name="T0" fmla="*/ 0 w 383"/>
                <a:gd name="T1" fmla="*/ 54 h 54"/>
                <a:gd name="T2" fmla="*/ 0 w 383"/>
                <a:gd name="T3" fmla="*/ 0 h 54"/>
                <a:gd name="T4" fmla="*/ 383 w 383"/>
                <a:gd name="T5" fmla="*/ 0 h 54"/>
                <a:gd name="T6" fmla="*/ 383 w 383"/>
                <a:gd name="T7" fmla="*/ 54 h 54"/>
                <a:gd name="T8" fmla="*/ 0 w 383"/>
                <a:gd name="T9" fmla="*/ 54 h 54"/>
                <a:gd name="T10" fmla="*/ 0 w 383"/>
                <a:gd name="T11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3" h="54">
                  <a:moveTo>
                    <a:pt x="0" y="54"/>
                  </a:moveTo>
                  <a:lnTo>
                    <a:pt x="0" y="0"/>
                  </a:lnTo>
                  <a:lnTo>
                    <a:pt x="383" y="0"/>
                  </a:lnTo>
                  <a:lnTo>
                    <a:pt x="383" y="54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3458" y="1522"/>
              <a:ext cx="24" cy="66"/>
            </a:xfrm>
            <a:custGeom>
              <a:avLst/>
              <a:gdLst>
                <a:gd name="T0" fmla="*/ 24 w 24"/>
                <a:gd name="T1" fmla="*/ 0 h 66"/>
                <a:gd name="T2" fmla="*/ 0 w 24"/>
                <a:gd name="T3" fmla="*/ 66 h 66"/>
                <a:gd name="T4" fmla="*/ 24 w 24"/>
                <a:gd name="T5" fmla="*/ 0 h 66"/>
                <a:gd name="T6" fmla="*/ 24 w 24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66">
                  <a:moveTo>
                    <a:pt x="24" y="0"/>
                  </a:moveTo>
                  <a:lnTo>
                    <a:pt x="0" y="6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3434" y="1522"/>
              <a:ext cx="24" cy="66"/>
            </a:xfrm>
            <a:custGeom>
              <a:avLst/>
              <a:gdLst>
                <a:gd name="T0" fmla="*/ 24 w 24"/>
                <a:gd name="T1" fmla="*/ 66 h 66"/>
                <a:gd name="T2" fmla="*/ 0 w 24"/>
                <a:gd name="T3" fmla="*/ 0 h 66"/>
                <a:gd name="T4" fmla="*/ 24 w 24"/>
                <a:gd name="T5" fmla="*/ 66 h 66"/>
                <a:gd name="T6" fmla="*/ 24 w 24"/>
                <a:gd name="T7" fmla="*/ 66 h 66"/>
                <a:gd name="T8" fmla="*/ 24 w 24"/>
                <a:gd name="T9" fmla="*/ 66 h 66"/>
                <a:gd name="T10" fmla="*/ 24 w 24"/>
                <a:gd name="T11" fmla="*/ 66 h 66"/>
                <a:gd name="T12" fmla="*/ 24 w 24"/>
                <a:gd name="T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6">
                  <a:moveTo>
                    <a:pt x="24" y="66"/>
                  </a:moveTo>
                  <a:lnTo>
                    <a:pt x="0" y="0"/>
                  </a:lnTo>
                  <a:lnTo>
                    <a:pt x="24" y="66"/>
                  </a:lnTo>
                  <a:lnTo>
                    <a:pt x="24" y="66"/>
                  </a:lnTo>
                  <a:close/>
                  <a:moveTo>
                    <a:pt x="24" y="66"/>
                  </a:moveTo>
                  <a:lnTo>
                    <a:pt x="24" y="66"/>
                  </a:lnTo>
                  <a:lnTo>
                    <a:pt x="24" y="6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13"/>
            <p:cNvSpPr>
              <a:spLocks noEditPoints="1"/>
            </p:cNvSpPr>
            <p:nvPr/>
          </p:nvSpPr>
          <p:spPr bwMode="auto">
            <a:xfrm>
              <a:off x="3410" y="1462"/>
              <a:ext cx="24" cy="60"/>
            </a:xfrm>
            <a:custGeom>
              <a:avLst/>
              <a:gdLst>
                <a:gd name="T0" fmla="*/ 24 w 24"/>
                <a:gd name="T1" fmla="*/ 60 h 60"/>
                <a:gd name="T2" fmla="*/ 0 w 24"/>
                <a:gd name="T3" fmla="*/ 0 h 60"/>
                <a:gd name="T4" fmla="*/ 24 w 24"/>
                <a:gd name="T5" fmla="*/ 60 h 60"/>
                <a:gd name="T6" fmla="*/ 24 w 24"/>
                <a:gd name="T7" fmla="*/ 60 h 60"/>
                <a:gd name="T8" fmla="*/ 24 w 24"/>
                <a:gd name="T9" fmla="*/ 60 h 60"/>
                <a:gd name="T10" fmla="*/ 24 w 24"/>
                <a:gd name="T11" fmla="*/ 60 h 60"/>
                <a:gd name="T12" fmla="*/ 24 w 24"/>
                <a:gd name="T13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0">
                  <a:moveTo>
                    <a:pt x="24" y="60"/>
                  </a:moveTo>
                  <a:lnTo>
                    <a:pt x="0" y="0"/>
                  </a:lnTo>
                  <a:lnTo>
                    <a:pt x="24" y="60"/>
                  </a:lnTo>
                  <a:lnTo>
                    <a:pt x="24" y="60"/>
                  </a:lnTo>
                  <a:close/>
                  <a:moveTo>
                    <a:pt x="24" y="60"/>
                  </a:moveTo>
                  <a:lnTo>
                    <a:pt x="24" y="60"/>
                  </a:lnTo>
                  <a:lnTo>
                    <a:pt x="24" y="6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14"/>
            <p:cNvSpPr>
              <a:spLocks noEditPoints="1"/>
            </p:cNvSpPr>
            <p:nvPr/>
          </p:nvSpPr>
          <p:spPr bwMode="auto">
            <a:xfrm>
              <a:off x="3386" y="1462"/>
              <a:ext cx="24" cy="60"/>
            </a:xfrm>
            <a:custGeom>
              <a:avLst/>
              <a:gdLst>
                <a:gd name="T0" fmla="*/ 24 w 24"/>
                <a:gd name="T1" fmla="*/ 0 h 60"/>
                <a:gd name="T2" fmla="*/ 0 w 24"/>
                <a:gd name="T3" fmla="*/ 60 h 60"/>
                <a:gd name="T4" fmla="*/ 24 w 24"/>
                <a:gd name="T5" fmla="*/ 0 h 60"/>
                <a:gd name="T6" fmla="*/ 24 w 24"/>
                <a:gd name="T7" fmla="*/ 0 h 60"/>
                <a:gd name="T8" fmla="*/ 24 w 24"/>
                <a:gd name="T9" fmla="*/ 0 h 60"/>
                <a:gd name="T10" fmla="*/ 24 w 24"/>
                <a:gd name="T11" fmla="*/ 0 h 60"/>
                <a:gd name="T12" fmla="*/ 24 w 24"/>
                <a:gd name="T1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0">
                  <a:moveTo>
                    <a:pt x="24" y="0"/>
                  </a:moveTo>
                  <a:lnTo>
                    <a:pt x="0" y="60"/>
                  </a:lnTo>
                  <a:lnTo>
                    <a:pt x="24" y="0"/>
                  </a:lnTo>
                  <a:lnTo>
                    <a:pt x="24" y="0"/>
                  </a:lnTo>
                  <a:close/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15"/>
            <p:cNvSpPr>
              <a:spLocks noEditPoints="1"/>
            </p:cNvSpPr>
            <p:nvPr/>
          </p:nvSpPr>
          <p:spPr bwMode="auto">
            <a:xfrm>
              <a:off x="3386" y="1522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16"/>
            <p:cNvSpPr>
              <a:spLocks noEditPoints="1"/>
            </p:cNvSpPr>
            <p:nvPr/>
          </p:nvSpPr>
          <p:spPr bwMode="auto">
            <a:xfrm>
              <a:off x="3362" y="1522"/>
              <a:ext cx="24" cy="66"/>
            </a:xfrm>
            <a:custGeom>
              <a:avLst/>
              <a:gdLst>
                <a:gd name="T0" fmla="*/ 24 w 24"/>
                <a:gd name="T1" fmla="*/ 0 h 66"/>
                <a:gd name="T2" fmla="*/ 0 w 24"/>
                <a:gd name="T3" fmla="*/ 66 h 66"/>
                <a:gd name="T4" fmla="*/ 24 w 24"/>
                <a:gd name="T5" fmla="*/ 0 h 66"/>
                <a:gd name="T6" fmla="*/ 24 w 24"/>
                <a:gd name="T7" fmla="*/ 0 h 66"/>
                <a:gd name="T8" fmla="*/ 24 w 24"/>
                <a:gd name="T9" fmla="*/ 0 h 66"/>
                <a:gd name="T10" fmla="*/ 24 w 24"/>
                <a:gd name="T11" fmla="*/ 0 h 66"/>
                <a:gd name="T12" fmla="*/ 24 w 24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6">
                  <a:moveTo>
                    <a:pt x="24" y="0"/>
                  </a:moveTo>
                  <a:lnTo>
                    <a:pt x="0" y="66"/>
                  </a:lnTo>
                  <a:lnTo>
                    <a:pt x="24" y="0"/>
                  </a:lnTo>
                  <a:lnTo>
                    <a:pt x="24" y="0"/>
                  </a:lnTo>
                  <a:close/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17"/>
            <p:cNvSpPr>
              <a:spLocks noEditPoints="1"/>
            </p:cNvSpPr>
            <p:nvPr/>
          </p:nvSpPr>
          <p:spPr bwMode="auto">
            <a:xfrm>
              <a:off x="3338" y="1522"/>
              <a:ext cx="24" cy="66"/>
            </a:xfrm>
            <a:custGeom>
              <a:avLst/>
              <a:gdLst>
                <a:gd name="T0" fmla="*/ 24 w 24"/>
                <a:gd name="T1" fmla="*/ 66 h 66"/>
                <a:gd name="T2" fmla="*/ 0 w 24"/>
                <a:gd name="T3" fmla="*/ 0 h 66"/>
                <a:gd name="T4" fmla="*/ 24 w 24"/>
                <a:gd name="T5" fmla="*/ 66 h 66"/>
                <a:gd name="T6" fmla="*/ 24 w 24"/>
                <a:gd name="T7" fmla="*/ 66 h 66"/>
                <a:gd name="T8" fmla="*/ 24 w 24"/>
                <a:gd name="T9" fmla="*/ 66 h 66"/>
                <a:gd name="T10" fmla="*/ 24 w 24"/>
                <a:gd name="T11" fmla="*/ 66 h 66"/>
                <a:gd name="T12" fmla="*/ 24 w 24"/>
                <a:gd name="T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6">
                  <a:moveTo>
                    <a:pt x="24" y="66"/>
                  </a:moveTo>
                  <a:lnTo>
                    <a:pt x="0" y="0"/>
                  </a:lnTo>
                  <a:lnTo>
                    <a:pt x="24" y="66"/>
                  </a:lnTo>
                  <a:lnTo>
                    <a:pt x="24" y="66"/>
                  </a:lnTo>
                  <a:close/>
                  <a:moveTo>
                    <a:pt x="24" y="66"/>
                  </a:moveTo>
                  <a:lnTo>
                    <a:pt x="24" y="66"/>
                  </a:lnTo>
                  <a:lnTo>
                    <a:pt x="24" y="6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18"/>
            <p:cNvSpPr>
              <a:spLocks noEditPoints="1"/>
            </p:cNvSpPr>
            <p:nvPr/>
          </p:nvSpPr>
          <p:spPr bwMode="auto">
            <a:xfrm>
              <a:off x="3315" y="1462"/>
              <a:ext cx="23" cy="60"/>
            </a:xfrm>
            <a:custGeom>
              <a:avLst/>
              <a:gdLst>
                <a:gd name="T0" fmla="*/ 23 w 23"/>
                <a:gd name="T1" fmla="*/ 60 h 60"/>
                <a:gd name="T2" fmla="*/ 0 w 23"/>
                <a:gd name="T3" fmla="*/ 0 h 60"/>
                <a:gd name="T4" fmla="*/ 23 w 23"/>
                <a:gd name="T5" fmla="*/ 60 h 60"/>
                <a:gd name="T6" fmla="*/ 23 w 23"/>
                <a:gd name="T7" fmla="*/ 60 h 60"/>
                <a:gd name="T8" fmla="*/ 23 w 23"/>
                <a:gd name="T9" fmla="*/ 60 h 60"/>
                <a:gd name="T10" fmla="*/ 23 w 23"/>
                <a:gd name="T11" fmla="*/ 60 h 60"/>
                <a:gd name="T12" fmla="*/ 23 w 23"/>
                <a:gd name="T13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60">
                  <a:moveTo>
                    <a:pt x="23" y="60"/>
                  </a:moveTo>
                  <a:lnTo>
                    <a:pt x="0" y="0"/>
                  </a:lnTo>
                  <a:lnTo>
                    <a:pt x="23" y="60"/>
                  </a:lnTo>
                  <a:lnTo>
                    <a:pt x="23" y="60"/>
                  </a:lnTo>
                  <a:close/>
                  <a:moveTo>
                    <a:pt x="23" y="60"/>
                  </a:moveTo>
                  <a:lnTo>
                    <a:pt x="23" y="60"/>
                  </a:lnTo>
                  <a:lnTo>
                    <a:pt x="23" y="6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4" name="Freeform 19"/>
            <p:cNvSpPr>
              <a:spLocks noEditPoints="1"/>
            </p:cNvSpPr>
            <p:nvPr/>
          </p:nvSpPr>
          <p:spPr bwMode="auto">
            <a:xfrm>
              <a:off x="3291" y="1462"/>
              <a:ext cx="24" cy="60"/>
            </a:xfrm>
            <a:custGeom>
              <a:avLst/>
              <a:gdLst>
                <a:gd name="T0" fmla="*/ 24 w 24"/>
                <a:gd name="T1" fmla="*/ 0 h 60"/>
                <a:gd name="T2" fmla="*/ 0 w 24"/>
                <a:gd name="T3" fmla="*/ 60 h 60"/>
                <a:gd name="T4" fmla="*/ 24 w 24"/>
                <a:gd name="T5" fmla="*/ 0 h 60"/>
                <a:gd name="T6" fmla="*/ 24 w 24"/>
                <a:gd name="T7" fmla="*/ 0 h 60"/>
                <a:gd name="T8" fmla="*/ 24 w 24"/>
                <a:gd name="T9" fmla="*/ 0 h 60"/>
                <a:gd name="T10" fmla="*/ 24 w 24"/>
                <a:gd name="T11" fmla="*/ 0 h 60"/>
                <a:gd name="T12" fmla="*/ 24 w 24"/>
                <a:gd name="T1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0">
                  <a:moveTo>
                    <a:pt x="24" y="0"/>
                  </a:moveTo>
                  <a:lnTo>
                    <a:pt x="0" y="60"/>
                  </a:lnTo>
                  <a:lnTo>
                    <a:pt x="24" y="0"/>
                  </a:lnTo>
                  <a:lnTo>
                    <a:pt x="24" y="0"/>
                  </a:lnTo>
                  <a:close/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5" name="Freeform 20"/>
            <p:cNvSpPr>
              <a:spLocks noEditPoints="1"/>
            </p:cNvSpPr>
            <p:nvPr/>
          </p:nvSpPr>
          <p:spPr bwMode="auto">
            <a:xfrm>
              <a:off x="3267" y="1522"/>
              <a:ext cx="24" cy="66"/>
            </a:xfrm>
            <a:custGeom>
              <a:avLst/>
              <a:gdLst>
                <a:gd name="T0" fmla="*/ 24 w 24"/>
                <a:gd name="T1" fmla="*/ 0 h 66"/>
                <a:gd name="T2" fmla="*/ 0 w 24"/>
                <a:gd name="T3" fmla="*/ 66 h 66"/>
                <a:gd name="T4" fmla="*/ 24 w 24"/>
                <a:gd name="T5" fmla="*/ 0 h 66"/>
                <a:gd name="T6" fmla="*/ 24 w 24"/>
                <a:gd name="T7" fmla="*/ 0 h 66"/>
                <a:gd name="T8" fmla="*/ 24 w 24"/>
                <a:gd name="T9" fmla="*/ 0 h 66"/>
                <a:gd name="T10" fmla="*/ 24 w 24"/>
                <a:gd name="T11" fmla="*/ 0 h 66"/>
                <a:gd name="T12" fmla="*/ 24 w 24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6">
                  <a:moveTo>
                    <a:pt x="24" y="0"/>
                  </a:moveTo>
                  <a:lnTo>
                    <a:pt x="0" y="66"/>
                  </a:lnTo>
                  <a:lnTo>
                    <a:pt x="24" y="0"/>
                  </a:lnTo>
                  <a:lnTo>
                    <a:pt x="24" y="0"/>
                  </a:lnTo>
                  <a:close/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6" name="Freeform 21"/>
            <p:cNvSpPr>
              <a:spLocks noEditPoints="1"/>
            </p:cNvSpPr>
            <p:nvPr/>
          </p:nvSpPr>
          <p:spPr bwMode="auto">
            <a:xfrm>
              <a:off x="3243" y="1522"/>
              <a:ext cx="24" cy="66"/>
            </a:xfrm>
            <a:custGeom>
              <a:avLst/>
              <a:gdLst>
                <a:gd name="T0" fmla="*/ 24 w 24"/>
                <a:gd name="T1" fmla="*/ 66 h 66"/>
                <a:gd name="T2" fmla="*/ 0 w 24"/>
                <a:gd name="T3" fmla="*/ 0 h 66"/>
                <a:gd name="T4" fmla="*/ 24 w 24"/>
                <a:gd name="T5" fmla="*/ 66 h 66"/>
                <a:gd name="T6" fmla="*/ 24 w 24"/>
                <a:gd name="T7" fmla="*/ 66 h 66"/>
                <a:gd name="T8" fmla="*/ 24 w 24"/>
                <a:gd name="T9" fmla="*/ 66 h 66"/>
                <a:gd name="T10" fmla="*/ 24 w 24"/>
                <a:gd name="T11" fmla="*/ 66 h 66"/>
                <a:gd name="T12" fmla="*/ 24 w 24"/>
                <a:gd name="T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6">
                  <a:moveTo>
                    <a:pt x="24" y="66"/>
                  </a:moveTo>
                  <a:lnTo>
                    <a:pt x="0" y="0"/>
                  </a:lnTo>
                  <a:lnTo>
                    <a:pt x="24" y="66"/>
                  </a:lnTo>
                  <a:lnTo>
                    <a:pt x="24" y="66"/>
                  </a:lnTo>
                  <a:close/>
                  <a:moveTo>
                    <a:pt x="24" y="66"/>
                  </a:moveTo>
                  <a:lnTo>
                    <a:pt x="24" y="66"/>
                  </a:lnTo>
                  <a:lnTo>
                    <a:pt x="24" y="6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7" name="Freeform 22"/>
            <p:cNvSpPr>
              <a:spLocks noEditPoints="1"/>
            </p:cNvSpPr>
            <p:nvPr/>
          </p:nvSpPr>
          <p:spPr bwMode="auto">
            <a:xfrm>
              <a:off x="3219" y="1462"/>
              <a:ext cx="24" cy="60"/>
            </a:xfrm>
            <a:custGeom>
              <a:avLst/>
              <a:gdLst>
                <a:gd name="T0" fmla="*/ 24 w 24"/>
                <a:gd name="T1" fmla="*/ 60 h 60"/>
                <a:gd name="T2" fmla="*/ 0 w 24"/>
                <a:gd name="T3" fmla="*/ 0 h 60"/>
                <a:gd name="T4" fmla="*/ 24 w 24"/>
                <a:gd name="T5" fmla="*/ 60 h 60"/>
                <a:gd name="T6" fmla="*/ 24 w 24"/>
                <a:gd name="T7" fmla="*/ 60 h 60"/>
                <a:gd name="T8" fmla="*/ 24 w 24"/>
                <a:gd name="T9" fmla="*/ 60 h 60"/>
                <a:gd name="T10" fmla="*/ 24 w 24"/>
                <a:gd name="T11" fmla="*/ 60 h 60"/>
                <a:gd name="T12" fmla="*/ 24 w 24"/>
                <a:gd name="T13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0">
                  <a:moveTo>
                    <a:pt x="24" y="60"/>
                  </a:moveTo>
                  <a:lnTo>
                    <a:pt x="0" y="0"/>
                  </a:lnTo>
                  <a:lnTo>
                    <a:pt x="24" y="60"/>
                  </a:lnTo>
                  <a:lnTo>
                    <a:pt x="24" y="60"/>
                  </a:lnTo>
                  <a:close/>
                  <a:moveTo>
                    <a:pt x="24" y="60"/>
                  </a:moveTo>
                  <a:lnTo>
                    <a:pt x="24" y="60"/>
                  </a:lnTo>
                  <a:lnTo>
                    <a:pt x="24" y="6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8" name="Freeform 23"/>
            <p:cNvSpPr>
              <a:spLocks noEditPoints="1"/>
            </p:cNvSpPr>
            <p:nvPr/>
          </p:nvSpPr>
          <p:spPr bwMode="auto">
            <a:xfrm>
              <a:off x="3195" y="1462"/>
              <a:ext cx="24" cy="60"/>
            </a:xfrm>
            <a:custGeom>
              <a:avLst/>
              <a:gdLst>
                <a:gd name="T0" fmla="*/ 24 w 24"/>
                <a:gd name="T1" fmla="*/ 0 h 60"/>
                <a:gd name="T2" fmla="*/ 0 w 24"/>
                <a:gd name="T3" fmla="*/ 60 h 60"/>
                <a:gd name="T4" fmla="*/ 24 w 24"/>
                <a:gd name="T5" fmla="*/ 0 h 60"/>
                <a:gd name="T6" fmla="*/ 24 w 24"/>
                <a:gd name="T7" fmla="*/ 0 h 60"/>
                <a:gd name="T8" fmla="*/ 24 w 24"/>
                <a:gd name="T9" fmla="*/ 0 h 60"/>
                <a:gd name="T10" fmla="*/ 24 w 24"/>
                <a:gd name="T11" fmla="*/ 0 h 60"/>
                <a:gd name="T12" fmla="*/ 24 w 24"/>
                <a:gd name="T1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0">
                  <a:moveTo>
                    <a:pt x="24" y="0"/>
                  </a:moveTo>
                  <a:lnTo>
                    <a:pt x="0" y="60"/>
                  </a:lnTo>
                  <a:lnTo>
                    <a:pt x="24" y="0"/>
                  </a:lnTo>
                  <a:lnTo>
                    <a:pt x="24" y="0"/>
                  </a:lnTo>
                  <a:close/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9" name="Freeform 24"/>
            <p:cNvSpPr>
              <a:spLocks noEditPoints="1"/>
            </p:cNvSpPr>
            <p:nvPr/>
          </p:nvSpPr>
          <p:spPr bwMode="auto">
            <a:xfrm>
              <a:off x="3171" y="1522"/>
              <a:ext cx="24" cy="66"/>
            </a:xfrm>
            <a:custGeom>
              <a:avLst/>
              <a:gdLst>
                <a:gd name="T0" fmla="*/ 24 w 24"/>
                <a:gd name="T1" fmla="*/ 0 h 66"/>
                <a:gd name="T2" fmla="*/ 0 w 24"/>
                <a:gd name="T3" fmla="*/ 66 h 66"/>
                <a:gd name="T4" fmla="*/ 24 w 24"/>
                <a:gd name="T5" fmla="*/ 0 h 66"/>
                <a:gd name="T6" fmla="*/ 24 w 24"/>
                <a:gd name="T7" fmla="*/ 0 h 66"/>
                <a:gd name="T8" fmla="*/ 24 w 24"/>
                <a:gd name="T9" fmla="*/ 0 h 66"/>
                <a:gd name="T10" fmla="*/ 24 w 24"/>
                <a:gd name="T11" fmla="*/ 0 h 66"/>
                <a:gd name="T12" fmla="*/ 24 w 24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6">
                  <a:moveTo>
                    <a:pt x="24" y="0"/>
                  </a:moveTo>
                  <a:lnTo>
                    <a:pt x="0" y="66"/>
                  </a:lnTo>
                  <a:lnTo>
                    <a:pt x="24" y="0"/>
                  </a:lnTo>
                  <a:lnTo>
                    <a:pt x="24" y="0"/>
                  </a:lnTo>
                  <a:close/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0" name="Freeform 25"/>
            <p:cNvSpPr>
              <a:spLocks noEditPoints="1"/>
            </p:cNvSpPr>
            <p:nvPr/>
          </p:nvSpPr>
          <p:spPr bwMode="auto">
            <a:xfrm>
              <a:off x="3147" y="1522"/>
              <a:ext cx="24" cy="66"/>
            </a:xfrm>
            <a:custGeom>
              <a:avLst/>
              <a:gdLst>
                <a:gd name="T0" fmla="*/ 24 w 24"/>
                <a:gd name="T1" fmla="*/ 66 h 66"/>
                <a:gd name="T2" fmla="*/ 0 w 24"/>
                <a:gd name="T3" fmla="*/ 0 h 66"/>
                <a:gd name="T4" fmla="*/ 24 w 24"/>
                <a:gd name="T5" fmla="*/ 66 h 66"/>
                <a:gd name="T6" fmla="*/ 24 w 24"/>
                <a:gd name="T7" fmla="*/ 66 h 66"/>
                <a:gd name="T8" fmla="*/ 24 w 24"/>
                <a:gd name="T9" fmla="*/ 66 h 66"/>
                <a:gd name="T10" fmla="*/ 24 w 24"/>
                <a:gd name="T11" fmla="*/ 66 h 66"/>
                <a:gd name="T12" fmla="*/ 24 w 24"/>
                <a:gd name="T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6">
                  <a:moveTo>
                    <a:pt x="24" y="66"/>
                  </a:moveTo>
                  <a:lnTo>
                    <a:pt x="0" y="0"/>
                  </a:lnTo>
                  <a:lnTo>
                    <a:pt x="24" y="66"/>
                  </a:lnTo>
                  <a:lnTo>
                    <a:pt x="24" y="66"/>
                  </a:lnTo>
                  <a:close/>
                  <a:moveTo>
                    <a:pt x="24" y="66"/>
                  </a:moveTo>
                  <a:lnTo>
                    <a:pt x="24" y="66"/>
                  </a:lnTo>
                  <a:lnTo>
                    <a:pt x="24" y="6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1" name="Freeform 26"/>
            <p:cNvSpPr>
              <a:spLocks noEditPoints="1"/>
            </p:cNvSpPr>
            <p:nvPr/>
          </p:nvSpPr>
          <p:spPr bwMode="auto">
            <a:xfrm>
              <a:off x="3123" y="1462"/>
              <a:ext cx="24" cy="60"/>
            </a:xfrm>
            <a:custGeom>
              <a:avLst/>
              <a:gdLst>
                <a:gd name="T0" fmla="*/ 24 w 24"/>
                <a:gd name="T1" fmla="*/ 60 h 60"/>
                <a:gd name="T2" fmla="*/ 0 w 24"/>
                <a:gd name="T3" fmla="*/ 0 h 60"/>
                <a:gd name="T4" fmla="*/ 24 w 24"/>
                <a:gd name="T5" fmla="*/ 60 h 60"/>
                <a:gd name="T6" fmla="*/ 24 w 24"/>
                <a:gd name="T7" fmla="*/ 60 h 60"/>
                <a:gd name="T8" fmla="*/ 24 w 24"/>
                <a:gd name="T9" fmla="*/ 60 h 60"/>
                <a:gd name="T10" fmla="*/ 24 w 24"/>
                <a:gd name="T11" fmla="*/ 60 h 60"/>
                <a:gd name="T12" fmla="*/ 24 w 24"/>
                <a:gd name="T13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0">
                  <a:moveTo>
                    <a:pt x="24" y="60"/>
                  </a:moveTo>
                  <a:lnTo>
                    <a:pt x="0" y="0"/>
                  </a:lnTo>
                  <a:lnTo>
                    <a:pt x="24" y="60"/>
                  </a:lnTo>
                  <a:lnTo>
                    <a:pt x="24" y="60"/>
                  </a:lnTo>
                  <a:close/>
                  <a:moveTo>
                    <a:pt x="24" y="60"/>
                  </a:moveTo>
                  <a:lnTo>
                    <a:pt x="24" y="60"/>
                  </a:lnTo>
                  <a:lnTo>
                    <a:pt x="24" y="6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2" name="Freeform 27"/>
            <p:cNvSpPr>
              <a:spLocks noEditPoints="1"/>
            </p:cNvSpPr>
            <p:nvPr/>
          </p:nvSpPr>
          <p:spPr bwMode="auto">
            <a:xfrm>
              <a:off x="3099" y="1462"/>
              <a:ext cx="24" cy="60"/>
            </a:xfrm>
            <a:custGeom>
              <a:avLst/>
              <a:gdLst>
                <a:gd name="T0" fmla="*/ 24 w 24"/>
                <a:gd name="T1" fmla="*/ 0 h 60"/>
                <a:gd name="T2" fmla="*/ 0 w 24"/>
                <a:gd name="T3" fmla="*/ 60 h 60"/>
                <a:gd name="T4" fmla="*/ 24 w 24"/>
                <a:gd name="T5" fmla="*/ 0 h 60"/>
                <a:gd name="T6" fmla="*/ 24 w 24"/>
                <a:gd name="T7" fmla="*/ 0 h 60"/>
                <a:gd name="T8" fmla="*/ 24 w 24"/>
                <a:gd name="T9" fmla="*/ 0 h 60"/>
                <a:gd name="T10" fmla="*/ 24 w 24"/>
                <a:gd name="T11" fmla="*/ 0 h 60"/>
                <a:gd name="T12" fmla="*/ 24 w 24"/>
                <a:gd name="T1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0">
                  <a:moveTo>
                    <a:pt x="24" y="0"/>
                  </a:moveTo>
                  <a:lnTo>
                    <a:pt x="0" y="60"/>
                  </a:lnTo>
                  <a:lnTo>
                    <a:pt x="24" y="0"/>
                  </a:lnTo>
                  <a:lnTo>
                    <a:pt x="24" y="0"/>
                  </a:lnTo>
                  <a:close/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3" name="Freeform 28"/>
            <p:cNvSpPr>
              <a:spLocks/>
            </p:cNvSpPr>
            <p:nvPr/>
          </p:nvSpPr>
          <p:spPr bwMode="auto">
            <a:xfrm>
              <a:off x="4517" y="1462"/>
              <a:ext cx="382" cy="126"/>
            </a:xfrm>
            <a:custGeom>
              <a:avLst/>
              <a:gdLst>
                <a:gd name="T0" fmla="*/ 382 w 382"/>
                <a:gd name="T1" fmla="*/ 60 h 126"/>
                <a:gd name="T2" fmla="*/ 358 w 382"/>
                <a:gd name="T3" fmla="*/ 126 h 126"/>
                <a:gd name="T4" fmla="*/ 335 w 382"/>
                <a:gd name="T5" fmla="*/ 60 h 126"/>
                <a:gd name="T6" fmla="*/ 311 w 382"/>
                <a:gd name="T7" fmla="*/ 0 h 126"/>
                <a:gd name="T8" fmla="*/ 287 w 382"/>
                <a:gd name="T9" fmla="*/ 60 h 126"/>
                <a:gd name="T10" fmla="*/ 287 w 382"/>
                <a:gd name="T11" fmla="*/ 60 h 126"/>
                <a:gd name="T12" fmla="*/ 263 w 382"/>
                <a:gd name="T13" fmla="*/ 126 h 126"/>
                <a:gd name="T14" fmla="*/ 239 w 382"/>
                <a:gd name="T15" fmla="*/ 60 h 126"/>
                <a:gd name="T16" fmla="*/ 215 w 382"/>
                <a:gd name="T17" fmla="*/ 0 h 126"/>
                <a:gd name="T18" fmla="*/ 191 w 382"/>
                <a:gd name="T19" fmla="*/ 60 h 126"/>
                <a:gd name="T20" fmla="*/ 167 w 382"/>
                <a:gd name="T21" fmla="*/ 126 h 126"/>
                <a:gd name="T22" fmla="*/ 143 w 382"/>
                <a:gd name="T23" fmla="*/ 60 h 126"/>
                <a:gd name="T24" fmla="*/ 119 w 382"/>
                <a:gd name="T25" fmla="*/ 0 h 126"/>
                <a:gd name="T26" fmla="*/ 95 w 382"/>
                <a:gd name="T27" fmla="*/ 60 h 126"/>
                <a:gd name="T28" fmla="*/ 71 w 382"/>
                <a:gd name="T29" fmla="*/ 126 h 126"/>
                <a:gd name="T30" fmla="*/ 47 w 382"/>
                <a:gd name="T31" fmla="*/ 60 h 126"/>
                <a:gd name="T32" fmla="*/ 24 w 382"/>
                <a:gd name="T33" fmla="*/ 0 h 126"/>
                <a:gd name="T34" fmla="*/ 0 w 382"/>
                <a:gd name="T35" fmla="*/ 60 h 126"/>
                <a:gd name="T36" fmla="*/ 382 w 382"/>
                <a:gd name="T37" fmla="*/ 60 h 126"/>
                <a:gd name="T38" fmla="*/ 382 w 382"/>
                <a:gd name="T39" fmla="*/ 6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82" h="126">
                  <a:moveTo>
                    <a:pt x="382" y="60"/>
                  </a:moveTo>
                  <a:lnTo>
                    <a:pt x="358" y="126"/>
                  </a:lnTo>
                  <a:lnTo>
                    <a:pt x="335" y="60"/>
                  </a:lnTo>
                  <a:lnTo>
                    <a:pt x="311" y="0"/>
                  </a:lnTo>
                  <a:lnTo>
                    <a:pt x="287" y="60"/>
                  </a:lnTo>
                  <a:lnTo>
                    <a:pt x="287" y="60"/>
                  </a:lnTo>
                  <a:lnTo>
                    <a:pt x="263" y="126"/>
                  </a:lnTo>
                  <a:lnTo>
                    <a:pt x="239" y="60"/>
                  </a:lnTo>
                  <a:lnTo>
                    <a:pt x="215" y="0"/>
                  </a:lnTo>
                  <a:lnTo>
                    <a:pt x="191" y="60"/>
                  </a:lnTo>
                  <a:lnTo>
                    <a:pt x="167" y="126"/>
                  </a:lnTo>
                  <a:lnTo>
                    <a:pt x="143" y="60"/>
                  </a:lnTo>
                  <a:lnTo>
                    <a:pt x="119" y="0"/>
                  </a:lnTo>
                  <a:lnTo>
                    <a:pt x="95" y="60"/>
                  </a:lnTo>
                  <a:lnTo>
                    <a:pt x="71" y="126"/>
                  </a:lnTo>
                  <a:lnTo>
                    <a:pt x="47" y="60"/>
                  </a:lnTo>
                  <a:lnTo>
                    <a:pt x="24" y="0"/>
                  </a:lnTo>
                  <a:lnTo>
                    <a:pt x="0" y="60"/>
                  </a:lnTo>
                  <a:lnTo>
                    <a:pt x="382" y="60"/>
                  </a:lnTo>
                  <a:lnTo>
                    <a:pt x="382" y="6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4" name="Freeform 29"/>
            <p:cNvSpPr>
              <a:spLocks/>
            </p:cNvSpPr>
            <p:nvPr/>
          </p:nvSpPr>
          <p:spPr bwMode="auto">
            <a:xfrm>
              <a:off x="4517" y="1498"/>
              <a:ext cx="382" cy="54"/>
            </a:xfrm>
            <a:custGeom>
              <a:avLst/>
              <a:gdLst>
                <a:gd name="T0" fmla="*/ 0 w 382"/>
                <a:gd name="T1" fmla="*/ 54 h 54"/>
                <a:gd name="T2" fmla="*/ 0 w 382"/>
                <a:gd name="T3" fmla="*/ 0 h 54"/>
                <a:gd name="T4" fmla="*/ 382 w 382"/>
                <a:gd name="T5" fmla="*/ 0 h 54"/>
                <a:gd name="T6" fmla="*/ 382 w 382"/>
                <a:gd name="T7" fmla="*/ 54 h 54"/>
                <a:gd name="T8" fmla="*/ 0 w 382"/>
                <a:gd name="T9" fmla="*/ 54 h 54"/>
                <a:gd name="T10" fmla="*/ 0 w 382"/>
                <a:gd name="T11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2" h="54">
                  <a:moveTo>
                    <a:pt x="0" y="54"/>
                  </a:moveTo>
                  <a:lnTo>
                    <a:pt x="0" y="0"/>
                  </a:lnTo>
                  <a:lnTo>
                    <a:pt x="382" y="0"/>
                  </a:lnTo>
                  <a:lnTo>
                    <a:pt x="382" y="54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5" name="Freeform 30"/>
            <p:cNvSpPr>
              <a:spLocks noEditPoints="1"/>
            </p:cNvSpPr>
            <p:nvPr/>
          </p:nvSpPr>
          <p:spPr bwMode="auto">
            <a:xfrm>
              <a:off x="4684" y="1522"/>
              <a:ext cx="24" cy="66"/>
            </a:xfrm>
            <a:custGeom>
              <a:avLst/>
              <a:gdLst>
                <a:gd name="T0" fmla="*/ 24 w 24"/>
                <a:gd name="T1" fmla="*/ 0 h 66"/>
                <a:gd name="T2" fmla="*/ 0 w 24"/>
                <a:gd name="T3" fmla="*/ 66 h 66"/>
                <a:gd name="T4" fmla="*/ 24 w 24"/>
                <a:gd name="T5" fmla="*/ 0 h 66"/>
                <a:gd name="T6" fmla="*/ 24 w 24"/>
                <a:gd name="T7" fmla="*/ 0 h 66"/>
                <a:gd name="T8" fmla="*/ 24 w 24"/>
                <a:gd name="T9" fmla="*/ 0 h 66"/>
                <a:gd name="T10" fmla="*/ 24 w 24"/>
                <a:gd name="T11" fmla="*/ 0 h 66"/>
                <a:gd name="T12" fmla="*/ 24 w 24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6">
                  <a:moveTo>
                    <a:pt x="24" y="0"/>
                  </a:moveTo>
                  <a:lnTo>
                    <a:pt x="0" y="66"/>
                  </a:lnTo>
                  <a:lnTo>
                    <a:pt x="24" y="0"/>
                  </a:lnTo>
                  <a:lnTo>
                    <a:pt x="24" y="0"/>
                  </a:lnTo>
                  <a:close/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6" name="Freeform 31"/>
            <p:cNvSpPr>
              <a:spLocks noEditPoints="1"/>
            </p:cNvSpPr>
            <p:nvPr/>
          </p:nvSpPr>
          <p:spPr bwMode="auto">
            <a:xfrm>
              <a:off x="4660" y="1522"/>
              <a:ext cx="24" cy="66"/>
            </a:xfrm>
            <a:custGeom>
              <a:avLst/>
              <a:gdLst>
                <a:gd name="T0" fmla="*/ 24 w 24"/>
                <a:gd name="T1" fmla="*/ 66 h 66"/>
                <a:gd name="T2" fmla="*/ 0 w 24"/>
                <a:gd name="T3" fmla="*/ 0 h 66"/>
                <a:gd name="T4" fmla="*/ 24 w 24"/>
                <a:gd name="T5" fmla="*/ 66 h 66"/>
                <a:gd name="T6" fmla="*/ 24 w 24"/>
                <a:gd name="T7" fmla="*/ 66 h 66"/>
                <a:gd name="T8" fmla="*/ 24 w 24"/>
                <a:gd name="T9" fmla="*/ 66 h 66"/>
                <a:gd name="T10" fmla="*/ 24 w 24"/>
                <a:gd name="T11" fmla="*/ 66 h 66"/>
                <a:gd name="T12" fmla="*/ 24 w 24"/>
                <a:gd name="T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6">
                  <a:moveTo>
                    <a:pt x="24" y="66"/>
                  </a:moveTo>
                  <a:lnTo>
                    <a:pt x="0" y="0"/>
                  </a:lnTo>
                  <a:lnTo>
                    <a:pt x="24" y="66"/>
                  </a:lnTo>
                  <a:lnTo>
                    <a:pt x="24" y="66"/>
                  </a:lnTo>
                  <a:close/>
                  <a:moveTo>
                    <a:pt x="24" y="66"/>
                  </a:moveTo>
                  <a:lnTo>
                    <a:pt x="24" y="66"/>
                  </a:lnTo>
                  <a:lnTo>
                    <a:pt x="24" y="6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" name="Freeform 32"/>
            <p:cNvSpPr>
              <a:spLocks noEditPoints="1"/>
            </p:cNvSpPr>
            <p:nvPr/>
          </p:nvSpPr>
          <p:spPr bwMode="auto">
            <a:xfrm>
              <a:off x="4636" y="1462"/>
              <a:ext cx="24" cy="60"/>
            </a:xfrm>
            <a:custGeom>
              <a:avLst/>
              <a:gdLst>
                <a:gd name="T0" fmla="*/ 24 w 24"/>
                <a:gd name="T1" fmla="*/ 60 h 60"/>
                <a:gd name="T2" fmla="*/ 0 w 24"/>
                <a:gd name="T3" fmla="*/ 0 h 60"/>
                <a:gd name="T4" fmla="*/ 24 w 24"/>
                <a:gd name="T5" fmla="*/ 60 h 60"/>
                <a:gd name="T6" fmla="*/ 24 w 24"/>
                <a:gd name="T7" fmla="*/ 60 h 60"/>
                <a:gd name="T8" fmla="*/ 24 w 24"/>
                <a:gd name="T9" fmla="*/ 60 h 60"/>
                <a:gd name="T10" fmla="*/ 24 w 24"/>
                <a:gd name="T11" fmla="*/ 60 h 60"/>
                <a:gd name="T12" fmla="*/ 24 w 24"/>
                <a:gd name="T13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0">
                  <a:moveTo>
                    <a:pt x="24" y="60"/>
                  </a:moveTo>
                  <a:lnTo>
                    <a:pt x="0" y="0"/>
                  </a:lnTo>
                  <a:lnTo>
                    <a:pt x="24" y="60"/>
                  </a:lnTo>
                  <a:lnTo>
                    <a:pt x="24" y="60"/>
                  </a:lnTo>
                  <a:close/>
                  <a:moveTo>
                    <a:pt x="24" y="60"/>
                  </a:moveTo>
                  <a:lnTo>
                    <a:pt x="24" y="60"/>
                  </a:lnTo>
                  <a:lnTo>
                    <a:pt x="24" y="6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8" name="Freeform 33"/>
            <p:cNvSpPr>
              <a:spLocks noEditPoints="1"/>
            </p:cNvSpPr>
            <p:nvPr/>
          </p:nvSpPr>
          <p:spPr bwMode="auto">
            <a:xfrm>
              <a:off x="4612" y="1462"/>
              <a:ext cx="24" cy="60"/>
            </a:xfrm>
            <a:custGeom>
              <a:avLst/>
              <a:gdLst>
                <a:gd name="T0" fmla="*/ 24 w 24"/>
                <a:gd name="T1" fmla="*/ 0 h 60"/>
                <a:gd name="T2" fmla="*/ 0 w 24"/>
                <a:gd name="T3" fmla="*/ 60 h 60"/>
                <a:gd name="T4" fmla="*/ 24 w 24"/>
                <a:gd name="T5" fmla="*/ 0 h 60"/>
                <a:gd name="T6" fmla="*/ 24 w 24"/>
                <a:gd name="T7" fmla="*/ 0 h 60"/>
                <a:gd name="T8" fmla="*/ 24 w 24"/>
                <a:gd name="T9" fmla="*/ 0 h 60"/>
                <a:gd name="T10" fmla="*/ 24 w 24"/>
                <a:gd name="T11" fmla="*/ 0 h 60"/>
                <a:gd name="T12" fmla="*/ 24 w 24"/>
                <a:gd name="T1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0">
                  <a:moveTo>
                    <a:pt x="24" y="0"/>
                  </a:moveTo>
                  <a:lnTo>
                    <a:pt x="0" y="60"/>
                  </a:lnTo>
                  <a:lnTo>
                    <a:pt x="24" y="0"/>
                  </a:lnTo>
                  <a:lnTo>
                    <a:pt x="24" y="0"/>
                  </a:lnTo>
                  <a:close/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9" name="Freeform 34"/>
            <p:cNvSpPr>
              <a:spLocks noEditPoints="1"/>
            </p:cNvSpPr>
            <p:nvPr/>
          </p:nvSpPr>
          <p:spPr bwMode="auto">
            <a:xfrm>
              <a:off x="4588" y="1522"/>
              <a:ext cx="24" cy="66"/>
            </a:xfrm>
            <a:custGeom>
              <a:avLst/>
              <a:gdLst>
                <a:gd name="T0" fmla="*/ 24 w 24"/>
                <a:gd name="T1" fmla="*/ 0 h 66"/>
                <a:gd name="T2" fmla="*/ 0 w 24"/>
                <a:gd name="T3" fmla="*/ 66 h 66"/>
                <a:gd name="T4" fmla="*/ 24 w 24"/>
                <a:gd name="T5" fmla="*/ 0 h 66"/>
                <a:gd name="T6" fmla="*/ 24 w 24"/>
                <a:gd name="T7" fmla="*/ 0 h 66"/>
                <a:gd name="T8" fmla="*/ 24 w 24"/>
                <a:gd name="T9" fmla="*/ 0 h 66"/>
                <a:gd name="T10" fmla="*/ 24 w 24"/>
                <a:gd name="T11" fmla="*/ 0 h 66"/>
                <a:gd name="T12" fmla="*/ 24 w 24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6">
                  <a:moveTo>
                    <a:pt x="24" y="0"/>
                  </a:moveTo>
                  <a:lnTo>
                    <a:pt x="0" y="66"/>
                  </a:lnTo>
                  <a:lnTo>
                    <a:pt x="24" y="0"/>
                  </a:lnTo>
                  <a:lnTo>
                    <a:pt x="24" y="0"/>
                  </a:lnTo>
                  <a:close/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0" name="Freeform 35"/>
            <p:cNvSpPr>
              <a:spLocks noEditPoints="1"/>
            </p:cNvSpPr>
            <p:nvPr/>
          </p:nvSpPr>
          <p:spPr bwMode="auto">
            <a:xfrm>
              <a:off x="4564" y="1522"/>
              <a:ext cx="24" cy="66"/>
            </a:xfrm>
            <a:custGeom>
              <a:avLst/>
              <a:gdLst>
                <a:gd name="T0" fmla="*/ 24 w 24"/>
                <a:gd name="T1" fmla="*/ 66 h 66"/>
                <a:gd name="T2" fmla="*/ 0 w 24"/>
                <a:gd name="T3" fmla="*/ 0 h 66"/>
                <a:gd name="T4" fmla="*/ 24 w 24"/>
                <a:gd name="T5" fmla="*/ 66 h 66"/>
                <a:gd name="T6" fmla="*/ 24 w 24"/>
                <a:gd name="T7" fmla="*/ 66 h 66"/>
                <a:gd name="T8" fmla="*/ 24 w 24"/>
                <a:gd name="T9" fmla="*/ 66 h 66"/>
                <a:gd name="T10" fmla="*/ 24 w 24"/>
                <a:gd name="T11" fmla="*/ 66 h 66"/>
                <a:gd name="T12" fmla="*/ 24 w 24"/>
                <a:gd name="T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6">
                  <a:moveTo>
                    <a:pt x="24" y="66"/>
                  </a:moveTo>
                  <a:lnTo>
                    <a:pt x="0" y="0"/>
                  </a:lnTo>
                  <a:lnTo>
                    <a:pt x="24" y="66"/>
                  </a:lnTo>
                  <a:lnTo>
                    <a:pt x="24" y="66"/>
                  </a:lnTo>
                  <a:close/>
                  <a:moveTo>
                    <a:pt x="24" y="66"/>
                  </a:moveTo>
                  <a:lnTo>
                    <a:pt x="24" y="66"/>
                  </a:lnTo>
                  <a:lnTo>
                    <a:pt x="24" y="6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1" name="Freeform 36"/>
            <p:cNvSpPr>
              <a:spLocks noEditPoints="1"/>
            </p:cNvSpPr>
            <p:nvPr/>
          </p:nvSpPr>
          <p:spPr bwMode="auto">
            <a:xfrm>
              <a:off x="4541" y="1462"/>
              <a:ext cx="23" cy="60"/>
            </a:xfrm>
            <a:custGeom>
              <a:avLst/>
              <a:gdLst>
                <a:gd name="T0" fmla="*/ 23 w 23"/>
                <a:gd name="T1" fmla="*/ 60 h 60"/>
                <a:gd name="T2" fmla="*/ 0 w 23"/>
                <a:gd name="T3" fmla="*/ 0 h 60"/>
                <a:gd name="T4" fmla="*/ 23 w 23"/>
                <a:gd name="T5" fmla="*/ 60 h 60"/>
                <a:gd name="T6" fmla="*/ 23 w 23"/>
                <a:gd name="T7" fmla="*/ 60 h 60"/>
                <a:gd name="T8" fmla="*/ 23 w 23"/>
                <a:gd name="T9" fmla="*/ 60 h 60"/>
                <a:gd name="T10" fmla="*/ 23 w 23"/>
                <a:gd name="T11" fmla="*/ 60 h 60"/>
                <a:gd name="T12" fmla="*/ 23 w 23"/>
                <a:gd name="T13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60">
                  <a:moveTo>
                    <a:pt x="23" y="60"/>
                  </a:moveTo>
                  <a:lnTo>
                    <a:pt x="0" y="0"/>
                  </a:lnTo>
                  <a:lnTo>
                    <a:pt x="23" y="60"/>
                  </a:lnTo>
                  <a:lnTo>
                    <a:pt x="23" y="60"/>
                  </a:lnTo>
                  <a:close/>
                  <a:moveTo>
                    <a:pt x="23" y="60"/>
                  </a:moveTo>
                  <a:lnTo>
                    <a:pt x="23" y="60"/>
                  </a:lnTo>
                  <a:lnTo>
                    <a:pt x="23" y="6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2" name="Freeform 37"/>
            <p:cNvSpPr>
              <a:spLocks noEditPoints="1"/>
            </p:cNvSpPr>
            <p:nvPr/>
          </p:nvSpPr>
          <p:spPr bwMode="auto">
            <a:xfrm>
              <a:off x="4517" y="1462"/>
              <a:ext cx="24" cy="60"/>
            </a:xfrm>
            <a:custGeom>
              <a:avLst/>
              <a:gdLst>
                <a:gd name="T0" fmla="*/ 24 w 24"/>
                <a:gd name="T1" fmla="*/ 0 h 60"/>
                <a:gd name="T2" fmla="*/ 0 w 24"/>
                <a:gd name="T3" fmla="*/ 60 h 60"/>
                <a:gd name="T4" fmla="*/ 24 w 24"/>
                <a:gd name="T5" fmla="*/ 0 h 60"/>
                <a:gd name="T6" fmla="*/ 24 w 24"/>
                <a:gd name="T7" fmla="*/ 0 h 60"/>
                <a:gd name="T8" fmla="*/ 24 w 24"/>
                <a:gd name="T9" fmla="*/ 0 h 60"/>
                <a:gd name="T10" fmla="*/ 24 w 24"/>
                <a:gd name="T11" fmla="*/ 0 h 60"/>
                <a:gd name="T12" fmla="*/ 24 w 24"/>
                <a:gd name="T1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0">
                  <a:moveTo>
                    <a:pt x="24" y="0"/>
                  </a:moveTo>
                  <a:lnTo>
                    <a:pt x="0" y="60"/>
                  </a:lnTo>
                  <a:lnTo>
                    <a:pt x="24" y="0"/>
                  </a:lnTo>
                  <a:lnTo>
                    <a:pt x="24" y="0"/>
                  </a:lnTo>
                  <a:close/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3" name="Freeform 38"/>
            <p:cNvSpPr>
              <a:spLocks/>
            </p:cNvSpPr>
            <p:nvPr/>
          </p:nvSpPr>
          <p:spPr bwMode="auto">
            <a:xfrm>
              <a:off x="5497" y="1767"/>
              <a:ext cx="72" cy="137"/>
            </a:xfrm>
            <a:custGeom>
              <a:avLst/>
              <a:gdLst>
                <a:gd name="T0" fmla="*/ 0 w 72"/>
                <a:gd name="T1" fmla="*/ 137 h 137"/>
                <a:gd name="T2" fmla="*/ 48 w 72"/>
                <a:gd name="T3" fmla="*/ 137 h 137"/>
                <a:gd name="T4" fmla="*/ 48 w 72"/>
                <a:gd name="T5" fmla="*/ 131 h 137"/>
                <a:gd name="T6" fmla="*/ 36 w 72"/>
                <a:gd name="T7" fmla="*/ 131 h 137"/>
                <a:gd name="T8" fmla="*/ 30 w 72"/>
                <a:gd name="T9" fmla="*/ 125 h 137"/>
                <a:gd name="T10" fmla="*/ 36 w 72"/>
                <a:gd name="T11" fmla="*/ 119 h 137"/>
                <a:gd name="T12" fmla="*/ 36 w 72"/>
                <a:gd name="T13" fmla="*/ 113 h 137"/>
                <a:gd name="T14" fmla="*/ 60 w 72"/>
                <a:gd name="T15" fmla="*/ 18 h 137"/>
                <a:gd name="T16" fmla="*/ 66 w 72"/>
                <a:gd name="T17" fmla="*/ 6 h 137"/>
                <a:gd name="T18" fmla="*/ 72 w 72"/>
                <a:gd name="T19" fmla="*/ 0 h 137"/>
                <a:gd name="T20" fmla="*/ 72 w 72"/>
                <a:gd name="T21" fmla="*/ 0 h 137"/>
                <a:gd name="T22" fmla="*/ 30 w 72"/>
                <a:gd name="T23" fmla="*/ 0 h 137"/>
                <a:gd name="T24" fmla="*/ 30 w 72"/>
                <a:gd name="T25" fmla="*/ 0 h 137"/>
                <a:gd name="T26" fmla="*/ 36 w 72"/>
                <a:gd name="T27" fmla="*/ 6 h 137"/>
                <a:gd name="T28" fmla="*/ 42 w 72"/>
                <a:gd name="T29" fmla="*/ 12 h 137"/>
                <a:gd name="T30" fmla="*/ 42 w 72"/>
                <a:gd name="T31" fmla="*/ 18 h 137"/>
                <a:gd name="T32" fmla="*/ 36 w 72"/>
                <a:gd name="T33" fmla="*/ 24 h 137"/>
                <a:gd name="T34" fmla="*/ 18 w 72"/>
                <a:gd name="T35" fmla="*/ 119 h 137"/>
                <a:gd name="T36" fmla="*/ 12 w 72"/>
                <a:gd name="T37" fmla="*/ 131 h 137"/>
                <a:gd name="T38" fmla="*/ 0 w 72"/>
                <a:gd name="T39" fmla="*/ 131 h 137"/>
                <a:gd name="T40" fmla="*/ 0 w 72"/>
                <a:gd name="T41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" h="137">
                  <a:moveTo>
                    <a:pt x="0" y="137"/>
                  </a:moveTo>
                  <a:lnTo>
                    <a:pt x="48" y="137"/>
                  </a:lnTo>
                  <a:lnTo>
                    <a:pt x="48" y="131"/>
                  </a:lnTo>
                  <a:lnTo>
                    <a:pt x="36" y="131"/>
                  </a:lnTo>
                  <a:lnTo>
                    <a:pt x="30" y="125"/>
                  </a:lnTo>
                  <a:lnTo>
                    <a:pt x="36" y="119"/>
                  </a:lnTo>
                  <a:lnTo>
                    <a:pt x="36" y="113"/>
                  </a:lnTo>
                  <a:lnTo>
                    <a:pt x="60" y="18"/>
                  </a:lnTo>
                  <a:lnTo>
                    <a:pt x="66" y="6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6" y="6"/>
                  </a:lnTo>
                  <a:lnTo>
                    <a:pt x="42" y="12"/>
                  </a:lnTo>
                  <a:lnTo>
                    <a:pt x="42" y="18"/>
                  </a:lnTo>
                  <a:lnTo>
                    <a:pt x="36" y="24"/>
                  </a:lnTo>
                  <a:lnTo>
                    <a:pt x="18" y="119"/>
                  </a:lnTo>
                  <a:lnTo>
                    <a:pt x="12" y="131"/>
                  </a:lnTo>
                  <a:lnTo>
                    <a:pt x="0" y="131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4" name="Freeform 39"/>
            <p:cNvSpPr>
              <a:spLocks noEditPoints="1"/>
            </p:cNvSpPr>
            <p:nvPr/>
          </p:nvSpPr>
          <p:spPr bwMode="auto">
            <a:xfrm>
              <a:off x="5563" y="1886"/>
              <a:ext cx="60" cy="72"/>
            </a:xfrm>
            <a:custGeom>
              <a:avLst/>
              <a:gdLst>
                <a:gd name="T0" fmla="*/ 42 w 60"/>
                <a:gd name="T1" fmla="*/ 0 h 72"/>
                <a:gd name="T2" fmla="*/ 30 w 60"/>
                <a:gd name="T3" fmla="*/ 6 h 72"/>
                <a:gd name="T4" fmla="*/ 12 w 60"/>
                <a:gd name="T5" fmla="*/ 18 h 72"/>
                <a:gd name="T6" fmla="*/ 6 w 60"/>
                <a:gd name="T7" fmla="*/ 30 h 72"/>
                <a:gd name="T8" fmla="*/ 0 w 60"/>
                <a:gd name="T9" fmla="*/ 48 h 72"/>
                <a:gd name="T10" fmla="*/ 6 w 60"/>
                <a:gd name="T11" fmla="*/ 66 h 72"/>
                <a:gd name="T12" fmla="*/ 24 w 60"/>
                <a:gd name="T13" fmla="*/ 72 h 72"/>
                <a:gd name="T14" fmla="*/ 36 w 60"/>
                <a:gd name="T15" fmla="*/ 66 h 72"/>
                <a:gd name="T16" fmla="*/ 48 w 60"/>
                <a:gd name="T17" fmla="*/ 54 h 72"/>
                <a:gd name="T18" fmla="*/ 60 w 60"/>
                <a:gd name="T19" fmla="*/ 42 h 72"/>
                <a:gd name="T20" fmla="*/ 60 w 60"/>
                <a:gd name="T21" fmla="*/ 24 h 72"/>
                <a:gd name="T22" fmla="*/ 60 w 60"/>
                <a:gd name="T23" fmla="*/ 6 h 72"/>
                <a:gd name="T24" fmla="*/ 54 w 60"/>
                <a:gd name="T25" fmla="*/ 0 h 72"/>
                <a:gd name="T26" fmla="*/ 42 w 60"/>
                <a:gd name="T27" fmla="*/ 0 h 72"/>
                <a:gd name="T28" fmla="*/ 42 w 60"/>
                <a:gd name="T29" fmla="*/ 0 h 72"/>
                <a:gd name="T30" fmla="*/ 42 w 60"/>
                <a:gd name="T31" fmla="*/ 6 h 72"/>
                <a:gd name="T32" fmla="*/ 48 w 60"/>
                <a:gd name="T33" fmla="*/ 12 h 72"/>
                <a:gd name="T34" fmla="*/ 48 w 60"/>
                <a:gd name="T35" fmla="*/ 18 h 72"/>
                <a:gd name="T36" fmla="*/ 42 w 60"/>
                <a:gd name="T37" fmla="*/ 48 h 72"/>
                <a:gd name="T38" fmla="*/ 36 w 60"/>
                <a:gd name="T39" fmla="*/ 60 h 72"/>
                <a:gd name="T40" fmla="*/ 24 w 60"/>
                <a:gd name="T41" fmla="*/ 66 h 72"/>
                <a:gd name="T42" fmla="*/ 18 w 60"/>
                <a:gd name="T43" fmla="*/ 66 h 72"/>
                <a:gd name="T44" fmla="*/ 12 w 60"/>
                <a:gd name="T45" fmla="*/ 54 h 72"/>
                <a:gd name="T46" fmla="*/ 18 w 60"/>
                <a:gd name="T47" fmla="*/ 24 h 72"/>
                <a:gd name="T48" fmla="*/ 30 w 60"/>
                <a:gd name="T49" fmla="*/ 12 h 72"/>
                <a:gd name="T50" fmla="*/ 42 w 60"/>
                <a:gd name="T51" fmla="*/ 6 h 72"/>
                <a:gd name="T52" fmla="*/ 42 w 60"/>
                <a:gd name="T53" fmla="*/ 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0" h="72">
                  <a:moveTo>
                    <a:pt x="42" y="0"/>
                  </a:moveTo>
                  <a:lnTo>
                    <a:pt x="30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8"/>
                  </a:lnTo>
                  <a:lnTo>
                    <a:pt x="6" y="66"/>
                  </a:lnTo>
                  <a:lnTo>
                    <a:pt x="24" y="72"/>
                  </a:lnTo>
                  <a:lnTo>
                    <a:pt x="36" y="66"/>
                  </a:lnTo>
                  <a:lnTo>
                    <a:pt x="48" y="54"/>
                  </a:lnTo>
                  <a:lnTo>
                    <a:pt x="60" y="42"/>
                  </a:lnTo>
                  <a:lnTo>
                    <a:pt x="60" y="24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42" y="0"/>
                  </a:lnTo>
                  <a:lnTo>
                    <a:pt x="42" y="0"/>
                  </a:lnTo>
                  <a:close/>
                  <a:moveTo>
                    <a:pt x="42" y="6"/>
                  </a:moveTo>
                  <a:lnTo>
                    <a:pt x="48" y="12"/>
                  </a:lnTo>
                  <a:lnTo>
                    <a:pt x="48" y="18"/>
                  </a:lnTo>
                  <a:lnTo>
                    <a:pt x="42" y="48"/>
                  </a:lnTo>
                  <a:lnTo>
                    <a:pt x="36" y="60"/>
                  </a:lnTo>
                  <a:lnTo>
                    <a:pt x="24" y="66"/>
                  </a:lnTo>
                  <a:lnTo>
                    <a:pt x="18" y="66"/>
                  </a:lnTo>
                  <a:lnTo>
                    <a:pt x="12" y="54"/>
                  </a:lnTo>
                  <a:lnTo>
                    <a:pt x="18" y="24"/>
                  </a:lnTo>
                  <a:lnTo>
                    <a:pt x="30" y="12"/>
                  </a:lnTo>
                  <a:lnTo>
                    <a:pt x="42" y="6"/>
                  </a:lnTo>
                  <a:lnTo>
                    <a:pt x="42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auto">
            <a:xfrm>
              <a:off x="1269" y="1259"/>
              <a:ext cx="78" cy="138"/>
            </a:xfrm>
            <a:custGeom>
              <a:avLst/>
              <a:gdLst>
                <a:gd name="T0" fmla="*/ 0 w 78"/>
                <a:gd name="T1" fmla="*/ 138 h 138"/>
                <a:gd name="T2" fmla="*/ 48 w 78"/>
                <a:gd name="T3" fmla="*/ 138 h 138"/>
                <a:gd name="T4" fmla="*/ 48 w 78"/>
                <a:gd name="T5" fmla="*/ 132 h 138"/>
                <a:gd name="T6" fmla="*/ 42 w 78"/>
                <a:gd name="T7" fmla="*/ 132 h 138"/>
                <a:gd name="T8" fmla="*/ 36 w 78"/>
                <a:gd name="T9" fmla="*/ 126 h 138"/>
                <a:gd name="T10" fmla="*/ 36 w 78"/>
                <a:gd name="T11" fmla="*/ 108 h 138"/>
                <a:gd name="T12" fmla="*/ 60 w 78"/>
                <a:gd name="T13" fmla="*/ 18 h 138"/>
                <a:gd name="T14" fmla="*/ 66 w 78"/>
                <a:gd name="T15" fmla="*/ 6 h 138"/>
                <a:gd name="T16" fmla="*/ 78 w 78"/>
                <a:gd name="T17" fmla="*/ 0 h 138"/>
                <a:gd name="T18" fmla="*/ 78 w 78"/>
                <a:gd name="T19" fmla="*/ 0 h 138"/>
                <a:gd name="T20" fmla="*/ 30 w 78"/>
                <a:gd name="T21" fmla="*/ 0 h 138"/>
                <a:gd name="T22" fmla="*/ 30 w 78"/>
                <a:gd name="T23" fmla="*/ 0 h 138"/>
                <a:gd name="T24" fmla="*/ 36 w 78"/>
                <a:gd name="T25" fmla="*/ 0 h 138"/>
                <a:gd name="T26" fmla="*/ 42 w 78"/>
                <a:gd name="T27" fmla="*/ 12 h 138"/>
                <a:gd name="T28" fmla="*/ 42 w 78"/>
                <a:gd name="T29" fmla="*/ 18 h 138"/>
                <a:gd name="T30" fmla="*/ 42 w 78"/>
                <a:gd name="T31" fmla="*/ 24 h 138"/>
                <a:gd name="T32" fmla="*/ 18 w 78"/>
                <a:gd name="T33" fmla="*/ 114 h 138"/>
                <a:gd name="T34" fmla="*/ 12 w 78"/>
                <a:gd name="T35" fmla="*/ 126 h 138"/>
                <a:gd name="T36" fmla="*/ 12 w 78"/>
                <a:gd name="T37" fmla="*/ 132 h 138"/>
                <a:gd name="T38" fmla="*/ 0 w 78"/>
                <a:gd name="T39" fmla="*/ 132 h 138"/>
                <a:gd name="T40" fmla="*/ 0 w 78"/>
                <a:gd name="T41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8" h="138">
                  <a:moveTo>
                    <a:pt x="0" y="138"/>
                  </a:moveTo>
                  <a:lnTo>
                    <a:pt x="48" y="138"/>
                  </a:lnTo>
                  <a:lnTo>
                    <a:pt x="48" y="132"/>
                  </a:lnTo>
                  <a:lnTo>
                    <a:pt x="42" y="132"/>
                  </a:lnTo>
                  <a:lnTo>
                    <a:pt x="36" y="126"/>
                  </a:lnTo>
                  <a:lnTo>
                    <a:pt x="36" y="108"/>
                  </a:lnTo>
                  <a:lnTo>
                    <a:pt x="60" y="18"/>
                  </a:lnTo>
                  <a:lnTo>
                    <a:pt x="66" y="6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2" y="12"/>
                  </a:lnTo>
                  <a:lnTo>
                    <a:pt x="42" y="18"/>
                  </a:lnTo>
                  <a:lnTo>
                    <a:pt x="42" y="24"/>
                  </a:lnTo>
                  <a:lnTo>
                    <a:pt x="18" y="114"/>
                  </a:lnTo>
                  <a:lnTo>
                    <a:pt x="12" y="126"/>
                  </a:lnTo>
                  <a:lnTo>
                    <a:pt x="12" y="132"/>
                  </a:lnTo>
                  <a:lnTo>
                    <a:pt x="0" y="132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6" name="Freeform 41"/>
            <p:cNvSpPr>
              <a:spLocks noEditPoints="1"/>
            </p:cNvSpPr>
            <p:nvPr/>
          </p:nvSpPr>
          <p:spPr bwMode="auto">
            <a:xfrm>
              <a:off x="1341" y="1343"/>
              <a:ext cx="66" cy="101"/>
            </a:xfrm>
            <a:custGeom>
              <a:avLst/>
              <a:gdLst>
                <a:gd name="T0" fmla="*/ 66 w 66"/>
                <a:gd name="T1" fmla="*/ 66 h 101"/>
                <a:gd name="T2" fmla="*/ 48 w 66"/>
                <a:gd name="T3" fmla="*/ 66 h 101"/>
                <a:gd name="T4" fmla="*/ 48 w 66"/>
                <a:gd name="T5" fmla="*/ 0 h 101"/>
                <a:gd name="T6" fmla="*/ 42 w 66"/>
                <a:gd name="T7" fmla="*/ 0 h 101"/>
                <a:gd name="T8" fmla="*/ 0 w 66"/>
                <a:gd name="T9" fmla="*/ 66 h 101"/>
                <a:gd name="T10" fmla="*/ 0 w 66"/>
                <a:gd name="T11" fmla="*/ 78 h 101"/>
                <a:gd name="T12" fmla="*/ 42 w 66"/>
                <a:gd name="T13" fmla="*/ 78 h 101"/>
                <a:gd name="T14" fmla="*/ 42 w 66"/>
                <a:gd name="T15" fmla="*/ 101 h 101"/>
                <a:gd name="T16" fmla="*/ 48 w 66"/>
                <a:gd name="T17" fmla="*/ 101 h 101"/>
                <a:gd name="T18" fmla="*/ 48 w 66"/>
                <a:gd name="T19" fmla="*/ 78 h 101"/>
                <a:gd name="T20" fmla="*/ 66 w 66"/>
                <a:gd name="T21" fmla="*/ 78 h 101"/>
                <a:gd name="T22" fmla="*/ 66 w 66"/>
                <a:gd name="T23" fmla="*/ 66 h 101"/>
                <a:gd name="T24" fmla="*/ 42 w 66"/>
                <a:gd name="T25" fmla="*/ 66 h 101"/>
                <a:gd name="T26" fmla="*/ 6 w 66"/>
                <a:gd name="T27" fmla="*/ 66 h 101"/>
                <a:gd name="T28" fmla="*/ 36 w 66"/>
                <a:gd name="T29" fmla="*/ 12 h 101"/>
                <a:gd name="T30" fmla="*/ 42 w 66"/>
                <a:gd name="T31" fmla="*/ 12 h 101"/>
                <a:gd name="T32" fmla="*/ 42 w 66"/>
                <a:gd name="T33" fmla="*/ 6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101">
                  <a:moveTo>
                    <a:pt x="66" y="66"/>
                  </a:moveTo>
                  <a:lnTo>
                    <a:pt x="48" y="66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0" y="66"/>
                  </a:lnTo>
                  <a:lnTo>
                    <a:pt x="0" y="78"/>
                  </a:lnTo>
                  <a:lnTo>
                    <a:pt x="42" y="78"/>
                  </a:lnTo>
                  <a:lnTo>
                    <a:pt x="42" y="101"/>
                  </a:lnTo>
                  <a:lnTo>
                    <a:pt x="48" y="101"/>
                  </a:lnTo>
                  <a:lnTo>
                    <a:pt x="48" y="78"/>
                  </a:lnTo>
                  <a:lnTo>
                    <a:pt x="66" y="78"/>
                  </a:lnTo>
                  <a:lnTo>
                    <a:pt x="66" y="66"/>
                  </a:lnTo>
                  <a:close/>
                  <a:moveTo>
                    <a:pt x="42" y="66"/>
                  </a:moveTo>
                  <a:lnTo>
                    <a:pt x="6" y="66"/>
                  </a:lnTo>
                  <a:lnTo>
                    <a:pt x="36" y="12"/>
                  </a:lnTo>
                  <a:lnTo>
                    <a:pt x="42" y="12"/>
                  </a:lnTo>
                  <a:lnTo>
                    <a:pt x="42" y="6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7" name="Freeform 42"/>
            <p:cNvSpPr>
              <a:spLocks/>
            </p:cNvSpPr>
            <p:nvPr/>
          </p:nvSpPr>
          <p:spPr bwMode="auto">
            <a:xfrm>
              <a:off x="2770" y="1253"/>
              <a:ext cx="72" cy="138"/>
            </a:xfrm>
            <a:custGeom>
              <a:avLst/>
              <a:gdLst>
                <a:gd name="T0" fmla="*/ 0 w 72"/>
                <a:gd name="T1" fmla="*/ 138 h 138"/>
                <a:gd name="T2" fmla="*/ 42 w 72"/>
                <a:gd name="T3" fmla="*/ 138 h 138"/>
                <a:gd name="T4" fmla="*/ 42 w 72"/>
                <a:gd name="T5" fmla="*/ 138 h 138"/>
                <a:gd name="T6" fmla="*/ 36 w 72"/>
                <a:gd name="T7" fmla="*/ 138 h 138"/>
                <a:gd name="T8" fmla="*/ 30 w 72"/>
                <a:gd name="T9" fmla="*/ 132 h 138"/>
                <a:gd name="T10" fmla="*/ 30 w 72"/>
                <a:gd name="T11" fmla="*/ 126 h 138"/>
                <a:gd name="T12" fmla="*/ 36 w 72"/>
                <a:gd name="T13" fmla="*/ 114 h 138"/>
                <a:gd name="T14" fmla="*/ 54 w 72"/>
                <a:gd name="T15" fmla="*/ 24 h 138"/>
                <a:gd name="T16" fmla="*/ 60 w 72"/>
                <a:gd name="T17" fmla="*/ 12 h 138"/>
                <a:gd name="T18" fmla="*/ 60 w 72"/>
                <a:gd name="T19" fmla="*/ 6 h 138"/>
                <a:gd name="T20" fmla="*/ 72 w 72"/>
                <a:gd name="T21" fmla="*/ 6 h 138"/>
                <a:gd name="T22" fmla="*/ 72 w 72"/>
                <a:gd name="T23" fmla="*/ 0 h 138"/>
                <a:gd name="T24" fmla="*/ 24 w 72"/>
                <a:gd name="T25" fmla="*/ 0 h 138"/>
                <a:gd name="T26" fmla="*/ 24 w 72"/>
                <a:gd name="T27" fmla="*/ 6 h 138"/>
                <a:gd name="T28" fmla="*/ 36 w 72"/>
                <a:gd name="T29" fmla="*/ 6 h 138"/>
                <a:gd name="T30" fmla="*/ 42 w 72"/>
                <a:gd name="T31" fmla="*/ 18 h 138"/>
                <a:gd name="T32" fmla="*/ 42 w 72"/>
                <a:gd name="T33" fmla="*/ 24 h 138"/>
                <a:gd name="T34" fmla="*/ 36 w 72"/>
                <a:gd name="T35" fmla="*/ 30 h 138"/>
                <a:gd name="T36" fmla="*/ 12 w 72"/>
                <a:gd name="T37" fmla="*/ 120 h 138"/>
                <a:gd name="T38" fmla="*/ 6 w 72"/>
                <a:gd name="T39" fmla="*/ 132 h 138"/>
                <a:gd name="T40" fmla="*/ 0 w 72"/>
                <a:gd name="T41" fmla="*/ 138 h 138"/>
                <a:gd name="T42" fmla="*/ 0 w 72"/>
                <a:gd name="T43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2" h="138">
                  <a:moveTo>
                    <a:pt x="0" y="138"/>
                  </a:moveTo>
                  <a:lnTo>
                    <a:pt x="42" y="138"/>
                  </a:lnTo>
                  <a:lnTo>
                    <a:pt x="42" y="138"/>
                  </a:lnTo>
                  <a:lnTo>
                    <a:pt x="36" y="138"/>
                  </a:lnTo>
                  <a:lnTo>
                    <a:pt x="30" y="132"/>
                  </a:lnTo>
                  <a:lnTo>
                    <a:pt x="30" y="126"/>
                  </a:lnTo>
                  <a:lnTo>
                    <a:pt x="36" y="114"/>
                  </a:lnTo>
                  <a:lnTo>
                    <a:pt x="54" y="24"/>
                  </a:lnTo>
                  <a:lnTo>
                    <a:pt x="60" y="12"/>
                  </a:lnTo>
                  <a:lnTo>
                    <a:pt x="60" y="6"/>
                  </a:lnTo>
                  <a:lnTo>
                    <a:pt x="72" y="6"/>
                  </a:lnTo>
                  <a:lnTo>
                    <a:pt x="72" y="0"/>
                  </a:lnTo>
                  <a:lnTo>
                    <a:pt x="24" y="0"/>
                  </a:lnTo>
                  <a:lnTo>
                    <a:pt x="24" y="6"/>
                  </a:lnTo>
                  <a:lnTo>
                    <a:pt x="36" y="6"/>
                  </a:lnTo>
                  <a:lnTo>
                    <a:pt x="42" y="18"/>
                  </a:lnTo>
                  <a:lnTo>
                    <a:pt x="42" y="24"/>
                  </a:lnTo>
                  <a:lnTo>
                    <a:pt x="36" y="30"/>
                  </a:lnTo>
                  <a:lnTo>
                    <a:pt x="12" y="120"/>
                  </a:lnTo>
                  <a:lnTo>
                    <a:pt x="6" y="132"/>
                  </a:lnTo>
                  <a:lnTo>
                    <a:pt x="0" y="138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8" name="Freeform 43"/>
            <p:cNvSpPr>
              <a:spLocks/>
            </p:cNvSpPr>
            <p:nvPr/>
          </p:nvSpPr>
          <p:spPr bwMode="auto">
            <a:xfrm>
              <a:off x="2842" y="1337"/>
              <a:ext cx="60" cy="107"/>
            </a:xfrm>
            <a:custGeom>
              <a:avLst/>
              <a:gdLst>
                <a:gd name="T0" fmla="*/ 60 w 60"/>
                <a:gd name="T1" fmla="*/ 90 h 107"/>
                <a:gd name="T2" fmla="*/ 60 w 60"/>
                <a:gd name="T3" fmla="*/ 90 h 107"/>
                <a:gd name="T4" fmla="*/ 54 w 60"/>
                <a:gd name="T5" fmla="*/ 96 h 107"/>
                <a:gd name="T6" fmla="*/ 48 w 60"/>
                <a:gd name="T7" fmla="*/ 96 h 107"/>
                <a:gd name="T8" fmla="*/ 12 w 60"/>
                <a:gd name="T9" fmla="*/ 96 h 107"/>
                <a:gd name="T10" fmla="*/ 36 w 60"/>
                <a:gd name="T11" fmla="*/ 72 h 107"/>
                <a:gd name="T12" fmla="*/ 48 w 60"/>
                <a:gd name="T13" fmla="*/ 54 h 107"/>
                <a:gd name="T14" fmla="*/ 54 w 60"/>
                <a:gd name="T15" fmla="*/ 30 h 107"/>
                <a:gd name="T16" fmla="*/ 48 w 60"/>
                <a:gd name="T17" fmla="*/ 6 h 107"/>
                <a:gd name="T18" fmla="*/ 30 w 60"/>
                <a:gd name="T19" fmla="*/ 0 h 107"/>
                <a:gd name="T20" fmla="*/ 12 w 60"/>
                <a:gd name="T21" fmla="*/ 12 h 107"/>
                <a:gd name="T22" fmla="*/ 0 w 60"/>
                <a:gd name="T23" fmla="*/ 36 h 107"/>
                <a:gd name="T24" fmla="*/ 0 w 60"/>
                <a:gd name="T25" fmla="*/ 36 h 107"/>
                <a:gd name="T26" fmla="*/ 12 w 60"/>
                <a:gd name="T27" fmla="*/ 18 h 107"/>
                <a:gd name="T28" fmla="*/ 24 w 60"/>
                <a:gd name="T29" fmla="*/ 12 h 107"/>
                <a:gd name="T30" fmla="*/ 30 w 60"/>
                <a:gd name="T31" fmla="*/ 18 h 107"/>
                <a:gd name="T32" fmla="*/ 36 w 60"/>
                <a:gd name="T33" fmla="*/ 24 h 107"/>
                <a:gd name="T34" fmla="*/ 42 w 60"/>
                <a:gd name="T35" fmla="*/ 36 h 107"/>
                <a:gd name="T36" fmla="*/ 36 w 60"/>
                <a:gd name="T37" fmla="*/ 60 h 107"/>
                <a:gd name="T38" fmla="*/ 24 w 60"/>
                <a:gd name="T39" fmla="*/ 78 h 107"/>
                <a:gd name="T40" fmla="*/ 0 w 60"/>
                <a:gd name="T41" fmla="*/ 107 h 107"/>
                <a:gd name="T42" fmla="*/ 0 w 60"/>
                <a:gd name="T43" fmla="*/ 107 h 107"/>
                <a:gd name="T44" fmla="*/ 54 w 60"/>
                <a:gd name="T45" fmla="*/ 107 h 107"/>
                <a:gd name="T46" fmla="*/ 60 w 60"/>
                <a:gd name="T47" fmla="*/ 9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0" h="107">
                  <a:moveTo>
                    <a:pt x="60" y="90"/>
                  </a:moveTo>
                  <a:lnTo>
                    <a:pt x="60" y="90"/>
                  </a:lnTo>
                  <a:lnTo>
                    <a:pt x="54" y="96"/>
                  </a:lnTo>
                  <a:lnTo>
                    <a:pt x="48" y="96"/>
                  </a:lnTo>
                  <a:lnTo>
                    <a:pt x="12" y="96"/>
                  </a:lnTo>
                  <a:lnTo>
                    <a:pt x="36" y="72"/>
                  </a:lnTo>
                  <a:lnTo>
                    <a:pt x="48" y="54"/>
                  </a:lnTo>
                  <a:lnTo>
                    <a:pt x="54" y="30"/>
                  </a:lnTo>
                  <a:lnTo>
                    <a:pt x="48" y="6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2" y="18"/>
                  </a:lnTo>
                  <a:lnTo>
                    <a:pt x="24" y="12"/>
                  </a:lnTo>
                  <a:lnTo>
                    <a:pt x="30" y="18"/>
                  </a:lnTo>
                  <a:lnTo>
                    <a:pt x="36" y="24"/>
                  </a:lnTo>
                  <a:lnTo>
                    <a:pt x="42" y="36"/>
                  </a:lnTo>
                  <a:lnTo>
                    <a:pt x="36" y="60"/>
                  </a:lnTo>
                  <a:lnTo>
                    <a:pt x="24" y="78"/>
                  </a:lnTo>
                  <a:lnTo>
                    <a:pt x="0" y="107"/>
                  </a:lnTo>
                  <a:lnTo>
                    <a:pt x="0" y="107"/>
                  </a:lnTo>
                  <a:lnTo>
                    <a:pt x="54" y="107"/>
                  </a:lnTo>
                  <a:lnTo>
                    <a:pt x="60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9" name="Freeform 44"/>
            <p:cNvSpPr>
              <a:spLocks/>
            </p:cNvSpPr>
            <p:nvPr/>
          </p:nvSpPr>
          <p:spPr bwMode="auto">
            <a:xfrm>
              <a:off x="2615" y="1767"/>
              <a:ext cx="72" cy="137"/>
            </a:xfrm>
            <a:custGeom>
              <a:avLst/>
              <a:gdLst>
                <a:gd name="T0" fmla="*/ 0 w 72"/>
                <a:gd name="T1" fmla="*/ 137 h 137"/>
                <a:gd name="T2" fmla="*/ 48 w 72"/>
                <a:gd name="T3" fmla="*/ 137 h 137"/>
                <a:gd name="T4" fmla="*/ 48 w 72"/>
                <a:gd name="T5" fmla="*/ 131 h 137"/>
                <a:gd name="T6" fmla="*/ 42 w 72"/>
                <a:gd name="T7" fmla="*/ 131 h 137"/>
                <a:gd name="T8" fmla="*/ 36 w 72"/>
                <a:gd name="T9" fmla="*/ 125 h 137"/>
                <a:gd name="T10" fmla="*/ 36 w 72"/>
                <a:gd name="T11" fmla="*/ 119 h 137"/>
                <a:gd name="T12" fmla="*/ 36 w 72"/>
                <a:gd name="T13" fmla="*/ 113 h 137"/>
                <a:gd name="T14" fmla="*/ 60 w 72"/>
                <a:gd name="T15" fmla="*/ 18 h 137"/>
                <a:gd name="T16" fmla="*/ 66 w 72"/>
                <a:gd name="T17" fmla="*/ 6 h 137"/>
                <a:gd name="T18" fmla="*/ 72 w 72"/>
                <a:gd name="T19" fmla="*/ 0 h 137"/>
                <a:gd name="T20" fmla="*/ 72 w 72"/>
                <a:gd name="T21" fmla="*/ 0 h 137"/>
                <a:gd name="T22" fmla="*/ 30 w 72"/>
                <a:gd name="T23" fmla="*/ 0 h 137"/>
                <a:gd name="T24" fmla="*/ 30 w 72"/>
                <a:gd name="T25" fmla="*/ 0 h 137"/>
                <a:gd name="T26" fmla="*/ 36 w 72"/>
                <a:gd name="T27" fmla="*/ 6 h 137"/>
                <a:gd name="T28" fmla="*/ 42 w 72"/>
                <a:gd name="T29" fmla="*/ 12 h 137"/>
                <a:gd name="T30" fmla="*/ 42 w 72"/>
                <a:gd name="T31" fmla="*/ 18 h 137"/>
                <a:gd name="T32" fmla="*/ 42 w 72"/>
                <a:gd name="T33" fmla="*/ 24 h 137"/>
                <a:gd name="T34" fmla="*/ 18 w 72"/>
                <a:gd name="T35" fmla="*/ 119 h 137"/>
                <a:gd name="T36" fmla="*/ 12 w 72"/>
                <a:gd name="T37" fmla="*/ 131 h 137"/>
                <a:gd name="T38" fmla="*/ 0 w 72"/>
                <a:gd name="T39" fmla="*/ 131 h 137"/>
                <a:gd name="T40" fmla="*/ 0 w 72"/>
                <a:gd name="T41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" h="137">
                  <a:moveTo>
                    <a:pt x="0" y="137"/>
                  </a:moveTo>
                  <a:lnTo>
                    <a:pt x="48" y="137"/>
                  </a:lnTo>
                  <a:lnTo>
                    <a:pt x="48" y="131"/>
                  </a:lnTo>
                  <a:lnTo>
                    <a:pt x="42" y="131"/>
                  </a:lnTo>
                  <a:lnTo>
                    <a:pt x="36" y="125"/>
                  </a:lnTo>
                  <a:lnTo>
                    <a:pt x="36" y="119"/>
                  </a:lnTo>
                  <a:lnTo>
                    <a:pt x="36" y="113"/>
                  </a:lnTo>
                  <a:lnTo>
                    <a:pt x="60" y="18"/>
                  </a:lnTo>
                  <a:lnTo>
                    <a:pt x="66" y="6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6" y="6"/>
                  </a:lnTo>
                  <a:lnTo>
                    <a:pt x="42" y="12"/>
                  </a:lnTo>
                  <a:lnTo>
                    <a:pt x="42" y="18"/>
                  </a:lnTo>
                  <a:lnTo>
                    <a:pt x="42" y="24"/>
                  </a:lnTo>
                  <a:lnTo>
                    <a:pt x="18" y="119"/>
                  </a:lnTo>
                  <a:lnTo>
                    <a:pt x="12" y="131"/>
                  </a:lnTo>
                  <a:lnTo>
                    <a:pt x="0" y="131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0" name="Freeform 45"/>
            <p:cNvSpPr>
              <a:spLocks/>
            </p:cNvSpPr>
            <p:nvPr/>
          </p:nvSpPr>
          <p:spPr bwMode="auto">
            <a:xfrm>
              <a:off x="2693" y="1851"/>
              <a:ext cx="53" cy="107"/>
            </a:xfrm>
            <a:custGeom>
              <a:avLst/>
              <a:gdLst>
                <a:gd name="T0" fmla="*/ 12 w 53"/>
                <a:gd name="T1" fmla="*/ 53 h 107"/>
                <a:gd name="T2" fmla="*/ 24 w 53"/>
                <a:gd name="T3" fmla="*/ 53 h 107"/>
                <a:gd name="T4" fmla="*/ 30 w 53"/>
                <a:gd name="T5" fmla="*/ 59 h 107"/>
                <a:gd name="T6" fmla="*/ 41 w 53"/>
                <a:gd name="T7" fmla="*/ 65 h 107"/>
                <a:gd name="T8" fmla="*/ 41 w 53"/>
                <a:gd name="T9" fmla="*/ 77 h 107"/>
                <a:gd name="T10" fmla="*/ 35 w 53"/>
                <a:gd name="T11" fmla="*/ 95 h 107"/>
                <a:gd name="T12" fmla="*/ 24 w 53"/>
                <a:gd name="T13" fmla="*/ 101 h 107"/>
                <a:gd name="T14" fmla="*/ 12 w 53"/>
                <a:gd name="T15" fmla="*/ 101 h 107"/>
                <a:gd name="T16" fmla="*/ 6 w 53"/>
                <a:gd name="T17" fmla="*/ 95 h 107"/>
                <a:gd name="T18" fmla="*/ 0 w 53"/>
                <a:gd name="T19" fmla="*/ 95 h 107"/>
                <a:gd name="T20" fmla="*/ 0 w 53"/>
                <a:gd name="T21" fmla="*/ 101 h 107"/>
                <a:gd name="T22" fmla="*/ 6 w 53"/>
                <a:gd name="T23" fmla="*/ 107 h 107"/>
                <a:gd name="T24" fmla="*/ 12 w 53"/>
                <a:gd name="T25" fmla="*/ 107 h 107"/>
                <a:gd name="T26" fmla="*/ 41 w 53"/>
                <a:gd name="T27" fmla="*/ 101 h 107"/>
                <a:gd name="T28" fmla="*/ 53 w 53"/>
                <a:gd name="T29" fmla="*/ 89 h 107"/>
                <a:gd name="T30" fmla="*/ 53 w 53"/>
                <a:gd name="T31" fmla="*/ 71 h 107"/>
                <a:gd name="T32" fmla="*/ 53 w 53"/>
                <a:gd name="T33" fmla="*/ 59 h 107"/>
                <a:gd name="T34" fmla="*/ 47 w 53"/>
                <a:gd name="T35" fmla="*/ 47 h 107"/>
                <a:gd name="T36" fmla="*/ 35 w 53"/>
                <a:gd name="T37" fmla="*/ 41 h 107"/>
                <a:gd name="T38" fmla="*/ 41 w 53"/>
                <a:gd name="T39" fmla="*/ 29 h 107"/>
                <a:gd name="T40" fmla="*/ 47 w 53"/>
                <a:gd name="T41" fmla="*/ 17 h 107"/>
                <a:gd name="T42" fmla="*/ 41 w 53"/>
                <a:gd name="T43" fmla="*/ 5 h 107"/>
                <a:gd name="T44" fmla="*/ 24 w 53"/>
                <a:gd name="T45" fmla="*/ 0 h 107"/>
                <a:gd name="T46" fmla="*/ 12 w 53"/>
                <a:gd name="T47" fmla="*/ 5 h 107"/>
                <a:gd name="T48" fmla="*/ 0 w 53"/>
                <a:gd name="T49" fmla="*/ 23 h 107"/>
                <a:gd name="T50" fmla="*/ 0 w 53"/>
                <a:gd name="T51" fmla="*/ 23 h 107"/>
                <a:gd name="T52" fmla="*/ 6 w 53"/>
                <a:gd name="T53" fmla="*/ 11 h 107"/>
                <a:gd name="T54" fmla="*/ 18 w 53"/>
                <a:gd name="T55" fmla="*/ 5 h 107"/>
                <a:gd name="T56" fmla="*/ 30 w 53"/>
                <a:gd name="T57" fmla="*/ 11 h 107"/>
                <a:gd name="T58" fmla="*/ 35 w 53"/>
                <a:gd name="T59" fmla="*/ 23 h 107"/>
                <a:gd name="T60" fmla="*/ 30 w 53"/>
                <a:gd name="T61" fmla="*/ 41 h 107"/>
                <a:gd name="T62" fmla="*/ 12 w 53"/>
                <a:gd name="T63" fmla="*/ 53 h 107"/>
                <a:gd name="T64" fmla="*/ 12 w 53"/>
                <a:gd name="T65" fmla="*/ 5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3" h="107">
                  <a:moveTo>
                    <a:pt x="12" y="53"/>
                  </a:moveTo>
                  <a:lnTo>
                    <a:pt x="24" y="53"/>
                  </a:lnTo>
                  <a:lnTo>
                    <a:pt x="30" y="59"/>
                  </a:lnTo>
                  <a:lnTo>
                    <a:pt x="41" y="65"/>
                  </a:lnTo>
                  <a:lnTo>
                    <a:pt x="41" y="77"/>
                  </a:lnTo>
                  <a:lnTo>
                    <a:pt x="35" y="95"/>
                  </a:lnTo>
                  <a:lnTo>
                    <a:pt x="24" y="101"/>
                  </a:lnTo>
                  <a:lnTo>
                    <a:pt x="12" y="101"/>
                  </a:lnTo>
                  <a:lnTo>
                    <a:pt x="6" y="95"/>
                  </a:lnTo>
                  <a:lnTo>
                    <a:pt x="0" y="95"/>
                  </a:lnTo>
                  <a:lnTo>
                    <a:pt x="0" y="101"/>
                  </a:lnTo>
                  <a:lnTo>
                    <a:pt x="6" y="107"/>
                  </a:lnTo>
                  <a:lnTo>
                    <a:pt x="12" y="107"/>
                  </a:lnTo>
                  <a:lnTo>
                    <a:pt x="41" y="101"/>
                  </a:lnTo>
                  <a:lnTo>
                    <a:pt x="53" y="89"/>
                  </a:lnTo>
                  <a:lnTo>
                    <a:pt x="53" y="71"/>
                  </a:lnTo>
                  <a:lnTo>
                    <a:pt x="53" y="59"/>
                  </a:lnTo>
                  <a:lnTo>
                    <a:pt x="47" y="47"/>
                  </a:lnTo>
                  <a:lnTo>
                    <a:pt x="35" y="41"/>
                  </a:lnTo>
                  <a:lnTo>
                    <a:pt x="41" y="29"/>
                  </a:lnTo>
                  <a:lnTo>
                    <a:pt x="47" y="17"/>
                  </a:lnTo>
                  <a:lnTo>
                    <a:pt x="41" y="5"/>
                  </a:lnTo>
                  <a:lnTo>
                    <a:pt x="24" y="0"/>
                  </a:lnTo>
                  <a:lnTo>
                    <a:pt x="12" y="5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6" y="11"/>
                  </a:lnTo>
                  <a:lnTo>
                    <a:pt x="18" y="5"/>
                  </a:lnTo>
                  <a:lnTo>
                    <a:pt x="30" y="11"/>
                  </a:lnTo>
                  <a:lnTo>
                    <a:pt x="35" y="23"/>
                  </a:lnTo>
                  <a:lnTo>
                    <a:pt x="30" y="41"/>
                  </a:lnTo>
                  <a:lnTo>
                    <a:pt x="12" y="53"/>
                  </a:lnTo>
                  <a:lnTo>
                    <a:pt x="12" y="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1" name="Freeform 46"/>
            <p:cNvSpPr>
              <a:spLocks/>
            </p:cNvSpPr>
            <p:nvPr/>
          </p:nvSpPr>
          <p:spPr bwMode="auto">
            <a:xfrm>
              <a:off x="2459" y="1253"/>
              <a:ext cx="114" cy="144"/>
            </a:xfrm>
            <a:custGeom>
              <a:avLst/>
              <a:gdLst>
                <a:gd name="T0" fmla="*/ 114 w 114"/>
                <a:gd name="T1" fmla="*/ 0 h 144"/>
                <a:gd name="T2" fmla="*/ 78 w 114"/>
                <a:gd name="T3" fmla="*/ 0 h 144"/>
                <a:gd name="T4" fmla="*/ 78 w 114"/>
                <a:gd name="T5" fmla="*/ 6 h 144"/>
                <a:gd name="T6" fmla="*/ 84 w 114"/>
                <a:gd name="T7" fmla="*/ 6 h 144"/>
                <a:gd name="T8" fmla="*/ 90 w 114"/>
                <a:gd name="T9" fmla="*/ 12 h 144"/>
                <a:gd name="T10" fmla="*/ 84 w 114"/>
                <a:gd name="T11" fmla="*/ 24 h 144"/>
                <a:gd name="T12" fmla="*/ 78 w 114"/>
                <a:gd name="T13" fmla="*/ 36 h 144"/>
                <a:gd name="T14" fmla="*/ 78 w 114"/>
                <a:gd name="T15" fmla="*/ 36 h 144"/>
                <a:gd name="T16" fmla="*/ 42 w 114"/>
                <a:gd name="T17" fmla="*/ 114 h 144"/>
                <a:gd name="T18" fmla="*/ 42 w 114"/>
                <a:gd name="T19" fmla="*/ 114 h 144"/>
                <a:gd name="T20" fmla="*/ 30 w 114"/>
                <a:gd name="T21" fmla="*/ 18 h 144"/>
                <a:gd name="T22" fmla="*/ 30 w 114"/>
                <a:gd name="T23" fmla="*/ 6 h 144"/>
                <a:gd name="T24" fmla="*/ 42 w 114"/>
                <a:gd name="T25" fmla="*/ 6 h 144"/>
                <a:gd name="T26" fmla="*/ 42 w 114"/>
                <a:gd name="T27" fmla="*/ 0 h 144"/>
                <a:gd name="T28" fmla="*/ 0 w 114"/>
                <a:gd name="T29" fmla="*/ 0 h 144"/>
                <a:gd name="T30" fmla="*/ 0 w 114"/>
                <a:gd name="T31" fmla="*/ 6 h 144"/>
                <a:gd name="T32" fmla="*/ 6 w 114"/>
                <a:gd name="T33" fmla="*/ 12 h 144"/>
                <a:gd name="T34" fmla="*/ 6 w 114"/>
                <a:gd name="T35" fmla="*/ 18 h 144"/>
                <a:gd name="T36" fmla="*/ 12 w 114"/>
                <a:gd name="T37" fmla="*/ 36 h 144"/>
                <a:gd name="T38" fmla="*/ 30 w 114"/>
                <a:gd name="T39" fmla="*/ 144 h 144"/>
                <a:gd name="T40" fmla="*/ 30 w 114"/>
                <a:gd name="T41" fmla="*/ 144 h 144"/>
                <a:gd name="T42" fmla="*/ 102 w 114"/>
                <a:gd name="T43" fmla="*/ 12 h 144"/>
                <a:gd name="T44" fmla="*/ 108 w 114"/>
                <a:gd name="T45" fmla="*/ 12 h 144"/>
                <a:gd name="T46" fmla="*/ 114 w 114"/>
                <a:gd name="T47" fmla="*/ 6 h 144"/>
                <a:gd name="T48" fmla="*/ 114 w 114"/>
                <a:gd name="T49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4" h="144">
                  <a:moveTo>
                    <a:pt x="114" y="0"/>
                  </a:moveTo>
                  <a:lnTo>
                    <a:pt x="78" y="0"/>
                  </a:lnTo>
                  <a:lnTo>
                    <a:pt x="78" y="6"/>
                  </a:lnTo>
                  <a:lnTo>
                    <a:pt x="84" y="6"/>
                  </a:lnTo>
                  <a:lnTo>
                    <a:pt x="90" y="12"/>
                  </a:lnTo>
                  <a:lnTo>
                    <a:pt x="84" y="24"/>
                  </a:lnTo>
                  <a:lnTo>
                    <a:pt x="78" y="36"/>
                  </a:lnTo>
                  <a:lnTo>
                    <a:pt x="78" y="36"/>
                  </a:lnTo>
                  <a:lnTo>
                    <a:pt x="42" y="114"/>
                  </a:lnTo>
                  <a:lnTo>
                    <a:pt x="42" y="114"/>
                  </a:lnTo>
                  <a:lnTo>
                    <a:pt x="30" y="18"/>
                  </a:lnTo>
                  <a:lnTo>
                    <a:pt x="30" y="6"/>
                  </a:lnTo>
                  <a:lnTo>
                    <a:pt x="42" y="6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6" y="12"/>
                  </a:lnTo>
                  <a:lnTo>
                    <a:pt x="6" y="18"/>
                  </a:lnTo>
                  <a:lnTo>
                    <a:pt x="12" y="36"/>
                  </a:lnTo>
                  <a:lnTo>
                    <a:pt x="30" y="144"/>
                  </a:lnTo>
                  <a:lnTo>
                    <a:pt x="30" y="144"/>
                  </a:lnTo>
                  <a:lnTo>
                    <a:pt x="102" y="12"/>
                  </a:lnTo>
                  <a:lnTo>
                    <a:pt x="108" y="12"/>
                  </a:lnTo>
                  <a:lnTo>
                    <a:pt x="114" y="6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2" name="Freeform 47"/>
            <p:cNvSpPr>
              <a:spLocks/>
            </p:cNvSpPr>
            <p:nvPr/>
          </p:nvSpPr>
          <p:spPr bwMode="auto">
            <a:xfrm>
              <a:off x="2561" y="1337"/>
              <a:ext cx="60" cy="107"/>
            </a:xfrm>
            <a:custGeom>
              <a:avLst/>
              <a:gdLst>
                <a:gd name="T0" fmla="*/ 60 w 60"/>
                <a:gd name="T1" fmla="*/ 90 h 107"/>
                <a:gd name="T2" fmla="*/ 60 w 60"/>
                <a:gd name="T3" fmla="*/ 84 h 107"/>
                <a:gd name="T4" fmla="*/ 54 w 60"/>
                <a:gd name="T5" fmla="*/ 96 h 107"/>
                <a:gd name="T6" fmla="*/ 48 w 60"/>
                <a:gd name="T7" fmla="*/ 96 h 107"/>
                <a:gd name="T8" fmla="*/ 12 w 60"/>
                <a:gd name="T9" fmla="*/ 96 h 107"/>
                <a:gd name="T10" fmla="*/ 36 w 60"/>
                <a:gd name="T11" fmla="*/ 72 h 107"/>
                <a:gd name="T12" fmla="*/ 48 w 60"/>
                <a:gd name="T13" fmla="*/ 54 h 107"/>
                <a:gd name="T14" fmla="*/ 54 w 60"/>
                <a:gd name="T15" fmla="*/ 30 h 107"/>
                <a:gd name="T16" fmla="*/ 48 w 60"/>
                <a:gd name="T17" fmla="*/ 6 h 107"/>
                <a:gd name="T18" fmla="*/ 30 w 60"/>
                <a:gd name="T19" fmla="*/ 0 h 107"/>
                <a:gd name="T20" fmla="*/ 12 w 60"/>
                <a:gd name="T21" fmla="*/ 12 h 107"/>
                <a:gd name="T22" fmla="*/ 0 w 60"/>
                <a:gd name="T23" fmla="*/ 36 h 107"/>
                <a:gd name="T24" fmla="*/ 0 w 60"/>
                <a:gd name="T25" fmla="*/ 36 h 107"/>
                <a:gd name="T26" fmla="*/ 12 w 60"/>
                <a:gd name="T27" fmla="*/ 18 h 107"/>
                <a:gd name="T28" fmla="*/ 24 w 60"/>
                <a:gd name="T29" fmla="*/ 12 h 107"/>
                <a:gd name="T30" fmla="*/ 30 w 60"/>
                <a:gd name="T31" fmla="*/ 18 h 107"/>
                <a:gd name="T32" fmla="*/ 36 w 60"/>
                <a:gd name="T33" fmla="*/ 24 h 107"/>
                <a:gd name="T34" fmla="*/ 42 w 60"/>
                <a:gd name="T35" fmla="*/ 36 h 107"/>
                <a:gd name="T36" fmla="*/ 36 w 60"/>
                <a:gd name="T37" fmla="*/ 54 h 107"/>
                <a:gd name="T38" fmla="*/ 24 w 60"/>
                <a:gd name="T39" fmla="*/ 78 h 107"/>
                <a:gd name="T40" fmla="*/ 0 w 60"/>
                <a:gd name="T41" fmla="*/ 107 h 107"/>
                <a:gd name="T42" fmla="*/ 0 w 60"/>
                <a:gd name="T43" fmla="*/ 107 h 107"/>
                <a:gd name="T44" fmla="*/ 54 w 60"/>
                <a:gd name="T45" fmla="*/ 107 h 107"/>
                <a:gd name="T46" fmla="*/ 60 w 60"/>
                <a:gd name="T47" fmla="*/ 9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0" h="107">
                  <a:moveTo>
                    <a:pt x="60" y="90"/>
                  </a:moveTo>
                  <a:lnTo>
                    <a:pt x="60" y="84"/>
                  </a:lnTo>
                  <a:lnTo>
                    <a:pt x="54" y="96"/>
                  </a:lnTo>
                  <a:lnTo>
                    <a:pt x="48" y="96"/>
                  </a:lnTo>
                  <a:lnTo>
                    <a:pt x="12" y="96"/>
                  </a:lnTo>
                  <a:lnTo>
                    <a:pt x="36" y="72"/>
                  </a:lnTo>
                  <a:lnTo>
                    <a:pt x="48" y="54"/>
                  </a:lnTo>
                  <a:lnTo>
                    <a:pt x="54" y="30"/>
                  </a:lnTo>
                  <a:lnTo>
                    <a:pt x="48" y="6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12" y="18"/>
                  </a:lnTo>
                  <a:lnTo>
                    <a:pt x="24" y="12"/>
                  </a:lnTo>
                  <a:lnTo>
                    <a:pt x="30" y="18"/>
                  </a:lnTo>
                  <a:lnTo>
                    <a:pt x="36" y="24"/>
                  </a:lnTo>
                  <a:lnTo>
                    <a:pt x="42" y="36"/>
                  </a:lnTo>
                  <a:lnTo>
                    <a:pt x="36" y="54"/>
                  </a:lnTo>
                  <a:lnTo>
                    <a:pt x="24" y="78"/>
                  </a:lnTo>
                  <a:lnTo>
                    <a:pt x="0" y="107"/>
                  </a:lnTo>
                  <a:lnTo>
                    <a:pt x="0" y="107"/>
                  </a:lnTo>
                  <a:lnTo>
                    <a:pt x="54" y="107"/>
                  </a:lnTo>
                  <a:lnTo>
                    <a:pt x="60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3" name="Freeform 48"/>
            <p:cNvSpPr>
              <a:spLocks noEditPoints="1"/>
            </p:cNvSpPr>
            <p:nvPr/>
          </p:nvSpPr>
          <p:spPr bwMode="auto">
            <a:xfrm>
              <a:off x="1688" y="1194"/>
              <a:ext cx="78" cy="143"/>
            </a:xfrm>
            <a:custGeom>
              <a:avLst/>
              <a:gdLst>
                <a:gd name="T0" fmla="*/ 78 w 78"/>
                <a:gd name="T1" fmla="*/ 0 h 143"/>
                <a:gd name="T2" fmla="*/ 48 w 78"/>
                <a:gd name="T3" fmla="*/ 6 h 143"/>
                <a:gd name="T4" fmla="*/ 24 w 78"/>
                <a:gd name="T5" fmla="*/ 24 h 143"/>
                <a:gd name="T6" fmla="*/ 6 w 78"/>
                <a:gd name="T7" fmla="*/ 53 h 143"/>
                <a:gd name="T8" fmla="*/ 0 w 78"/>
                <a:gd name="T9" fmla="*/ 83 h 143"/>
                <a:gd name="T10" fmla="*/ 6 w 78"/>
                <a:gd name="T11" fmla="*/ 113 h 143"/>
                <a:gd name="T12" fmla="*/ 12 w 78"/>
                <a:gd name="T13" fmla="*/ 131 h 143"/>
                <a:gd name="T14" fmla="*/ 24 w 78"/>
                <a:gd name="T15" fmla="*/ 137 h 143"/>
                <a:gd name="T16" fmla="*/ 42 w 78"/>
                <a:gd name="T17" fmla="*/ 143 h 143"/>
                <a:gd name="T18" fmla="*/ 60 w 78"/>
                <a:gd name="T19" fmla="*/ 137 h 143"/>
                <a:gd name="T20" fmla="*/ 72 w 78"/>
                <a:gd name="T21" fmla="*/ 125 h 143"/>
                <a:gd name="T22" fmla="*/ 78 w 78"/>
                <a:gd name="T23" fmla="*/ 95 h 143"/>
                <a:gd name="T24" fmla="*/ 72 w 78"/>
                <a:gd name="T25" fmla="*/ 65 h 143"/>
                <a:gd name="T26" fmla="*/ 60 w 78"/>
                <a:gd name="T27" fmla="*/ 59 h 143"/>
                <a:gd name="T28" fmla="*/ 48 w 78"/>
                <a:gd name="T29" fmla="*/ 53 h 143"/>
                <a:gd name="T30" fmla="*/ 36 w 78"/>
                <a:gd name="T31" fmla="*/ 53 h 143"/>
                <a:gd name="T32" fmla="*/ 18 w 78"/>
                <a:gd name="T33" fmla="*/ 59 h 143"/>
                <a:gd name="T34" fmla="*/ 36 w 78"/>
                <a:gd name="T35" fmla="*/ 24 h 143"/>
                <a:gd name="T36" fmla="*/ 54 w 78"/>
                <a:gd name="T37" fmla="*/ 6 h 143"/>
                <a:gd name="T38" fmla="*/ 78 w 78"/>
                <a:gd name="T39" fmla="*/ 0 h 143"/>
                <a:gd name="T40" fmla="*/ 78 w 78"/>
                <a:gd name="T41" fmla="*/ 0 h 143"/>
                <a:gd name="T42" fmla="*/ 36 w 78"/>
                <a:gd name="T43" fmla="*/ 65 h 143"/>
                <a:gd name="T44" fmla="*/ 48 w 78"/>
                <a:gd name="T45" fmla="*/ 71 h 143"/>
                <a:gd name="T46" fmla="*/ 60 w 78"/>
                <a:gd name="T47" fmla="*/ 77 h 143"/>
                <a:gd name="T48" fmla="*/ 60 w 78"/>
                <a:gd name="T49" fmla="*/ 107 h 143"/>
                <a:gd name="T50" fmla="*/ 60 w 78"/>
                <a:gd name="T51" fmla="*/ 125 h 143"/>
                <a:gd name="T52" fmla="*/ 54 w 78"/>
                <a:gd name="T53" fmla="*/ 131 h 143"/>
                <a:gd name="T54" fmla="*/ 42 w 78"/>
                <a:gd name="T55" fmla="*/ 137 h 143"/>
                <a:gd name="T56" fmla="*/ 36 w 78"/>
                <a:gd name="T57" fmla="*/ 137 h 143"/>
                <a:gd name="T58" fmla="*/ 24 w 78"/>
                <a:gd name="T59" fmla="*/ 125 h 143"/>
                <a:gd name="T60" fmla="*/ 18 w 78"/>
                <a:gd name="T61" fmla="*/ 113 h 143"/>
                <a:gd name="T62" fmla="*/ 18 w 78"/>
                <a:gd name="T63" fmla="*/ 89 h 143"/>
                <a:gd name="T64" fmla="*/ 18 w 78"/>
                <a:gd name="T65" fmla="*/ 77 h 143"/>
                <a:gd name="T66" fmla="*/ 18 w 78"/>
                <a:gd name="T67" fmla="*/ 71 h 143"/>
                <a:gd name="T68" fmla="*/ 30 w 78"/>
                <a:gd name="T69" fmla="*/ 65 h 143"/>
                <a:gd name="T70" fmla="*/ 36 w 78"/>
                <a:gd name="T71" fmla="*/ 65 h 143"/>
                <a:gd name="T72" fmla="*/ 36 w 78"/>
                <a:gd name="T73" fmla="*/ 65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8" h="143">
                  <a:moveTo>
                    <a:pt x="78" y="0"/>
                  </a:moveTo>
                  <a:lnTo>
                    <a:pt x="48" y="6"/>
                  </a:lnTo>
                  <a:lnTo>
                    <a:pt x="24" y="24"/>
                  </a:lnTo>
                  <a:lnTo>
                    <a:pt x="6" y="53"/>
                  </a:lnTo>
                  <a:lnTo>
                    <a:pt x="0" y="83"/>
                  </a:lnTo>
                  <a:lnTo>
                    <a:pt x="6" y="113"/>
                  </a:lnTo>
                  <a:lnTo>
                    <a:pt x="12" y="131"/>
                  </a:lnTo>
                  <a:lnTo>
                    <a:pt x="24" y="137"/>
                  </a:lnTo>
                  <a:lnTo>
                    <a:pt x="42" y="143"/>
                  </a:lnTo>
                  <a:lnTo>
                    <a:pt x="60" y="137"/>
                  </a:lnTo>
                  <a:lnTo>
                    <a:pt x="72" y="125"/>
                  </a:lnTo>
                  <a:lnTo>
                    <a:pt x="78" y="95"/>
                  </a:lnTo>
                  <a:lnTo>
                    <a:pt x="72" y="65"/>
                  </a:lnTo>
                  <a:lnTo>
                    <a:pt x="60" y="59"/>
                  </a:lnTo>
                  <a:lnTo>
                    <a:pt x="48" y="53"/>
                  </a:lnTo>
                  <a:lnTo>
                    <a:pt x="36" y="53"/>
                  </a:lnTo>
                  <a:lnTo>
                    <a:pt x="18" y="59"/>
                  </a:lnTo>
                  <a:lnTo>
                    <a:pt x="36" y="24"/>
                  </a:lnTo>
                  <a:lnTo>
                    <a:pt x="54" y="6"/>
                  </a:lnTo>
                  <a:lnTo>
                    <a:pt x="78" y="0"/>
                  </a:lnTo>
                  <a:lnTo>
                    <a:pt x="78" y="0"/>
                  </a:lnTo>
                  <a:close/>
                  <a:moveTo>
                    <a:pt x="36" y="65"/>
                  </a:moveTo>
                  <a:lnTo>
                    <a:pt x="48" y="71"/>
                  </a:lnTo>
                  <a:lnTo>
                    <a:pt x="60" y="77"/>
                  </a:lnTo>
                  <a:lnTo>
                    <a:pt x="60" y="107"/>
                  </a:lnTo>
                  <a:lnTo>
                    <a:pt x="60" y="125"/>
                  </a:lnTo>
                  <a:lnTo>
                    <a:pt x="54" y="131"/>
                  </a:lnTo>
                  <a:lnTo>
                    <a:pt x="42" y="137"/>
                  </a:lnTo>
                  <a:lnTo>
                    <a:pt x="36" y="137"/>
                  </a:lnTo>
                  <a:lnTo>
                    <a:pt x="24" y="125"/>
                  </a:lnTo>
                  <a:lnTo>
                    <a:pt x="18" y="113"/>
                  </a:lnTo>
                  <a:lnTo>
                    <a:pt x="18" y="89"/>
                  </a:lnTo>
                  <a:lnTo>
                    <a:pt x="18" y="77"/>
                  </a:lnTo>
                  <a:lnTo>
                    <a:pt x="18" y="71"/>
                  </a:lnTo>
                  <a:lnTo>
                    <a:pt x="30" y="65"/>
                  </a:lnTo>
                  <a:lnTo>
                    <a:pt x="36" y="65"/>
                  </a:lnTo>
                  <a:lnTo>
                    <a:pt x="36" y="65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4" name="Freeform 49"/>
            <p:cNvSpPr>
              <a:spLocks/>
            </p:cNvSpPr>
            <p:nvPr/>
          </p:nvSpPr>
          <p:spPr bwMode="auto">
            <a:xfrm>
              <a:off x="1825" y="1194"/>
              <a:ext cx="132" cy="143"/>
            </a:xfrm>
            <a:custGeom>
              <a:avLst/>
              <a:gdLst>
                <a:gd name="T0" fmla="*/ 54 w 132"/>
                <a:gd name="T1" fmla="*/ 113 h 143"/>
                <a:gd name="T2" fmla="*/ 42 w 132"/>
                <a:gd name="T3" fmla="*/ 107 h 143"/>
                <a:gd name="T4" fmla="*/ 36 w 132"/>
                <a:gd name="T5" fmla="*/ 101 h 143"/>
                <a:gd name="T6" fmla="*/ 30 w 132"/>
                <a:gd name="T7" fmla="*/ 89 h 143"/>
                <a:gd name="T8" fmla="*/ 24 w 132"/>
                <a:gd name="T9" fmla="*/ 71 h 143"/>
                <a:gd name="T10" fmla="*/ 24 w 132"/>
                <a:gd name="T11" fmla="*/ 53 h 143"/>
                <a:gd name="T12" fmla="*/ 30 w 132"/>
                <a:gd name="T13" fmla="*/ 36 h 143"/>
                <a:gd name="T14" fmla="*/ 36 w 132"/>
                <a:gd name="T15" fmla="*/ 18 h 143"/>
                <a:gd name="T16" fmla="*/ 54 w 132"/>
                <a:gd name="T17" fmla="*/ 6 h 143"/>
                <a:gd name="T18" fmla="*/ 66 w 132"/>
                <a:gd name="T19" fmla="*/ 6 h 143"/>
                <a:gd name="T20" fmla="*/ 78 w 132"/>
                <a:gd name="T21" fmla="*/ 6 h 143"/>
                <a:gd name="T22" fmla="*/ 90 w 132"/>
                <a:gd name="T23" fmla="*/ 18 h 143"/>
                <a:gd name="T24" fmla="*/ 102 w 132"/>
                <a:gd name="T25" fmla="*/ 36 h 143"/>
                <a:gd name="T26" fmla="*/ 108 w 132"/>
                <a:gd name="T27" fmla="*/ 53 h 143"/>
                <a:gd name="T28" fmla="*/ 108 w 132"/>
                <a:gd name="T29" fmla="*/ 71 h 143"/>
                <a:gd name="T30" fmla="*/ 102 w 132"/>
                <a:gd name="T31" fmla="*/ 89 h 143"/>
                <a:gd name="T32" fmla="*/ 96 w 132"/>
                <a:gd name="T33" fmla="*/ 101 h 143"/>
                <a:gd name="T34" fmla="*/ 90 w 132"/>
                <a:gd name="T35" fmla="*/ 107 h 143"/>
                <a:gd name="T36" fmla="*/ 78 w 132"/>
                <a:gd name="T37" fmla="*/ 113 h 143"/>
                <a:gd name="T38" fmla="*/ 78 w 132"/>
                <a:gd name="T39" fmla="*/ 143 h 143"/>
                <a:gd name="T40" fmla="*/ 132 w 132"/>
                <a:gd name="T41" fmla="*/ 143 h 143"/>
                <a:gd name="T42" fmla="*/ 132 w 132"/>
                <a:gd name="T43" fmla="*/ 107 h 143"/>
                <a:gd name="T44" fmla="*/ 126 w 132"/>
                <a:gd name="T45" fmla="*/ 107 h 143"/>
                <a:gd name="T46" fmla="*/ 120 w 132"/>
                <a:gd name="T47" fmla="*/ 119 h 143"/>
                <a:gd name="T48" fmla="*/ 114 w 132"/>
                <a:gd name="T49" fmla="*/ 119 h 143"/>
                <a:gd name="T50" fmla="*/ 84 w 132"/>
                <a:gd name="T51" fmla="*/ 119 h 143"/>
                <a:gd name="T52" fmla="*/ 84 w 132"/>
                <a:gd name="T53" fmla="*/ 113 h 143"/>
                <a:gd name="T54" fmla="*/ 102 w 132"/>
                <a:gd name="T55" fmla="*/ 107 h 143"/>
                <a:gd name="T56" fmla="*/ 114 w 132"/>
                <a:gd name="T57" fmla="*/ 95 h 143"/>
                <a:gd name="T58" fmla="*/ 126 w 132"/>
                <a:gd name="T59" fmla="*/ 77 h 143"/>
                <a:gd name="T60" fmla="*/ 126 w 132"/>
                <a:gd name="T61" fmla="*/ 59 h 143"/>
                <a:gd name="T62" fmla="*/ 120 w 132"/>
                <a:gd name="T63" fmla="*/ 30 h 143"/>
                <a:gd name="T64" fmla="*/ 108 w 132"/>
                <a:gd name="T65" fmla="*/ 18 h 143"/>
                <a:gd name="T66" fmla="*/ 96 w 132"/>
                <a:gd name="T67" fmla="*/ 6 h 143"/>
                <a:gd name="T68" fmla="*/ 84 w 132"/>
                <a:gd name="T69" fmla="*/ 0 h 143"/>
                <a:gd name="T70" fmla="*/ 66 w 132"/>
                <a:gd name="T71" fmla="*/ 0 h 143"/>
                <a:gd name="T72" fmla="*/ 48 w 132"/>
                <a:gd name="T73" fmla="*/ 0 h 143"/>
                <a:gd name="T74" fmla="*/ 30 w 132"/>
                <a:gd name="T75" fmla="*/ 6 h 143"/>
                <a:gd name="T76" fmla="*/ 24 w 132"/>
                <a:gd name="T77" fmla="*/ 18 h 143"/>
                <a:gd name="T78" fmla="*/ 12 w 132"/>
                <a:gd name="T79" fmla="*/ 30 h 143"/>
                <a:gd name="T80" fmla="*/ 6 w 132"/>
                <a:gd name="T81" fmla="*/ 59 h 143"/>
                <a:gd name="T82" fmla="*/ 12 w 132"/>
                <a:gd name="T83" fmla="*/ 95 h 143"/>
                <a:gd name="T84" fmla="*/ 24 w 132"/>
                <a:gd name="T85" fmla="*/ 107 h 143"/>
                <a:gd name="T86" fmla="*/ 42 w 132"/>
                <a:gd name="T87" fmla="*/ 113 h 143"/>
                <a:gd name="T88" fmla="*/ 42 w 132"/>
                <a:gd name="T89" fmla="*/ 119 h 143"/>
                <a:gd name="T90" fmla="*/ 12 w 132"/>
                <a:gd name="T91" fmla="*/ 119 h 143"/>
                <a:gd name="T92" fmla="*/ 6 w 132"/>
                <a:gd name="T93" fmla="*/ 119 h 143"/>
                <a:gd name="T94" fmla="*/ 0 w 132"/>
                <a:gd name="T95" fmla="*/ 107 h 143"/>
                <a:gd name="T96" fmla="*/ 0 w 132"/>
                <a:gd name="T97" fmla="*/ 107 h 143"/>
                <a:gd name="T98" fmla="*/ 0 w 132"/>
                <a:gd name="T99" fmla="*/ 143 h 143"/>
                <a:gd name="T100" fmla="*/ 54 w 132"/>
                <a:gd name="T101" fmla="*/ 143 h 143"/>
                <a:gd name="T102" fmla="*/ 54 w 132"/>
                <a:gd name="T103" fmla="*/ 11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" h="143">
                  <a:moveTo>
                    <a:pt x="54" y="113"/>
                  </a:moveTo>
                  <a:lnTo>
                    <a:pt x="42" y="107"/>
                  </a:lnTo>
                  <a:lnTo>
                    <a:pt x="36" y="101"/>
                  </a:lnTo>
                  <a:lnTo>
                    <a:pt x="30" y="89"/>
                  </a:lnTo>
                  <a:lnTo>
                    <a:pt x="24" y="71"/>
                  </a:lnTo>
                  <a:lnTo>
                    <a:pt x="24" y="53"/>
                  </a:lnTo>
                  <a:lnTo>
                    <a:pt x="30" y="36"/>
                  </a:lnTo>
                  <a:lnTo>
                    <a:pt x="36" y="18"/>
                  </a:lnTo>
                  <a:lnTo>
                    <a:pt x="54" y="6"/>
                  </a:lnTo>
                  <a:lnTo>
                    <a:pt x="66" y="6"/>
                  </a:lnTo>
                  <a:lnTo>
                    <a:pt x="78" y="6"/>
                  </a:lnTo>
                  <a:lnTo>
                    <a:pt x="90" y="18"/>
                  </a:lnTo>
                  <a:lnTo>
                    <a:pt x="102" y="36"/>
                  </a:lnTo>
                  <a:lnTo>
                    <a:pt x="108" y="53"/>
                  </a:lnTo>
                  <a:lnTo>
                    <a:pt x="108" y="71"/>
                  </a:lnTo>
                  <a:lnTo>
                    <a:pt x="102" y="89"/>
                  </a:lnTo>
                  <a:lnTo>
                    <a:pt x="96" y="101"/>
                  </a:lnTo>
                  <a:lnTo>
                    <a:pt x="90" y="107"/>
                  </a:lnTo>
                  <a:lnTo>
                    <a:pt x="78" y="113"/>
                  </a:lnTo>
                  <a:lnTo>
                    <a:pt x="78" y="143"/>
                  </a:lnTo>
                  <a:lnTo>
                    <a:pt x="132" y="143"/>
                  </a:lnTo>
                  <a:lnTo>
                    <a:pt x="132" y="107"/>
                  </a:lnTo>
                  <a:lnTo>
                    <a:pt x="126" y="107"/>
                  </a:lnTo>
                  <a:lnTo>
                    <a:pt x="120" y="119"/>
                  </a:lnTo>
                  <a:lnTo>
                    <a:pt x="114" y="119"/>
                  </a:lnTo>
                  <a:lnTo>
                    <a:pt x="84" y="119"/>
                  </a:lnTo>
                  <a:lnTo>
                    <a:pt x="84" y="113"/>
                  </a:lnTo>
                  <a:lnTo>
                    <a:pt x="102" y="107"/>
                  </a:lnTo>
                  <a:lnTo>
                    <a:pt x="114" y="95"/>
                  </a:lnTo>
                  <a:lnTo>
                    <a:pt x="126" y="77"/>
                  </a:lnTo>
                  <a:lnTo>
                    <a:pt x="126" y="59"/>
                  </a:lnTo>
                  <a:lnTo>
                    <a:pt x="120" y="30"/>
                  </a:lnTo>
                  <a:lnTo>
                    <a:pt x="108" y="18"/>
                  </a:lnTo>
                  <a:lnTo>
                    <a:pt x="96" y="6"/>
                  </a:lnTo>
                  <a:lnTo>
                    <a:pt x="84" y="0"/>
                  </a:lnTo>
                  <a:lnTo>
                    <a:pt x="66" y="0"/>
                  </a:lnTo>
                  <a:lnTo>
                    <a:pt x="48" y="0"/>
                  </a:lnTo>
                  <a:lnTo>
                    <a:pt x="30" y="6"/>
                  </a:lnTo>
                  <a:lnTo>
                    <a:pt x="24" y="18"/>
                  </a:lnTo>
                  <a:lnTo>
                    <a:pt x="12" y="30"/>
                  </a:lnTo>
                  <a:lnTo>
                    <a:pt x="6" y="59"/>
                  </a:lnTo>
                  <a:lnTo>
                    <a:pt x="12" y="95"/>
                  </a:lnTo>
                  <a:lnTo>
                    <a:pt x="24" y="107"/>
                  </a:lnTo>
                  <a:lnTo>
                    <a:pt x="42" y="113"/>
                  </a:lnTo>
                  <a:lnTo>
                    <a:pt x="42" y="119"/>
                  </a:lnTo>
                  <a:lnTo>
                    <a:pt x="12" y="119"/>
                  </a:lnTo>
                  <a:lnTo>
                    <a:pt x="6" y="119"/>
                  </a:lnTo>
                  <a:lnTo>
                    <a:pt x="0" y="107"/>
                  </a:lnTo>
                  <a:lnTo>
                    <a:pt x="0" y="107"/>
                  </a:lnTo>
                  <a:lnTo>
                    <a:pt x="0" y="143"/>
                  </a:lnTo>
                  <a:lnTo>
                    <a:pt x="54" y="143"/>
                  </a:lnTo>
                  <a:lnTo>
                    <a:pt x="54" y="1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5" name="Freeform 50"/>
            <p:cNvSpPr>
              <a:spLocks/>
            </p:cNvSpPr>
            <p:nvPr/>
          </p:nvSpPr>
          <p:spPr bwMode="auto">
            <a:xfrm>
              <a:off x="3153" y="1194"/>
              <a:ext cx="78" cy="143"/>
            </a:xfrm>
            <a:custGeom>
              <a:avLst/>
              <a:gdLst>
                <a:gd name="T0" fmla="*/ 78 w 78"/>
                <a:gd name="T1" fmla="*/ 113 h 143"/>
                <a:gd name="T2" fmla="*/ 78 w 78"/>
                <a:gd name="T3" fmla="*/ 113 h 143"/>
                <a:gd name="T4" fmla="*/ 72 w 78"/>
                <a:gd name="T5" fmla="*/ 125 h 143"/>
                <a:gd name="T6" fmla="*/ 60 w 78"/>
                <a:gd name="T7" fmla="*/ 125 h 143"/>
                <a:gd name="T8" fmla="*/ 18 w 78"/>
                <a:gd name="T9" fmla="*/ 125 h 143"/>
                <a:gd name="T10" fmla="*/ 48 w 78"/>
                <a:gd name="T11" fmla="*/ 89 h 143"/>
                <a:gd name="T12" fmla="*/ 60 w 78"/>
                <a:gd name="T13" fmla="*/ 65 h 143"/>
                <a:gd name="T14" fmla="*/ 72 w 78"/>
                <a:gd name="T15" fmla="*/ 53 h 143"/>
                <a:gd name="T16" fmla="*/ 72 w 78"/>
                <a:gd name="T17" fmla="*/ 36 h 143"/>
                <a:gd name="T18" fmla="*/ 72 w 78"/>
                <a:gd name="T19" fmla="*/ 18 h 143"/>
                <a:gd name="T20" fmla="*/ 60 w 78"/>
                <a:gd name="T21" fmla="*/ 12 h 143"/>
                <a:gd name="T22" fmla="*/ 36 w 78"/>
                <a:gd name="T23" fmla="*/ 0 h 143"/>
                <a:gd name="T24" fmla="*/ 18 w 78"/>
                <a:gd name="T25" fmla="*/ 12 h 143"/>
                <a:gd name="T26" fmla="*/ 6 w 78"/>
                <a:gd name="T27" fmla="*/ 24 h 143"/>
                <a:gd name="T28" fmla="*/ 0 w 78"/>
                <a:gd name="T29" fmla="*/ 41 h 143"/>
                <a:gd name="T30" fmla="*/ 0 w 78"/>
                <a:gd name="T31" fmla="*/ 41 h 143"/>
                <a:gd name="T32" fmla="*/ 12 w 78"/>
                <a:gd name="T33" fmla="*/ 24 h 143"/>
                <a:gd name="T34" fmla="*/ 30 w 78"/>
                <a:gd name="T35" fmla="*/ 18 h 143"/>
                <a:gd name="T36" fmla="*/ 42 w 78"/>
                <a:gd name="T37" fmla="*/ 24 h 143"/>
                <a:gd name="T38" fmla="*/ 48 w 78"/>
                <a:gd name="T39" fmla="*/ 30 h 143"/>
                <a:gd name="T40" fmla="*/ 54 w 78"/>
                <a:gd name="T41" fmla="*/ 47 h 143"/>
                <a:gd name="T42" fmla="*/ 48 w 78"/>
                <a:gd name="T43" fmla="*/ 71 h 143"/>
                <a:gd name="T44" fmla="*/ 30 w 78"/>
                <a:gd name="T45" fmla="*/ 101 h 143"/>
                <a:gd name="T46" fmla="*/ 0 w 78"/>
                <a:gd name="T47" fmla="*/ 137 h 143"/>
                <a:gd name="T48" fmla="*/ 0 w 78"/>
                <a:gd name="T49" fmla="*/ 143 h 143"/>
                <a:gd name="T50" fmla="*/ 72 w 78"/>
                <a:gd name="T51" fmla="*/ 143 h 143"/>
                <a:gd name="T52" fmla="*/ 78 w 78"/>
                <a:gd name="T53" fmla="*/ 11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143">
                  <a:moveTo>
                    <a:pt x="78" y="113"/>
                  </a:moveTo>
                  <a:lnTo>
                    <a:pt x="78" y="113"/>
                  </a:lnTo>
                  <a:lnTo>
                    <a:pt x="72" y="125"/>
                  </a:lnTo>
                  <a:lnTo>
                    <a:pt x="60" y="125"/>
                  </a:lnTo>
                  <a:lnTo>
                    <a:pt x="18" y="125"/>
                  </a:lnTo>
                  <a:lnTo>
                    <a:pt x="48" y="89"/>
                  </a:lnTo>
                  <a:lnTo>
                    <a:pt x="60" y="65"/>
                  </a:lnTo>
                  <a:lnTo>
                    <a:pt x="72" y="53"/>
                  </a:lnTo>
                  <a:lnTo>
                    <a:pt x="72" y="36"/>
                  </a:lnTo>
                  <a:lnTo>
                    <a:pt x="72" y="18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8" y="12"/>
                  </a:lnTo>
                  <a:lnTo>
                    <a:pt x="6" y="24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2" y="24"/>
                  </a:lnTo>
                  <a:lnTo>
                    <a:pt x="30" y="18"/>
                  </a:lnTo>
                  <a:lnTo>
                    <a:pt x="42" y="24"/>
                  </a:lnTo>
                  <a:lnTo>
                    <a:pt x="48" y="30"/>
                  </a:lnTo>
                  <a:lnTo>
                    <a:pt x="54" y="47"/>
                  </a:lnTo>
                  <a:lnTo>
                    <a:pt x="48" y="71"/>
                  </a:lnTo>
                  <a:lnTo>
                    <a:pt x="30" y="101"/>
                  </a:lnTo>
                  <a:lnTo>
                    <a:pt x="0" y="137"/>
                  </a:lnTo>
                  <a:lnTo>
                    <a:pt x="0" y="143"/>
                  </a:lnTo>
                  <a:lnTo>
                    <a:pt x="72" y="143"/>
                  </a:lnTo>
                  <a:lnTo>
                    <a:pt x="78" y="1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" name="Freeform 51"/>
            <p:cNvSpPr>
              <a:spLocks/>
            </p:cNvSpPr>
            <p:nvPr/>
          </p:nvSpPr>
          <p:spPr bwMode="auto">
            <a:xfrm>
              <a:off x="3291" y="1188"/>
              <a:ext cx="131" cy="149"/>
            </a:xfrm>
            <a:custGeom>
              <a:avLst/>
              <a:gdLst>
                <a:gd name="T0" fmla="*/ 53 w 131"/>
                <a:gd name="T1" fmla="*/ 113 h 149"/>
                <a:gd name="T2" fmla="*/ 42 w 131"/>
                <a:gd name="T3" fmla="*/ 113 h 149"/>
                <a:gd name="T4" fmla="*/ 36 w 131"/>
                <a:gd name="T5" fmla="*/ 101 h 149"/>
                <a:gd name="T6" fmla="*/ 30 w 131"/>
                <a:gd name="T7" fmla="*/ 89 h 149"/>
                <a:gd name="T8" fmla="*/ 24 w 131"/>
                <a:gd name="T9" fmla="*/ 77 h 149"/>
                <a:gd name="T10" fmla="*/ 24 w 131"/>
                <a:gd name="T11" fmla="*/ 59 h 149"/>
                <a:gd name="T12" fmla="*/ 36 w 131"/>
                <a:gd name="T13" fmla="*/ 18 h 149"/>
                <a:gd name="T14" fmla="*/ 53 w 131"/>
                <a:gd name="T15" fmla="*/ 12 h 149"/>
                <a:gd name="T16" fmla="*/ 65 w 131"/>
                <a:gd name="T17" fmla="*/ 12 h 149"/>
                <a:gd name="T18" fmla="*/ 77 w 131"/>
                <a:gd name="T19" fmla="*/ 12 h 149"/>
                <a:gd name="T20" fmla="*/ 89 w 131"/>
                <a:gd name="T21" fmla="*/ 18 h 149"/>
                <a:gd name="T22" fmla="*/ 101 w 131"/>
                <a:gd name="T23" fmla="*/ 36 h 149"/>
                <a:gd name="T24" fmla="*/ 107 w 131"/>
                <a:gd name="T25" fmla="*/ 59 h 149"/>
                <a:gd name="T26" fmla="*/ 107 w 131"/>
                <a:gd name="T27" fmla="*/ 77 h 149"/>
                <a:gd name="T28" fmla="*/ 101 w 131"/>
                <a:gd name="T29" fmla="*/ 89 h 149"/>
                <a:gd name="T30" fmla="*/ 95 w 131"/>
                <a:gd name="T31" fmla="*/ 101 h 149"/>
                <a:gd name="T32" fmla="*/ 89 w 131"/>
                <a:gd name="T33" fmla="*/ 113 h 149"/>
                <a:gd name="T34" fmla="*/ 77 w 131"/>
                <a:gd name="T35" fmla="*/ 113 h 149"/>
                <a:gd name="T36" fmla="*/ 77 w 131"/>
                <a:gd name="T37" fmla="*/ 149 h 149"/>
                <a:gd name="T38" fmla="*/ 131 w 131"/>
                <a:gd name="T39" fmla="*/ 149 h 149"/>
                <a:gd name="T40" fmla="*/ 131 w 131"/>
                <a:gd name="T41" fmla="*/ 113 h 149"/>
                <a:gd name="T42" fmla="*/ 125 w 131"/>
                <a:gd name="T43" fmla="*/ 113 h 149"/>
                <a:gd name="T44" fmla="*/ 119 w 131"/>
                <a:gd name="T45" fmla="*/ 125 h 149"/>
                <a:gd name="T46" fmla="*/ 113 w 131"/>
                <a:gd name="T47" fmla="*/ 125 h 149"/>
                <a:gd name="T48" fmla="*/ 83 w 131"/>
                <a:gd name="T49" fmla="*/ 125 h 149"/>
                <a:gd name="T50" fmla="*/ 83 w 131"/>
                <a:gd name="T51" fmla="*/ 119 h 149"/>
                <a:gd name="T52" fmla="*/ 101 w 131"/>
                <a:gd name="T53" fmla="*/ 107 h 149"/>
                <a:gd name="T54" fmla="*/ 113 w 131"/>
                <a:gd name="T55" fmla="*/ 95 h 149"/>
                <a:gd name="T56" fmla="*/ 125 w 131"/>
                <a:gd name="T57" fmla="*/ 83 h 149"/>
                <a:gd name="T58" fmla="*/ 125 w 131"/>
                <a:gd name="T59" fmla="*/ 65 h 149"/>
                <a:gd name="T60" fmla="*/ 119 w 131"/>
                <a:gd name="T61" fmla="*/ 36 h 149"/>
                <a:gd name="T62" fmla="*/ 113 w 131"/>
                <a:gd name="T63" fmla="*/ 24 h 149"/>
                <a:gd name="T64" fmla="*/ 107 w 131"/>
                <a:gd name="T65" fmla="*/ 18 h 149"/>
                <a:gd name="T66" fmla="*/ 95 w 131"/>
                <a:gd name="T67" fmla="*/ 12 h 149"/>
                <a:gd name="T68" fmla="*/ 83 w 131"/>
                <a:gd name="T69" fmla="*/ 6 h 149"/>
                <a:gd name="T70" fmla="*/ 65 w 131"/>
                <a:gd name="T71" fmla="*/ 0 h 149"/>
                <a:gd name="T72" fmla="*/ 47 w 131"/>
                <a:gd name="T73" fmla="*/ 6 h 149"/>
                <a:gd name="T74" fmla="*/ 30 w 131"/>
                <a:gd name="T75" fmla="*/ 12 h 149"/>
                <a:gd name="T76" fmla="*/ 24 w 131"/>
                <a:gd name="T77" fmla="*/ 18 h 149"/>
                <a:gd name="T78" fmla="*/ 18 w 131"/>
                <a:gd name="T79" fmla="*/ 24 h 149"/>
                <a:gd name="T80" fmla="*/ 12 w 131"/>
                <a:gd name="T81" fmla="*/ 36 h 149"/>
                <a:gd name="T82" fmla="*/ 6 w 131"/>
                <a:gd name="T83" fmla="*/ 65 h 149"/>
                <a:gd name="T84" fmla="*/ 12 w 131"/>
                <a:gd name="T85" fmla="*/ 95 h 149"/>
                <a:gd name="T86" fmla="*/ 24 w 131"/>
                <a:gd name="T87" fmla="*/ 107 h 149"/>
                <a:gd name="T88" fmla="*/ 42 w 131"/>
                <a:gd name="T89" fmla="*/ 119 h 149"/>
                <a:gd name="T90" fmla="*/ 42 w 131"/>
                <a:gd name="T91" fmla="*/ 125 h 149"/>
                <a:gd name="T92" fmla="*/ 12 w 131"/>
                <a:gd name="T93" fmla="*/ 125 h 149"/>
                <a:gd name="T94" fmla="*/ 6 w 131"/>
                <a:gd name="T95" fmla="*/ 125 h 149"/>
                <a:gd name="T96" fmla="*/ 0 w 131"/>
                <a:gd name="T97" fmla="*/ 113 h 149"/>
                <a:gd name="T98" fmla="*/ 0 w 131"/>
                <a:gd name="T99" fmla="*/ 113 h 149"/>
                <a:gd name="T100" fmla="*/ 0 w 131"/>
                <a:gd name="T101" fmla="*/ 149 h 149"/>
                <a:gd name="T102" fmla="*/ 53 w 131"/>
                <a:gd name="T103" fmla="*/ 149 h 149"/>
                <a:gd name="T104" fmla="*/ 53 w 131"/>
                <a:gd name="T105" fmla="*/ 113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" h="149">
                  <a:moveTo>
                    <a:pt x="53" y="113"/>
                  </a:moveTo>
                  <a:lnTo>
                    <a:pt x="42" y="113"/>
                  </a:lnTo>
                  <a:lnTo>
                    <a:pt x="36" y="101"/>
                  </a:lnTo>
                  <a:lnTo>
                    <a:pt x="30" y="89"/>
                  </a:lnTo>
                  <a:lnTo>
                    <a:pt x="24" y="77"/>
                  </a:lnTo>
                  <a:lnTo>
                    <a:pt x="24" y="59"/>
                  </a:lnTo>
                  <a:lnTo>
                    <a:pt x="36" y="18"/>
                  </a:lnTo>
                  <a:lnTo>
                    <a:pt x="53" y="12"/>
                  </a:lnTo>
                  <a:lnTo>
                    <a:pt x="65" y="12"/>
                  </a:lnTo>
                  <a:lnTo>
                    <a:pt x="77" y="12"/>
                  </a:lnTo>
                  <a:lnTo>
                    <a:pt x="89" y="18"/>
                  </a:lnTo>
                  <a:lnTo>
                    <a:pt x="101" y="36"/>
                  </a:lnTo>
                  <a:lnTo>
                    <a:pt x="107" y="59"/>
                  </a:lnTo>
                  <a:lnTo>
                    <a:pt x="107" y="77"/>
                  </a:lnTo>
                  <a:lnTo>
                    <a:pt x="101" y="89"/>
                  </a:lnTo>
                  <a:lnTo>
                    <a:pt x="95" y="101"/>
                  </a:lnTo>
                  <a:lnTo>
                    <a:pt x="89" y="113"/>
                  </a:lnTo>
                  <a:lnTo>
                    <a:pt x="77" y="113"/>
                  </a:lnTo>
                  <a:lnTo>
                    <a:pt x="77" y="149"/>
                  </a:lnTo>
                  <a:lnTo>
                    <a:pt x="131" y="149"/>
                  </a:lnTo>
                  <a:lnTo>
                    <a:pt x="131" y="113"/>
                  </a:lnTo>
                  <a:lnTo>
                    <a:pt x="125" y="113"/>
                  </a:lnTo>
                  <a:lnTo>
                    <a:pt x="119" y="125"/>
                  </a:lnTo>
                  <a:lnTo>
                    <a:pt x="113" y="125"/>
                  </a:lnTo>
                  <a:lnTo>
                    <a:pt x="83" y="125"/>
                  </a:lnTo>
                  <a:lnTo>
                    <a:pt x="83" y="119"/>
                  </a:lnTo>
                  <a:lnTo>
                    <a:pt x="101" y="107"/>
                  </a:lnTo>
                  <a:lnTo>
                    <a:pt x="113" y="95"/>
                  </a:lnTo>
                  <a:lnTo>
                    <a:pt x="125" y="83"/>
                  </a:lnTo>
                  <a:lnTo>
                    <a:pt x="125" y="65"/>
                  </a:lnTo>
                  <a:lnTo>
                    <a:pt x="119" y="36"/>
                  </a:lnTo>
                  <a:lnTo>
                    <a:pt x="113" y="24"/>
                  </a:lnTo>
                  <a:lnTo>
                    <a:pt x="107" y="18"/>
                  </a:lnTo>
                  <a:lnTo>
                    <a:pt x="95" y="12"/>
                  </a:lnTo>
                  <a:lnTo>
                    <a:pt x="83" y="6"/>
                  </a:lnTo>
                  <a:lnTo>
                    <a:pt x="65" y="0"/>
                  </a:lnTo>
                  <a:lnTo>
                    <a:pt x="47" y="6"/>
                  </a:lnTo>
                  <a:lnTo>
                    <a:pt x="30" y="12"/>
                  </a:lnTo>
                  <a:lnTo>
                    <a:pt x="24" y="18"/>
                  </a:lnTo>
                  <a:lnTo>
                    <a:pt x="18" y="24"/>
                  </a:lnTo>
                  <a:lnTo>
                    <a:pt x="12" y="36"/>
                  </a:lnTo>
                  <a:lnTo>
                    <a:pt x="6" y="65"/>
                  </a:lnTo>
                  <a:lnTo>
                    <a:pt x="12" y="95"/>
                  </a:lnTo>
                  <a:lnTo>
                    <a:pt x="24" y="107"/>
                  </a:lnTo>
                  <a:lnTo>
                    <a:pt x="42" y="119"/>
                  </a:lnTo>
                  <a:lnTo>
                    <a:pt x="42" y="125"/>
                  </a:lnTo>
                  <a:lnTo>
                    <a:pt x="12" y="125"/>
                  </a:lnTo>
                  <a:lnTo>
                    <a:pt x="6" y="125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49"/>
                  </a:lnTo>
                  <a:lnTo>
                    <a:pt x="53" y="149"/>
                  </a:lnTo>
                  <a:lnTo>
                    <a:pt x="53" y="1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" name="Freeform 52"/>
            <p:cNvSpPr>
              <a:spLocks/>
            </p:cNvSpPr>
            <p:nvPr/>
          </p:nvSpPr>
          <p:spPr bwMode="auto">
            <a:xfrm>
              <a:off x="2262" y="1194"/>
              <a:ext cx="78" cy="143"/>
            </a:xfrm>
            <a:custGeom>
              <a:avLst/>
              <a:gdLst>
                <a:gd name="T0" fmla="*/ 78 w 78"/>
                <a:gd name="T1" fmla="*/ 113 h 143"/>
                <a:gd name="T2" fmla="*/ 78 w 78"/>
                <a:gd name="T3" fmla="*/ 113 h 143"/>
                <a:gd name="T4" fmla="*/ 72 w 78"/>
                <a:gd name="T5" fmla="*/ 125 h 143"/>
                <a:gd name="T6" fmla="*/ 60 w 78"/>
                <a:gd name="T7" fmla="*/ 125 h 143"/>
                <a:gd name="T8" fmla="*/ 18 w 78"/>
                <a:gd name="T9" fmla="*/ 125 h 143"/>
                <a:gd name="T10" fmla="*/ 48 w 78"/>
                <a:gd name="T11" fmla="*/ 89 h 143"/>
                <a:gd name="T12" fmla="*/ 60 w 78"/>
                <a:gd name="T13" fmla="*/ 65 h 143"/>
                <a:gd name="T14" fmla="*/ 72 w 78"/>
                <a:gd name="T15" fmla="*/ 53 h 143"/>
                <a:gd name="T16" fmla="*/ 72 w 78"/>
                <a:gd name="T17" fmla="*/ 36 h 143"/>
                <a:gd name="T18" fmla="*/ 72 w 78"/>
                <a:gd name="T19" fmla="*/ 18 h 143"/>
                <a:gd name="T20" fmla="*/ 60 w 78"/>
                <a:gd name="T21" fmla="*/ 12 h 143"/>
                <a:gd name="T22" fmla="*/ 36 w 78"/>
                <a:gd name="T23" fmla="*/ 0 h 143"/>
                <a:gd name="T24" fmla="*/ 18 w 78"/>
                <a:gd name="T25" fmla="*/ 12 h 143"/>
                <a:gd name="T26" fmla="*/ 6 w 78"/>
                <a:gd name="T27" fmla="*/ 24 h 143"/>
                <a:gd name="T28" fmla="*/ 0 w 78"/>
                <a:gd name="T29" fmla="*/ 41 h 143"/>
                <a:gd name="T30" fmla="*/ 0 w 78"/>
                <a:gd name="T31" fmla="*/ 41 h 143"/>
                <a:gd name="T32" fmla="*/ 12 w 78"/>
                <a:gd name="T33" fmla="*/ 24 h 143"/>
                <a:gd name="T34" fmla="*/ 30 w 78"/>
                <a:gd name="T35" fmla="*/ 18 h 143"/>
                <a:gd name="T36" fmla="*/ 42 w 78"/>
                <a:gd name="T37" fmla="*/ 24 h 143"/>
                <a:gd name="T38" fmla="*/ 48 w 78"/>
                <a:gd name="T39" fmla="*/ 30 h 143"/>
                <a:gd name="T40" fmla="*/ 54 w 78"/>
                <a:gd name="T41" fmla="*/ 47 h 143"/>
                <a:gd name="T42" fmla="*/ 48 w 78"/>
                <a:gd name="T43" fmla="*/ 71 h 143"/>
                <a:gd name="T44" fmla="*/ 30 w 78"/>
                <a:gd name="T45" fmla="*/ 101 h 143"/>
                <a:gd name="T46" fmla="*/ 0 w 78"/>
                <a:gd name="T47" fmla="*/ 137 h 143"/>
                <a:gd name="T48" fmla="*/ 0 w 78"/>
                <a:gd name="T49" fmla="*/ 143 h 143"/>
                <a:gd name="T50" fmla="*/ 72 w 78"/>
                <a:gd name="T51" fmla="*/ 143 h 143"/>
                <a:gd name="T52" fmla="*/ 78 w 78"/>
                <a:gd name="T53" fmla="*/ 11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143">
                  <a:moveTo>
                    <a:pt x="78" y="113"/>
                  </a:moveTo>
                  <a:lnTo>
                    <a:pt x="78" y="113"/>
                  </a:lnTo>
                  <a:lnTo>
                    <a:pt x="72" y="125"/>
                  </a:lnTo>
                  <a:lnTo>
                    <a:pt x="60" y="125"/>
                  </a:lnTo>
                  <a:lnTo>
                    <a:pt x="18" y="125"/>
                  </a:lnTo>
                  <a:lnTo>
                    <a:pt x="48" y="89"/>
                  </a:lnTo>
                  <a:lnTo>
                    <a:pt x="60" y="65"/>
                  </a:lnTo>
                  <a:lnTo>
                    <a:pt x="72" y="53"/>
                  </a:lnTo>
                  <a:lnTo>
                    <a:pt x="72" y="36"/>
                  </a:lnTo>
                  <a:lnTo>
                    <a:pt x="72" y="18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8" y="12"/>
                  </a:lnTo>
                  <a:lnTo>
                    <a:pt x="6" y="24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2" y="24"/>
                  </a:lnTo>
                  <a:lnTo>
                    <a:pt x="30" y="18"/>
                  </a:lnTo>
                  <a:lnTo>
                    <a:pt x="42" y="24"/>
                  </a:lnTo>
                  <a:lnTo>
                    <a:pt x="48" y="30"/>
                  </a:lnTo>
                  <a:lnTo>
                    <a:pt x="54" y="47"/>
                  </a:lnTo>
                  <a:lnTo>
                    <a:pt x="48" y="71"/>
                  </a:lnTo>
                  <a:lnTo>
                    <a:pt x="30" y="101"/>
                  </a:lnTo>
                  <a:lnTo>
                    <a:pt x="0" y="137"/>
                  </a:lnTo>
                  <a:lnTo>
                    <a:pt x="0" y="143"/>
                  </a:lnTo>
                  <a:lnTo>
                    <a:pt x="72" y="143"/>
                  </a:lnTo>
                  <a:lnTo>
                    <a:pt x="78" y="1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8" name="Freeform 53"/>
            <p:cNvSpPr>
              <a:spLocks/>
            </p:cNvSpPr>
            <p:nvPr/>
          </p:nvSpPr>
          <p:spPr bwMode="auto">
            <a:xfrm>
              <a:off x="4989" y="2274"/>
              <a:ext cx="72" cy="150"/>
            </a:xfrm>
            <a:custGeom>
              <a:avLst/>
              <a:gdLst>
                <a:gd name="T0" fmla="*/ 24 w 72"/>
                <a:gd name="T1" fmla="*/ 24 h 150"/>
                <a:gd name="T2" fmla="*/ 60 w 72"/>
                <a:gd name="T3" fmla="*/ 24 h 150"/>
                <a:gd name="T4" fmla="*/ 66 w 72"/>
                <a:gd name="T5" fmla="*/ 24 h 150"/>
                <a:gd name="T6" fmla="*/ 66 w 72"/>
                <a:gd name="T7" fmla="*/ 18 h 150"/>
                <a:gd name="T8" fmla="*/ 72 w 72"/>
                <a:gd name="T9" fmla="*/ 0 h 150"/>
                <a:gd name="T10" fmla="*/ 72 w 72"/>
                <a:gd name="T11" fmla="*/ 0 h 150"/>
                <a:gd name="T12" fmla="*/ 66 w 72"/>
                <a:gd name="T13" fmla="*/ 6 h 150"/>
                <a:gd name="T14" fmla="*/ 60 w 72"/>
                <a:gd name="T15" fmla="*/ 6 h 150"/>
                <a:gd name="T16" fmla="*/ 24 w 72"/>
                <a:gd name="T17" fmla="*/ 6 h 150"/>
                <a:gd name="T18" fmla="*/ 6 w 72"/>
                <a:gd name="T19" fmla="*/ 54 h 150"/>
                <a:gd name="T20" fmla="*/ 6 w 72"/>
                <a:gd name="T21" fmla="*/ 60 h 150"/>
                <a:gd name="T22" fmla="*/ 6 w 72"/>
                <a:gd name="T23" fmla="*/ 60 h 150"/>
                <a:gd name="T24" fmla="*/ 24 w 72"/>
                <a:gd name="T25" fmla="*/ 60 h 150"/>
                <a:gd name="T26" fmla="*/ 42 w 72"/>
                <a:gd name="T27" fmla="*/ 66 h 150"/>
                <a:gd name="T28" fmla="*/ 54 w 72"/>
                <a:gd name="T29" fmla="*/ 78 h 150"/>
                <a:gd name="T30" fmla="*/ 60 w 72"/>
                <a:gd name="T31" fmla="*/ 102 h 150"/>
                <a:gd name="T32" fmla="*/ 60 w 72"/>
                <a:gd name="T33" fmla="*/ 120 h 150"/>
                <a:gd name="T34" fmla="*/ 48 w 72"/>
                <a:gd name="T35" fmla="*/ 132 h 150"/>
                <a:gd name="T36" fmla="*/ 30 w 72"/>
                <a:gd name="T37" fmla="*/ 138 h 150"/>
                <a:gd name="T38" fmla="*/ 18 w 72"/>
                <a:gd name="T39" fmla="*/ 132 h 150"/>
                <a:gd name="T40" fmla="*/ 6 w 72"/>
                <a:gd name="T41" fmla="*/ 126 h 150"/>
                <a:gd name="T42" fmla="*/ 0 w 72"/>
                <a:gd name="T43" fmla="*/ 132 h 150"/>
                <a:gd name="T44" fmla="*/ 0 w 72"/>
                <a:gd name="T45" fmla="*/ 132 h 150"/>
                <a:gd name="T46" fmla="*/ 6 w 72"/>
                <a:gd name="T47" fmla="*/ 144 h 150"/>
                <a:gd name="T48" fmla="*/ 24 w 72"/>
                <a:gd name="T49" fmla="*/ 150 h 150"/>
                <a:gd name="T50" fmla="*/ 42 w 72"/>
                <a:gd name="T51" fmla="*/ 144 h 150"/>
                <a:gd name="T52" fmla="*/ 60 w 72"/>
                <a:gd name="T53" fmla="*/ 132 h 150"/>
                <a:gd name="T54" fmla="*/ 66 w 72"/>
                <a:gd name="T55" fmla="*/ 120 h 150"/>
                <a:gd name="T56" fmla="*/ 72 w 72"/>
                <a:gd name="T57" fmla="*/ 96 h 150"/>
                <a:gd name="T58" fmla="*/ 66 w 72"/>
                <a:gd name="T59" fmla="*/ 78 h 150"/>
                <a:gd name="T60" fmla="*/ 60 w 72"/>
                <a:gd name="T61" fmla="*/ 60 h 150"/>
                <a:gd name="T62" fmla="*/ 42 w 72"/>
                <a:gd name="T63" fmla="*/ 48 h 150"/>
                <a:gd name="T64" fmla="*/ 18 w 72"/>
                <a:gd name="T65" fmla="*/ 42 h 150"/>
                <a:gd name="T66" fmla="*/ 24 w 72"/>
                <a:gd name="T67" fmla="*/ 2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2" h="150">
                  <a:moveTo>
                    <a:pt x="24" y="24"/>
                  </a:moveTo>
                  <a:lnTo>
                    <a:pt x="60" y="24"/>
                  </a:lnTo>
                  <a:lnTo>
                    <a:pt x="66" y="24"/>
                  </a:lnTo>
                  <a:lnTo>
                    <a:pt x="66" y="18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66" y="6"/>
                  </a:lnTo>
                  <a:lnTo>
                    <a:pt x="60" y="6"/>
                  </a:lnTo>
                  <a:lnTo>
                    <a:pt x="24" y="6"/>
                  </a:lnTo>
                  <a:lnTo>
                    <a:pt x="6" y="54"/>
                  </a:lnTo>
                  <a:lnTo>
                    <a:pt x="6" y="60"/>
                  </a:lnTo>
                  <a:lnTo>
                    <a:pt x="6" y="60"/>
                  </a:lnTo>
                  <a:lnTo>
                    <a:pt x="24" y="60"/>
                  </a:lnTo>
                  <a:lnTo>
                    <a:pt x="42" y="66"/>
                  </a:lnTo>
                  <a:lnTo>
                    <a:pt x="54" y="78"/>
                  </a:lnTo>
                  <a:lnTo>
                    <a:pt x="60" y="102"/>
                  </a:lnTo>
                  <a:lnTo>
                    <a:pt x="60" y="120"/>
                  </a:lnTo>
                  <a:lnTo>
                    <a:pt x="48" y="132"/>
                  </a:lnTo>
                  <a:lnTo>
                    <a:pt x="30" y="138"/>
                  </a:lnTo>
                  <a:lnTo>
                    <a:pt x="18" y="132"/>
                  </a:lnTo>
                  <a:lnTo>
                    <a:pt x="6" y="126"/>
                  </a:lnTo>
                  <a:lnTo>
                    <a:pt x="0" y="132"/>
                  </a:lnTo>
                  <a:lnTo>
                    <a:pt x="0" y="132"/>
                  </a:lnTo>
                  <a:lnTo>
                    <a:pt x="6" y="144"/>
                  </a:lnTo>
                  <a:lnTo>
                    <a:pt x="24" y="150"/>
                  </a:lnTo>
                  <a:lnTo>
                    <a:pt x="42" y="144"/>
                  </a:lnTo>
                  <a:lnTo>
                    <a:pt x="60" y="132"/>
                  </a:lnTo>
                  <a:lnTo>
                    <a:pt x="66" y="120"/>
                  </a:lnTo>
                  <a:lnTo>
                    <a:pt x="72" y="96"/>
                  </a:lnTo>
                  <a:lnTo>
                    <a:pt x="66" y="78"/>
                  </a:lnTo>
                  <a:lnTo>
                    <a:pt x="60" y="60"/>
                  </a:lnTo>
                  <a:lnTo>
                    <a:pt x="42" y="48"/>
                  </a:lnTo>
                  <a:lnTo>
                    <a:pt x="18" y="42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9" name="Freeform 54"/>
            <p:cNvSpPr>
              <a:spLocks/>
            </p:cNvSpPr>
            <p:nvPr/>
          </p:nvSpPr>
          <p:spPr bwMode="auto">
            <a:xfrm>
              <a:off x="5127" y="2274"/>
              <a:ext cx="125" cy="144"/>
            </a:xfrm>
            <a:custGeom>
              <a:avLst/>
              <a:gdLst>
                <a:gd name="T0" fmla="*/ 48 w 125"/>
                <a:gd name="T1" fmla="*/ 114 h 144"/>
                <a:gd name="T2" fmla="*/ 42 w 125"/>
                <a:gd name="T3" fmla="*/ 108 h 144"/>
                <a:gd name="T4" fmla="*/ 36 w 125"/>
                <a:gd name="T5" fmla="*/ 102 h 144"/>
                <a:gd name="T6" fmla="*/ 30 w 125"/>
                <a:gd name="T7" fmla="*/ 90 h 144"/>
                <a:gd name="T8" fmla="*/ 24 w 125"/>
                <a:gd name="T9" fmla="*/ 72 h 144"/>
                <a:gd name="T10" fmla="*/ 24 w 125"/>
                <a:gd name="T11" fmla="*/ 54 h 144"/>
                <a:gd name="T12" fmla="*/ 24 w 125"/>
                <a:gd name="T13" fmla="*/ 36 h 144"/>
                <a:gd name="T14" fmla="*/ 36 w 125"/>
                <a:gd name="T15" fmla="*/ 18 h 144"/>
                <a:gd name="T16" fmla="*/ 48 w 125"/>
                <a:gd name="T17" fmla="*/ 6 h 144"/>
                <a:gd name="T18" fmla="*/ 65 w 125"/>
                <a:gd name="T19" fmla="*/ 6 h 144"/>
                <a:gd name="T20" fmla="*/ 77 w 125"/>
                <a:gd name="T21" fmla="*/ 6 h 144"/>
                <a:gd name="T22" fmla="*/ 89 w 125"/>
                <a:gd name="T23" fmla="*/ 18 h 144"/>
                <a:gd name="T24" fmla="*/ 101 w 125"/>
                <a:gd name="T25" fmla="*/ 36 h 144"/>
                <a:gd name="T26" fmla="*/ 107 w 125"/>
                <a:gd name="T27" fmla="*/ 54 h 144"/>
                <a:gd name="T28" fmla="*/ 107 w 125"/>
                <a:gd name="T29" fmla="*/ 72 h 144"/>
                <a:gd name="T30" fmla="*/ 101 w 125"/>
                <a:gd name="T31" fmla="*/ 90 h 144"/>
                <a:gd name="T32" fmla="*/ 95 w 125"/>
                <a:gd name="T33" fmla="*/ 102 h 144"/>
                <a:gd name="T34" fmla="*/ 89 w 125"/>
                <a:gd name="T35" fmla="*/ 108 h 144"/>
                <a:gd name="T36" fmla="*/ 77 w 125"/>
                <a:gd name="T37" fmla="*/ 114 h 144"/>
                <a:gd name="T38" fmla="*/ 71 w 125"/>
                <a:gd name="T39" fmla="*/ 144 h 144"/>
                <a:gd name="T40" fmla="*/ 125 w 125"/>
                <a:gd name="T41" fmla="*/ 144 h 144"/>
                <a:gd name="T42" fmla="*/ 125 w 125"/>
                <a:gd name="T43" fmla="*/ 108 h 144"/>
                <a:gd name="T44" fmla="*/ 125 w 125"/>
                <a:gd name="T45" fmla="*/ 108 h 144"/>
                <a:gd name="T46" fmla="*/ 119 w 125"/>
                <a:gd name="T47" fmla="*/ 120 h 144"/>
                <a:gd name="T48" fmla="*/ 113 w 125"/>
                <a:gd name="T49" fmla="*/ 126 h 144"/>
                <a:gd name="T50" fmla="*/ 83 w 125"/>
                <a:gd name="T51" fmla="*/ 126 h 144"/>
                <a:gd name="T52" fmla="*/ 83 w 125"/>
                <a:gd name="T53" fmla="*/ 120 h 144"/>
                <a:gd name="T54" fmla="*/ 101 w 125"/>
                <a:gd name="T55" fmla="*/ 108 h 144"/>
                <a:gd name="T56" fmla="*/ 113 w 125"/>
                <a:gd name="T57" fmla="*/ 96 h 144"/>
                <a:gd name="T58" fmla="*/ 125 w 125"/>
                <a:gd name="T59" fmla="*/ 60 h 144"/>
                <a:gd name="T60" fmla="*/ 119 w 125"/>
                <a:gd name="T61" fmla="*/ 30 h 144"/>
                <a:gd name="T62" fmla="*/ 107 w 125"/>
                <a:gd name="T63" fmla="*/ 18 h 144"/>
                <a:gd name="T64" fmla="*/ 95 w 125"/>
                <a:gd name="T65" fmla="*/ 6 h 144"/>
                <a:gd name="T66" fmla="*/ 83 w 125"/>
                <a:gd name="T67" fmla="*/ 0 h 144"/>
                <a:gd name="T68" fmla="*/ 65 w 125"/>
                <a:gd name="T69" fmla="*/ 0 h 144"/>
                <a:gd name="T70" fmla="*/ 42 w 125"/>
                <a:gd name="T71" fmla="*/ 0 h 144"/>
                <a:gd name="T72" fmla="*/ 30 w 125"/>
                <a:gd name="T73" fmla="*/ 6 h 144"/>
                <a:gd name="T74" fmla="*/ 24 w 125"/>
                <a:gd name="T75" fmla="*/ 18 h 144"/>
                <a:gd name="T76" fmla="*/ 12 w 125"/>
                <a:gd name="T77" fmla="*/ 30 h 144"/>
                <a:gd name="T78" fmla="*/ 6 w 125"/>
                <a:gd name="T79" fmla="*/ 60 h 144"/>
                <a:gd name="T80" fmla="*/ 12 w 125"/>
                <a:gd name="T81" fmla="*/ 96 h 144"/>
                <a:gd name="T82" fmla="*/ 24 w 125"/>
                <a:gd name="T83" fmla="*/ 108 h 144"/>
                <a:gd name="T84" fmla="*/ 42 w 125"/>
                <a:gd name="T85" fmla="*/ 120 h 144"/>
                <a:gd name="T86" fmla="*/ 42 w 125"/>
                <a:gd name="T87" fmla="*/ 126 h 144"/>
                <a:gd name="T88" fmla="*/ 12 w 125"/>
                <a:gd name="T89" fmla="*/ 126 h 144"/>
                <a:gd name="T90" fmla="*/ 6 w 125"/>
                <a:gd name="T91" fmla="*/ 120 h 144"/>
                <a:gd name="T92" fmla="*/ 0 w 125"/>
                <a:gd name="T93" fmla="*/ 108 h 144"/>
                <a:gd name="T94" fmla="*/ 0 w 125"/>
                <a:gd name="T95" fmla="*/ 108 h 144"/>
                <a:gd name="T96" fmla="*/ 0 w 125"/>
                <a:gd name="T97" fmla="*/ 144 h 144"/>
                <a:gd name="T98" fmla="*/ 53 w 125"/>
                <a:gd name="T99" fmla="*/ 144 h 144"/>
                <a:gd name="T100" fmla="*/ 48 w 125"/>
                <a:gd name="T101" fmla="*/ 11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25" h="144">
                  <a:moveTo>
                    <a:pt x="48" y="114"/>
                  </a:moveTo>
                  <a:lnTo>
                    <a:pt x="42" y="108"/>
                  </a:lnTo>
                  <a:lnTo>
                    <a:pt x="36" y="102"/>
                  </a:lnTo>
                  <a:lnTo>
                    <a:pt x="30" y="90"/>
                  </a:lnTo>
                  <a:lnTo>
                    <a:pt x="24" y="72"/>
                  </a:lnTo>
                  <a:lnTo>
                    <a:pt x="24" y="54"/>
                  </a:lnTo>
                  <a:lnTo>
                    <a:pt x="24" y="36"/>
                  </a:lnTo>
                  <a:lnTo>
                    <a:pt x="36" y="18"/>
                  </a:lnTo>
                  <a:lnTo>
                    <a:pt x="48" y="6"/>
                  </a:lnTo>
                  <a:lnTo>
                    <a:pt x="65" y="6"/>
                  </a:lnTo>
                  <a:lnTo>
                    <a:pt x="77" y="6"/>
                  </a:lnTo>
                  <a:lnTo>
                    <a:pt x="89" y="18"/>
                  </a:lnTo>
                  <a:lnTo>
                    <a:pt x="101" y="36"/>
                  </a:lnTo>
                  <a:lnTo>
                    <a:pt x="107" y="54"/>
                  </a:lnTo>
                  <a:lnTo>
                    <a:pt x="107" y="72"/>
                  </a:lnTo>
                  <a:lnTo>
                    <a:pt x="101" y="90"/>
                  </a:lnTo>
                  <a:lnTo>
                    <a:pt x="95" y="102"/>
                  </a:lnTo>
                  <a:lnTo>
                    <a:pt x="89" y="108"/>
                  </a:lnTo>
                  <a:lnTo>
                    <a:pt x="77" y="114"/>
                  </a:lnTo>
                  <a:lnTo>
                    <a:pt x="71" y="144"/>
                  </a:lnTo>
                  <a:lnTo>
                    <a:pt x="125" y="144"/>
                  </a:lnTo>
                  <a:lnTo>
                    <a:pt x="125" y="108"/>
                  </a:lnTo>
                  <a:lnTo>
                    <a:pt x="125" y="108"/>
                  </a:lnTo>
                  <a:lnTo>
                    <a:pt x="119" y="120"/>
                  </a:lnTo>
                  <a:lnTo>
                    <a:pt x="113" y="126"/>
                  </a:lnTo>
                  <a:lnTo>
                    <a:pt x="83" y="126"/>
                  </a:lnTo>
                  <a:lnTo>
                    <a:pt x="83" y="120"/>
                  </a:lnTo>
                  <a:lnTo>
                    <a:pt x="101" y="108"/>
                  </a:lnTo>
                  <a:lnTo>
                    <a:pt x="113" y="96"/>
                  </a:lnTo>
                  <a:lnTo>
                    <a:pt x="125" y="60"/>
                  </a:lnTo>
                  <a:lnTo>
                    <a:pt x="119" y="30"/>
                  </a:lnTo>
                  <a:lnTo>
                    <a:pt x="107" y="18"/>
                  </a:lnTo>
                  <a:lnTo>
                    <a:pt x="95" y="6"/>
                  </a:lnTo>
                  <a:lnTo>
                    <a:pt x="83" y="0"/>
                  </a:lnTo>
                  <a:lnTo>
                    <a:pt x="65" y="0"/>
                  </a:lnTo>
                  <a:lnTo>
                    <a:pt x="42" y="0"/>
                  </a:lnTo>
                  <a:lnTo>
                    <a:pt x="30" y="6"/>
                  </a:lnTo>
                  <a:lnTo>
                    <a:pt x="24" y="18"/>
                  </a:lnTo>
                  <a:lnTo>
                    <a:pt x="12" y="30"/>
                  </a:lnTo>
                  <a:lnTo>
                    <a:pt x="6" y="60"/>
                  </a:lnTo>
                  <a:lnTo>
                    <a:pt x="12" y="96"/>
                  </a:lnTo>
                  <a:lnTo>
                    <a:pt x="24" y="108"/>
                  </a:lnTo>
                  <a:lnTo>
                    <a:pt x="42" y="120"/>
                  </a:lnTo>
                  <a:lnTo>
                    <a:pt x="42" y="126"/>
                  </a:lnTo>
                  <a:lnTo>
                    <a:pt x="12" y="126"/>
                  </a:lnTo>
                  <a:lnTo>
                    <a:pt x="6" y="120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0" y="144"/>
                  </a:lnTo>
                  <a:lnTo>
                    <a:pt x="53" y="144"/>
                  </a:lnTo>
                  <a:lnTo>
                    <a:pt x="48" y="1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0" name="Freeform 55"/>
            <p:cNvSpPr>
              <a:spLocks/>
            </p:cNvSpPr>
            <p:nvPr/>
          </p:nvSpPr>
          <p:spPr bwMode="auto">
            <a:xfrm>
              <a:off x="2101" y="2280"/>
              <a:ext cx="83" cy="138"/>
            </a:xfrm>
            <a:custGeom>
              <a:avLst/>
              <a:gdLst>
                <a:gd name="T0" fmla="*/ 83 w 83"/>
                <a:gd name="T1" fmla="*/ 0 h 138"/>
                <a:gd name="T2" fmla="*/ 11 w 83"/>
                <a:gd name="T3" fmla="*/ 0 h 138"/>
                <a:gd name="T4" fmla="*/ 11 w 83"/>
                <a:gd name="T5" fmla="*/ 6 h 138"/>
                <a:gd name="T6" fmla="*/ 0 w 83"/>
                <a:gd name="T7" fmla="*/ 30 h 138"/>
                <a:gd name="T8" fmla="*/ 6 w 83"/>
                <a:gd name="T9" fmla="*/ 30 h 138"/>
                <a:gd name="T10" fmla="*/ 17 w 83"/>
                <a:gd name="T11" fmla="*/ 18 h 138"/>
                <a:gd name="T12" fmla="*/ 29 w 83"/>
                <a:gd name="T13" fmla="*/ 12 h 138"/>
                <a:gd name="T14" fmla="*/ 65 w 83"/>
                <a:gd name="T15" fmla="*/ 12 h 138"/>
                <a:gd name="T16" fmla="*/ 29 w 83"/>
                <a:gd name="T17" fmla="*/ 138 h 138"/>
                <a:gd name="T18" fmla="*/ 41 w 83"/>
                <a:gd name="T19" fmla="*/ 138 h 138"/>
                <a:gd name="T20" fmla="*/ 83 w 83"/>
                <a:gd name="T21" fmla="*/ 0 h 138"/>
                <a:gd name="T22" fmla="*/ 83 w 83"/>
                <a:gd name="T23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3" h="138">
                  <a:moveTo>
                    <a:pt x="83" y="0"/>
                  </a:moveTo>
                  <a:lnTo>
                    <a:pt x="11" y="0"/>
                  </a:lnTo>
                  <a:lnTo>
                    <a:pt x="11" y="6"/>
                  </a:lnTo>
                  <a:lnTo>
                    <a:pt x="0" y="30"/>
                  </a:lnTo>
                  <a:lnTo>
                    <a:pt x="6" y="30"/>
                  </a:lnTo>
                  <a:lnTo>
                    <a:pt x="17" y="18"/>
                  </a:lnTo>
                  <a:lnTo>
                    <a:pt x="29" y="12"/>
                  </a:lnTo>
                  <a:lnTo>
                    <a:pt x="65" y="12"/>
                  </a:lnTo>
                  <a:lnTo>
                    <a:pt x="29" y="138"/>
                  </a:lnTo>
                  <a:lnTo>
                    <a:pt x="41" y="138"/>
                  </a:lnTo>
                  <a:lnTo>
                    <a:pt x="83" y="0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1" name="Freeform 56"/>
            <p:cNvSpPr>
              <a:spLocks/>
            </p:cNvSpPr>
            <p:nvPr/>
          </p:nvSpPr>
          <p:spPr bwMode="auto">
            <a:xfrm>
              <a:off x="2244" y="2274"/>
              <a:ext cx="132" cy="144"/>
            </a:xfrm>
            <a:custGeom>
              <a:avLst/>
              <a:gdLst>
                <a:gd name="T0" fmla="*/ 54 w 132"/>
                <a:gd name="T1" fmla="*/ 114 h 144"/>
                <a:gd name="T2" fmla="*/ 42 w 132"/>
                <a:gd name="T3" fmla="*/ 108 h 144"/>
                <a:gd name="T4" fmla="*/ 36 w 132"/>
                <a:gd name="T5" fmla="*/ 102 h 144"/>
                <a:gd name="T6" fmla="*/ 30 w 132"/>
                <a:gd name="T7" fmla="*/ 90 h 144"/>
                <a:gd name="T8" fmla="*/ 24 w 132"/>
                <a:gd name="T9" fmla="*/ 72 h 144"/>
                <a:gd name="T10" fmla="*/ 24 w 132"/>
                <a:gd name="T11" fmla="*/ 54 h 144"/>
                <a:gd name="T12" fmla="*/ 30 w 132"/>
                <a:gd name="T13" fmla="*/ 36 h 144"/>
                <a:gd name="T14" fmla="*/ 36 w 132"/>
                <a:gd name="T15" fmla="*/ 18 h 144"/>
                <a:gd name="T16" fmla="*/ 54 w 132"/>
                <a:gd name="T17" fmla="*/ 6 h 144"/>
                <a:gd name="T18" fmla="*/ 66 w 132"/>
                <a:gd name="T19" fmla="*/ 6 h 144"/>
                <a:gd name="T20" fmla="*/ 78 w 132"/>
                <a:gd name="T21" fmla="*/ 6 h 144"/>
                <a:gd name="T22" fmla="*/ 90 w 132"/>
                <a:gd name="T23" fmla="*/ 18 h 144"/>
                <a:gd name="T24" fmla="*/ 102 w 132"/>
                <a:gd name="T25" fmla="*/ 36 h 144"/>
                <a:gd name="T26" fmla="*/ 108 w 132"/>
                <a:gd name="T27" fmla="*/ 54 h 144"/>
                <a:gd name="T28" fmla="*/ 108 w 132"/>
                <a:gd name="T29" fmla="*/ 72 h 144"/>
                <a:gd name="T30" fmla="*/ 102 w 132"/>
                <a:gd name="T31" fmla="*/ 90 h 144"/>
                <a:gd name="T32" fmla="*/ 96 w 132"/>
                <a:gd name="T33" fmla="*/ 102 h 144"/>
                <a:gd name="T34" fmla="*/ 90 w 132"/>
                <a:gd name="T35" fmla="*/ 108 h 144"/>
                <a:gd name="T36" fmla="*/ 78 w 132"/>
                <a:gd name="T37" fmla="*/ 114 h 144"/>
                <a:gd name="T38" fmla="*/ 72 w 132"/>
                <a:gd name="T39" fmla="*/ 144 h 144"/>
                <a:gd name="T40" fmla="*/ 132 w 132"/>
                <a:gd name="T41" fmla="*/ 144 h 144"/>
                <a:gd name="T42" fmla="*/ 132 w 132"/>
                <a:gd name="T43" fmla="*/ 108 h 144"/>
                <a:gd name="T44" fmla="*/ 126 w 132"/>
                <a:gd name="T45" fmla="*/ 108 h 144"/>
                <a:gd name="T46" fmla="*/ 120 w 132"/>
                <a:gd name="T47" fmla="*/ 120 h 144"/>
                <a:gd name="T48" fmla="*/ 114 w 132"/>
                <a:gd name="T49" fmla="*/ 126 h 144"/>
                <a:gd name="T50" fmla="*/ 84 w 132"/>
                <a:gd name="T51" fmla="*/ 126 h 144"/>
                <a:gd name="T52" fmla="*/ 84 w 132"/>
                <a:gd name="T53" fmla="*/ 120 h 144"/>
                <a:gd name="T54" fmla="*/ 102 w 132"/>
                <a:gd name="T55" fmla="*/ 108 h 144"/>
                <a:gd name="T56" fmla="*/ 114 w 132"/>
                <a:gd name="T57" fmla="*/ 96 h 144"/>
                <a:gd name="T58" fmla="*/ 126 w 132"/>
                <a:gd name="T59" fmla="*/ 78 h 144"/>
                <a:gd name="T60" fmla="*/ 126 w 132"/>
                <a:gd name="T61" fmla="*/ 60 h 144"/>
                <a:gd name="T62" fmla="*/ 120 w 132"/>
                <a:gd name="T63" fmla="*/ 30 h 144"/>
                <a:gd name="T64" fmla="*/ 108 w 132"/>
                <a:gd name="T65" fmla="*/ 18 h 144"/>
                <a:gd name="T66" fmla="*/ 96 w 132"/>
                <a:gd name="T67" fmla="*/ 6 h 144"/>
                <a:gd name="T68" fmla="*/ 84 w 132"/>
                <a:gd name="T69" fmla="*/ 0 h 144"/>
                <a:gd name="T70" fmla="*/ 66 w 132"/>
                <a:gd name="T71" fmla="*/ 0 h 144"/>
                <a:gd name="T72" fmla="*/ 48 w 132"/>
                <a:gd name="T73" fmla="*/ 0 h 144"/>
                <a:gd name="T74" fmla="*/ 30 w 132"/>
                <a:gd name="T75" fmla="*/ 6 h 144"/>
                <a:gd name="T76" fmla="*/ 24 w 132"/>
                <a:gd name="T77" fmla="*/ 18 h 144"/>
                <a:gd name="T78" fmla="*/ 12 w 132"/>
                <a:gd name="T79" fmla="*/ 30 h 144"/>
                <a:gd name="T80" fmla="*/ 6 w 132"/>
                <a:gd name="T81" fmla="*/ 60 h 144"/>
                <a:gd name="T82" fmla="*/ 12 w 132"/>
                <a:gd name="T83" fmla="*/ 96 h 144"/>
                <a:gd name="T84" fmla="*/ 24 w 132"/>
                <a:gd name="T85" fmla="*/ 108 h 144"/>
                <a:gd name="T86" fmla="*/ 42 w 132"/>
                <a:gd name="T87" fmla="*/ 120 h 144"/>
                <a:gd name="T88" fmla="*/ 42 w 132"/>
                <a:gd name="T89" fmla="*/ 126 h 144"/>
                <a:gd name="T90" fmla="*/ 12 w 132"/>
                <a:gd name="T91" fmla="*/ 126 h 144"/>
                <a:gd name="T92" fmla="*/ 6 w 132"/>
                <a:gd name="T93" fmla="*/ 120 h 144"/>
                <a:gd name="T94" fmla="*/ 0 w 132"/>
                <a:gd name="T95" fmla="*/ 108 h 144"/>
                <a:gd name="T96" fmla="*/ 0 w 132"/>
                <a:gd name="T97" fmla="*/ 108 h 144"/>
                <a:gd name="T98" fmla="*/ 0 w 132"/>
                <a:gd name="T99" fmla="*/ 144 h 144"/>
                <a:gd name="T100" fmla="*/ 54 w 132"/>
                <a:gd name="T101" fmla="*/ 144 h 144"/>
                <a:gd name="T102" fmla="*/ 54 w 132"/>
                <a:gd name="T103" fmla="*/ 11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" h="144">
                  <a:moveTo>
                    <a:pt x="54" y="114"/>
                  </a:moveTo>
                  <a:lnTo>
                    <a:pt x="42" y="108"/>
                  </a:lnTo>
                  <a:lnTo>
                    <a:pt x="36" y="102"/>
                  </a:lnTo>
                  <a:lnTo>
                    <a:pt x="30" y="90"/>
                  </a:lnTo>
                  <a:lnTo>
                    <a:pt x="24" y="72"/>
                  </a:lnTo>
                  <a:lnTo>
                    <a:pt x="24" y="54"/>
                  </a:lnTo>
                  <a:lnTo>
                    <a:pt x="30" y="36"/>
                  </a:lnTo>
                  <a:lnTo>
                    <a:pt x="36" y="18"/>
                  </a:lnTo>
                  <a:lnTo>
                    <a:pt x="54" y="6"/>
                  </a:lnTo>
                  <a:lnTo>
                    <a:pt x="66" y="6"/>
                  </a:lnTo>
                  <a:lnTo>
                    <a:pt x="78" y="6"/>
                  </a:lnTo>
                  <a:lnTo>
                    <a:pt x="90" y="18"/>
                  </a:lnTo>
                  <a:lnTo>
                    <a:pt x="102" y="36"/>
                  </a:lnTo>
                  <a:lnTo>
                    <a:pt x="108" y="54"/>
                  </a:lnTo>
                  <a:lnTo>
                    <a:pt x="108" y="72"/>
                  </a:lnTo>
                  <a:lnTo>
                    <a:pt x="102" y="90"/>
                  </a:lnTo>
                  <a:lnTo>
                    <a:pt x="96" y="102"/>
                  </a:lnTo>
                  <a:lnTo>
                    <a:pt x="90" y="108"/>
                  </a:lnTo>
                  <a:lnTo>
                    <a:pt x="78" y="114"/>
                  </a:lnTo>
                  <a:lnTo>
                    <a:pt x="72" y="144"/>
                  </a:lnTo>
                  <a:lnTo>
                    <a:pt x="132" y="144"/>
                  </a:lnTo>
                  <a:lnTo>
                    <a:pt x="132" y="108"/>
                  </a:lnTo>
                  <a:lnTo>
                    <a:pt x="126" y="108"/>
                  </a:lnTo>
                  <a:lnTo>
                    <a:pt x="120" y="120"/>
                  </a:lnTo>
                  <a:lnTo>
                    <a:pt x="114" y="126"/>
                  </a:lnTo>
                  <a:lnTo>
                    <a:pt x="84" y="126"/>
                  </a:lnTo>
                  <a:lnTo>
                    <a:pt x="84" y="120"/>
                  </a:lnTo>
                  <a:lnTo>
                    <a:pt x="102" y="108"/>
                  </a:lnTo>
                  <a:lnTo>
                    <a:pt x="114" y="96"/>
                  </a:lnTo>
                  <a:lnTo>
                    <a:pt x="126" y="78"/>
                  </a:lnTo>
                  <a:lnTo>
                    <a:pt x="126" y="60"/>
                  </a:lnTo>
                  <a:lnTo>
                    <a:pt x="120" y="30"/>
                  </a:lnTo>
                  <a:lnTo>
                    <a:pt x="108" y="18"/>
                  </a:lnTo>
                  <a:lnTo>
                    <a:pt x="96" y="6"/>
                  </a:lnTo>
                  <a:lnTo>
                    <a:pt x="84" y="0"/>
                  </a:lnTo>
                  <a:lnTo>
                    <a:pt x="66" y="0"/>
                  </a:lnTo>
                  <a:lnTo>
                    <a:pt x="48" y="0"/>
                  </a:lnTo>
                  <a:lnTo>
                    <a:pt x="30" y="6"/>
                  </a:lnTo>
                  <a:lnTo>
                    <a:pt x="24" y="18"/>
                  </a:lnTo>
                  <a:lnTo>
                    <a:pt x="12" y="30"/>
                  </a:lnTo>
                  <a:lnTo>
                    <a:pt x="6" y="60"/>
                  </a:lnTo>
                  <a:lnTo>
                    <a:pt x="12" y="96"/>
                  </a:lnTo>
                  <a:lnTo>
                    <a:pt x="24" y="108"/>
                  </a:lnTo>
                  <a:lnTo>
                    <a:pt x="42" y="120"/>
                  </a:lnTo>
                  <a:lnTo>
                    <a:pt x="42" y="126"/>
                  </a:lnTo>
                  <a:lnTo>
                    <a:pt x="12" y="126"/>
                  </a:lnTo>
                  <a:lnTo>
                    <a:pt x="6" y="120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0" y="144"/>
                  </a:lnTo>
                  <a:lnTo>
                    <a:pt x="54" y="144"/>
                  </a:lnTo>
                  <a:lnTo>
                    <a:pt x="54" y="1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2" name="Freeform 57"/>
            <p:cNvSpPr>
              <a:spLocks/>
            </p:cNvSpPr>
            <p:nvPr/>
          </p:nvSpPr>
          <p:spPr bwMode="auto">
            <a:xfrm>
              <a:off x="3996" y="1528"/>
              <a:ext cx="1" cy="1660"/>
            </a:xfrm>
            <a:custGeom>
              <a:avLst/>
              <a:gdLst>
                <a:gd name="T0" fmla="*/ 0 h 1660"/>
                <a:gd name="T1" fmla="*/ 1660 h 1660"/>
                <a:gd name="T2" fmla="*/ 0 h 1660"/>
                <a:gd name="T3" fmla="*/ 0 h 166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660">
                  <a:moveTo>
                    <a:pt x="0" y="0"/>
                  </a:moveTo>
                  <a:lnTo>
                    <a:pt x="0" y="166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3" name="Freeform 58"/>
            <p:cNvSpPr>
              <a:spLocks/>
            </p:cNvSpPr>
            <p:nvPr/>
          </p:nvSpPr>
          <p:spPr bwMode="auto">
            <a:xfrm>
              <a:off x="4080" y="1767"/>
              <a:ext cx="72" cy="137"/>
            </a:xfrm>
            <a:custGeom>
              <a:avLst/>
              <a:gdLst>
                <a:gd name="T0" fmla="*/ 0 w 72"/>
                <a:gd name="T1" fmla="*/ 137 h 137"/>
                <a:gd name="T2" fmla="*/ 48 w 72"/>
                <a:gd name="T3" fmla="*/ 137 h 137"/>
                <a:gd name="T4" fmla="*/ 48 w 72"/>
                <a:gd name="T5" fmla="*/ 131 h 137"/>
                <a:gd name="T6" fmla="*/ 42 w 72"/>
                <a:gd name="T7" fmla="*/ 131 h 137"/>
                <a:gd name="T8" fmla="*/ 36 w 72"/>
                <a:gd name="T9" fmla="*/ 125 h 137"/>
                <a:gd name="T10" fmla="*/ 36 w 72"/>
                <a:gd name="T11" fmla="*/ 119 h 137"/>
                <a:gd name="T12" fmla="*/ 36 w 72"/>
                <a:gd name="T13" fmla="*/ 113 h 137"/>
                <a:gd name="T14" fmla="*/ 60 w 72"/>
                <a:gd name="T15" fmla="*/ 18 h 137"/>
                <a:gd name="T16" fmla="*/ 66 w 72"/>
                <a:gd name="T17" fmla="*/ 6 h 137"/>
                <a:gd name="T18" fmla="*/ 72 w 72"/>
                <a:gd name="T19" fmla="*/ 0 h 137"/>
                <a:gd name="T20" fmla="*/ 72 w 72"/>
                <a:gd name="T21" fmla="*/ 0 h 137"/>
                <a:gd name="T22" fmla="*/ 30 w 72"/>
                <a:gd name="T23" fmla="*/ 0 h 137"/>
                <a:gd name="T24" fmla="*/ 30 w 72"/>
                <a:gd name="T25" fmla="*/ 0 h 137"/>
                <a:gd name="T26" fmla="*/ 36 w 72"/>
                <a:gd name="T27" fmla="*/ 6 h 137"/>
                <a:gd name="T28" fmla="*/ 42 w 72"/>
                <a:gd name="T29" fmla="*/ 12 h 137"/>
                <a:gd name="T30" fmla="*/ 42 w 72"/>
                <a:gd name="T31" fmla="*/ 18 h 137"/>
                <a:gd name="T32" fmla="*/ 42 w 72"/>
                <a:gd name="T33" fmla="*/ 24 h 137"/>
                <a:gd name="T34" fmla="*/ 18 w 72"/>
                <a:gd name="T35" fmla="*/ 119 h 137"/>
                <a:gd name="T36" fmla="*/ 12 w 72"/>
                <a:gd name="T37" fmla="*/ 131 h 137"/>
                <a:gd name="T38" fmla="*/ 0 w 72"/>
                <a:gd name="T39" fmla="*/ 131 h 137"/>
                <a:gd name="T40" fmla="*/ 0 w 72"/>
                <a:gd name="T41" fmla="*/ 137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2" h="137">
                  <a:moveTo>
                    <a:pt x="0" y="137"/>
                  </a:moveTo>
                  <a:lnTo>
                    <a:pt x="48" y="137"/>
                  </a:lnTo>
                  <a:lnTo>
                    <a:pt x="48" y="131"/>
                  </a:lnTo>
                  <a:lnTo>
                    <a:pt x="42" y="131"/>
                  </a:lnTo>
                  <a:lnTo>
                    <a:pt x="36" y="125"/>
                  </a:lnTo>
                  <a:lnTo>
                    <a:pt x="36" y="119"/>
                  </a:lnTo>
                  <a:lnTo>
                    <a:pt x="36" y="113"/>
                  </a:lnTo>
                  <a:lnTo>
                    <a:pt x="60" y="18"/>
                  </a:lnTo>
                  <a:lnTo>
                    <a:pt x="66" y="6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36" y="6"/>
                  </a:lnTo>
                  <a:lnTo>
                    <a:pt x="42" y="12"/>
                  </a:lnTo>
                  <a:lnTo>
                    <a:pt x="42" y="18"/>
                  </a:lnTo>
                  <a:lnTo>
                    <a:pt x="42" y="24"/>
                  </a:lnTo>
                  <a:lnTo>
                    <a:pt x="18" y="119"/>
                  </a:lnTo>
                  <a:lnTo>
                    <a:pt x="12" y="131"/>
                  </a:lnTo>
                  <a:lnTo>
                    <a:pt x="0" y="131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4" name="Freeform 59"/>
            <p:cNvSpPr>
              <a:spLocks/>
            </p:cNvSpPr>
            <p:nvPr/>
          </p:nvSpPr>
          <p:spPr bwMode="auto">
            <a:xfrm>
              <a:off x="4164" y="1851"/>
              <a:ext cx="42" cy="107"/>
            </a:xfrm>
            <a:custGeom>
              <a:avLst/>
              <a:gdLst>
                <a:gd name="T0" fmla="*/ 0 w 42"/>
                <a:gd name="T1" fmla="*/ 107 h 107"/>
                <a:gd name="T2" fmla="*/ 42 w 42"/>
                <a:gd name="T3" fmla="*/ 107 h 107"/>
                <a:gd name="T4" fmla="*/ 42 w 42"/>
                <a:gd name="T5" fmla="*/ 101 h 107"/>
                <a:gd name="T6" fmla="*/ 30 w 42"/>
                <a:gd name="T7" fmla="*/ 101 h 107"/>
                <a:gd name="T8" fmla="*/ 30 w 42"/>
                <a:gd name="T9" fmla="*/ 95 h 107"/>
                <a:gd name="T10" fmla="*/ 30 w 42"/>
                <a:gd name="T11" fmla="*/ 0 h 107"/>
                <a:gd name="T12" fmla="*/ 24 w 42"/>
                <a:gd name="T13" fmla="*/ 0 h 107"/>
                <a:gd name="T14" fmla="*/ 0 w 42"/>
                <a:gd name="T15" fmla="*/ 11 h 107"/>
                <a:gd name="T16" fmla="*/ 0 w 42"/>
                <a:gd name="T17" fmla="*/ 17 h 107"/>
                <a:gd name="T18" fmla="*/ 6 w 42"/>
                <a:gd name="T19" fmla="*/ 11 h 107"/>
                <a:gd name="T20" fmla="*/ 12 w 42"/>
                <a:gd name="T21" fmla="*/ 11 h 107"/>
                <a:gd name="T22" fmla="*/ 18 w 42"/>
                <a:gd name="T23" fmla="*/ 17 h 107"/>
                <a:gd name="T24" fmla="*/ 18 w 42"/>
                <a:gd name="T25" fmla="*/ 17 h 107"/>
                <a:gd name="T26" fmla="*/ 18 w 42"/>
                <a:gd name="T27" fmla="*/ 89 h 107"/>
                <a:gd name="T28" fmla="*/ 12 w 42"/>
                <a:gd name="T29" fmla="*/ 101 h 107"/>
                <a:gd name="T30" fmla="*/ 0 w 42"/>
                <a:gd name="T31" fmla="*/ 101 h 107"/>
                <a:gd name="T32" fmla="*/ 0 w 42"/>
                <a:gd name="T33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107">
                  <a:moveTo>
                    <a:pt x="0" y="107"/>
                  </a:moveTo>
                  <a:lnTo>
                    <a:pt x="42" y="107"/>
                  </a:lnTo>
                  <a:lnTo>
                    <a:pt x="42" y="101"/>
                  </a:lnTo>
                  <a:lnTo>
                    <a:pt x="30" y="101"/>
                  </a:lnTo>
                  <a:lnTo>
                    <a:pt x="30" y="95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6" y="11"/>
                  </a:lnTo>
                  <a:lnTo>
                    <a:pt x="12" y="11"/>
                  </a:lnTo>
                  <a:lnTo>
                    <a:pt x="18" y="17"/>
                  </a:lnTo>
                  <a:lnTo>
                    <a:pt x="18" y="17"/>
                  </a:lnTo>
                  <a:lnTo>
                    <a:pt x="18" y="89"/>
                  </a:lnTo>
                  <a:lnTo>
                    <a:pt x="12" y="101"/>
                  </a:lnTo>
                  <a:lnTo>
                    <a:pt x="0" y="101"/>
                  </a:lnTo>
                  <a:lnTo>
                    <a:pt x="0" y="10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5" name="Freeform 60"/>
            <p:cNvSpPr>
              <a:spLocks/>
            </p:cNvSpPr>
            <p:nvPr/>
          </p:nvSpPr>
          <p:spPr bwMode="auto">
            <a:xfrm>
              <a:off x="3919" y="1259"/>
              <a:ext cx="113" cy="138"/>
            </a:xfrm>
            <a:custGeom>
              <a:avLst/>
              <a:gdLst>
                <a:gd name="T0" fmla="*/ 113 w 113"/>
                <a:gd name="T1" fmla="*/ 0 h 138"/>
                <a:gd name="T2" fmla="*/ 83 w 113"/>
                <a:gd name="T3" fmla="*/ 0 h 138"/>
                <a:gd name="T4" fmla="*/ 83 w 113"/>
                <a:gd name="T5" fmla="*/ 0 h 138"/>
                <a:gd name="T6" fmla="*/ 89 w 113"/>
                <a:gd name="T7" fmla="*/ 0 h 138"/>
                <a:gd name="T8" fmla="*/ 89 w 113"/>
                <a:gd name="T9" fmla="*/ 6 h 138"/>
                <a:gd name="T10" fmla="*/ 89 w 113"/>
                <a:gd name="T11" fmla="*/ 24 h 138"/>
                <a:gd name="T12" fmla="*/ 83 w 113"/>
                <a:gd name="T13" fmla="*/ 36 h 138"/>
                <a:gd name="T14" fmla="*/ 47 w 113"/>
                <a:gd name="T15" fmla="*/ 108 h 138"/>
                <a:gd name="T16" fmla="*/ 41 w 113"/>
                <a:gd name="T17" fmla="*/ 108 h 138"/>
                <a:gd name="T18" fmla="*/ 30 w 113"/>
                <a:gd name="T19" fmla="*/ 18 h 138"/>
                <a:gd name="T20" fmla="*/ 35 w 113"/>
                <a:gd name="T21" fmla="*/ 6 h 138"/>
                <a:gd name="T22" fmla="*/ 47 w 113"/>
                <a:gd name="T23" fmla="*/ 0 h 138"/>
                <a:gd name="T24" fmla="*/ 47 w 113"/>
                <a:gd name="T25" fmla="*/ 0 h 138"/>
                <a:gd name="T26" fmla="*/ 0 w 113"/>
                <a:gd name="T27" fmla="*/ 0 h 138"/>
                <a:gd name="T28" fmla="*/ 0 w 113"/>
                <a:gd name="T29" fmla="*/ 0 h 138"/>
                <a:gd name="T30" fmla="*/ 12 w 113"/>
                <a:gd name="T31" fmla="*/ 6 h 138"/>
                <a:gd name="T32" fmla="*/ 12 w 113"/>
                <a:gd name="T33" fmla="*/ 18 h 138"/>
                <a:gd name="T34" fmla="*/ 18 w 113"/>
                <a:gd name="T35" fmla="*/ 30 h 138"/>
                <a:gd name="T36" fmla="*/ 30 w 113"/>
                <a:gd name="T37" fmla="*/ 138 h 138"/>
                <a:gd name="T38" fmla="*/ 35 w 113"/>
                <a:gd name="T39" fmla="*/ 138 h 138"/>
                <a:gd name="T40" fmla="*/ 107 w 113"/>
                <a:gd name="T41" fmla="*/ 12 h 138"/>
                <a:gd name="T42" fmla="*/ 107 w 113"/>
                <a:gd name="T43" fmla="*/ 6 h 138"/>
                <a:gd name="T44" fmla="*/ 113 w 113"/>
                <a:gd name="T45" fmla="*/ 0 h 138"/>
                <a:gd name="T46" fmla="*/ 113 w 113"/>
                <a:gd name="T47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3" h="138">
                  <a:moveTo>
                    <a:pt x="113" y="0"/>
                  </a:moveTo>
                  <a:lnTo>
                    <a:pt x="83" y="0"/>
                  </a:lnTo>
                  <a:lnTo>
                    <a:pt x="83" y="0"/>
                  </a:lnTo>
                  <a:lnTo>
                    <a:pt x="89" y="0"/>
                  </a:lnTo>
                  <a:lnTo>
                    <a:pt x="89" y="6"/>
                  </a:lnTo>
                  <a:lnTo>
                    <a:pt x="89" y="24"/>
                  </a:lnTo>
                  <a:lnTo>
                    <a:pt x="83" y="36"/>
                  </a:lnTo>
                  <a:lnTo>
                    <a:pt x="47" y="108"/>
                  </a:lnTo>
                  <a:lnTo>
                    <a:pt x="41" y="108"/>
                  </a:lnTo>
                  <a:lnTo>
                    <a:pt x="30" y="18"/>
                  </a:lnTo>
                  <a:lnTo>
                    <a:pt x="35" y="6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2" y="6"/>
                  </a:lnTo>
                  <a:lnTo>
                    <a:pt x="12" y="18"/>
                  </a:lnTo>
                  <a:lnTo>
                    <a:pt x="18" y="30"/>
                  </a:lnTo>
                  <a:lnTo>
                    <a:pt x="30" y="138"/>
                  </a:lnTo>
                  <a:lnTo>
                    <a:pt x="35" y="138"/>
                  </a:lnTo>
                  <a:lnTo>
                    <a:pt x="107" y="12"/>
                  </a:lnTo>
                  <a:lnTo>
                    <a:pt x="107" y="6"/>
                  </a:lnTo>
                  <a:lnTo>
                    <a:pt x="113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6" name="Freeform 61"/>
            <p:cNvSpPr>
              <a:spLocks/>
            </p:cNvSpPr>
            <p:nvPr/>
          </p:nvSpPr>
          <p:spPr bwMode="auto">
            <a:xfrm>
              <a:off x="4032" y="1343"/>
              <a:ext cx="42" cy="101"/>
            </a:xfrm>
            <a:custGeom>
              <a:avLst/>
              <a:gdLst>
                <a:gd name="T0" fmla="*/ 6 w 42"/>
                <a:gd name="T1" fmla="*/ 101 h 101"/>
                <a:gd name="T2" fmla="*/ 42 w 42"/>
                <a:gd name="T3" fmla="*/ 101 h 101"/>
                <a:gd name="T4" fmla="*/ 42 w 42"/>
                <a:gd name="T5" fmla="*/ 101 h 101"/>
                <a:gd name="T6" fmla="*/ 30 w 42"/>
                <a:gd name="T7" fmla="*/ 101 h 101"/>
                <a:gd name="T8" fmla="*/ 30 w 42"/>
                <a:gd name="T9" fmla="*/ 95 h 101"/>
                <a:gd name="T10" fmla="*/ 30 w 42"/>
                <a:gd name="T11" fmla="*/ 0 h 101"/>
                <a:gd name="T12" fmla="*/ 30 w 42"/>
                <a:gd name="T13" fmla="*/ 0 h 101"/>
                <a:gd name="T14" fmla="*/ 0 w 42"/>
                <a:gd name="T15" fmla="*/ 12 h 101"/>
                <a:gd name="T16" fmla="*/ 0 w 42"/>
                <a:gd name="T17" fmla="*/ 12 h 101"/>
                <a:gd name="T18" fmla="*/ 12 w 42"/>
                <a:gd name="T19" fmla="*/ 12 h 101"/>
                <a:gd name="T20" fmla="*/ 12 w 42"/>
                <a:gd name="T21" fmla="*/ 12 h 101"/>
                <a:gd name="T22" fmla="*/ 18 w 42"/>
                <a:gd name="T23" fmla="*/ 12 h 101"/>
                <a:gd name="T24" fmla="*/ 18 w 42"/>
                <a:gd name="T25" fmla="*/ 18 h 101"/>
                <a:gd name="T26" fmla="*/ 18 w 42"/>
                <a:gd name="T27" fmla="*/ 90 h 101"/>
                <a:gd name="T28" fmla="*/ 12 w 42"/>
                <a:gd name="T29" fmla="*/ 101 h 101"/>
                <a:gd name="T30" fmla="*/ 6 w 42"/>
                <a:gd name="T31" fmla="*/ 101 h 101"/>
                <a:gd name="T32" fmla="*/ 6 w 42"/>
                <a:gd name="T33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101">
                  <a:moveTo>
                    <a:pt x="6" y="101"/>
                  </a:moveTo>
                  <a:lnTo>
                    <a:pt x="42" y="101"/>
                  </a:lnTo>
                  <a:lnTo>
                    <a:pt x="42" y="101"/>
                  </a:lnTo>
                  <a:lnTo>
                    <a:pt x="30" y="101"/>
                  </a:lnTo>
                  <a:lnTo>
                    <a:pt x="30" y="95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2" y="12"/>
                  </a:lnTo>
                  <a:lnTo>
                    <a:pt x="12" y="12"/>
                  </a:lnTo>
                  <a:lnTo>
                    <a:pt x="18" y="12"/>
                  </a:lnTo>
                  <a:lnTo>
                    <a:pt x="18" y="18"/>
                  </a:lnTo>
                  <a:lnTo>
                    <a:pt x="18" y="90"/>
                  </a:lnTo>
                  <a:lnTo>
                    <a:pt x="12" y="101"/>
                  </a:lnTo>
                  <a:lnTo>
                    <a:pt x="6" y="101"/>
                  </a:lnTo>
                  <a:lnTo>
                    <a:pt x="6" y="1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7" name="Freeform 62"/>
            <p:cNvSpPr>
              <a:spLocks/>
            </p:cNvSpPr>
            <p:nvPr/>
          </p:nvSpPr>
          <p:spPr bwMode="auto">
            <a:xfrm>
              <a:off x="4570" y="1194"/>
              <a:ext cx="72" cy="143"/>
            </a:xfrm>
            <a:custGeom>
              <a:avLst/>
              <a:gdLst>
                <a:gd name="T0" fmla="*/ 24 w 72"/>
                <a:gd name="T1" fmla="*/ 71 h 143"/>
                <a:gd name="T2" fmla="*/ 36 w 72"/>
                <a:gd name="T3" fmla="*/ 71 h 143"/>
                <a:gd name="T4" fmla="*/ 48 w 72"/>
                <a:gd name="T5" fmla="*/ 77 h 143"/>
                <a:gd name="T6" fmla="*/ 60 w 72"/>
                <a:gd name="T7" fmla="*/ 95 h 143"/>
                <a:gd name="T8" fmla="*/ 60 w 72"/>
                <a:gd name="T9" fmla="*/ 107 h 143"/>
                <a:gd name="T10" fmla="*/ 54 w 72"/>
                <a:gd name="T11" fmla="*/ 125 h 143"/>
                <a:gd name="T12" fmla="*/ 48 w 72"/>
                <a:gd name="T13" fmla="*/ 137 h 143"/>
                <a:gd name="T14" fmla="*/ 36 w 72"/>
                <a:gd name="T15" fmla="*/ 137 h 143"/>
                <a:gd name="T16" fmla="*/ 24 w 72"/>
                <a:gd name="T17" fmla="*/ 131 h 143"/>
                <a:gd name="T18" fmla="*/ 6 w 72"/>
                <a:gd name="T19" fmla="*/ 125 h 143"/>
                <a:gd name="T20" fmla="*/ 6 w 72"/>
                <a:gd name="T21" fmla="*/ 125 h 143"/>
                <a:gd name="T22" fmla="*/ 0 w 72"/>
                <a:gd name="T23" fmla="*/ 131 h 143"/>
                <a:gd name="T24" fmla="*/ 6 w 72"/>
                <a:gd name="T25" fmla="*/ 137 h 143"/>
                <a:gd name="T26" fmla="*/ 12 w 72"/>
                <a:gd name="T27" fmla="*/ 143 h 143"/>
                <a:gd name="T28" fmla="*/ 24 w 72"/>
                <a:gd name="T29" fmla="*/ 143 h 143"/>
                <a:gd name="T30" fmla="*/ 42 w 72"/>
                <a:gd name="T31" fmla="*/ 137 h 143"/>
                <a:gd name="T32" fmla="*/ 60 w 72"/>
                <a:gd name="T33" fmla="*/ 131 h 143"/>
                <a:gd name="T34" fmla="*/ 66 w 72"/>
                <a:gd name="T35" fmla="*/ 113 h 143"/>
                <a:gd name="T36" fmla="*/ 72 w 72"/>
                <a:gd name="T37" fmla="*/ 95 h 143"/>
                <a:gd name="T38" fmla="*/ 72 w 72"/>
                <a:gd name="T39" fmla="*/ 77 h 143"/>
                <a:gd name="T40" fmla="*/ 60 w 72"/>
                <a:gd name="T41" fmla="*/ 65 h 143"/>
                <a:gd name="T42" fmla="*/ 48 w 72"/>
                <a:gd name="T43" fmla="*/ 59 h 143"/>
                <a:gd name="T44" fmla="*/ 60 w 72"/>
                <a:gd name="T45" fmla="*/ 47 h 143"/>
                <a:gd name="T46" fmla="*/ 66 w 72"/>
                <a:gd name="T47" fmla="*/ 30 h 143"/>
                <a:gd name="T48" fmla="*/ 60 w 72"/>
                <a:gd name="T49" fmla="*/ 12 h 143"/>
                <a:gd name="T50" fmla="*/ 54 w 72"/>
                <a:gd name="T51" fmla="*/ 6 h 143"/>
                <a:gd name="T52" fmla="*/ 36 w 72"/>
                <a:gd name="T53" fmla="*/ 0 h 143"/>
                <a:gd name="T54" fmla="*/ 18 w 72"/>
                <a:gd name="T55" fmla="*/ 6 h 143"/>
                <a:gd name="T56" fmla="*/ 6 w 72"/>
                <a:gd name="T57" fmla="*/ 18 h 143"/>
                <a:gd name="T58" fmla="*/ 0 w 72"/>
                <a:gd name="T59" fmla="*/ 36 h 143"/>
                <a:gd name="T60" fmla="*/ 6 w 72"/>
                <a:gd name="T61" fmla="*/ 36 h 143"/>
                <a:gd name="T62" fmla="*/ 12 w 72"/>
                <a:gd name="T63" fmla="*/ 24 h 143"/>
                <a:gd name="T64" fmla="*/ 18 w 72"/>
                <a:gd name="T65" fmla="*/ 18 h 143"/>
                <a:gd name="T66" fmla="*/ 30 w 72"/>
                <a:gd name="T67" fmla="*/ 12 h 143"/>
                <a:gd name="T68" fmla="*/ 48 w 72"/>
                <a:gd name="T69" fmla="*/ 18 h 143"/>
                <a:gd name="T70" fmla="*/ 54 w 72"/>
                <a:gd name="T71" fmla="*/ 36 h 143"/>
                <a:gd name="T72" fmla="*/ 54 w 72"/>
                <a:gd name="T73" fmla="*/ 47 h 143"/>
                <a:gd name="T74" fmla="*/ 42 w 72"/>
                <a:gd name="T75" fmla="*/ 59 h 143"/>
                <a:gd name="T76" fmla="*/ 24 w 72"/>
                <a:gd name="T77" fmla="*/ 71 h 143"/>
                <a:gd name="T78" fmla="*/ 24 w 72"/>
                <a:gd name="T79" fmla="*/ 7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2" h="143">
                  <a:moveTo>
                    <a:pt x="24" y="71"/>
                  </a:moveTo>
                  <a:lnTo>
                    <a:pt x="36" y="71"/>
                  </a:lnTo>
                  <a:lnTo>
                    <a:pt x="48" y="77"/>
                  </a:lnTo>
                  <a:lnTo>
                    <a:pt x="60" y="95"/>
                  </a:lnTo>
                  <a:lnTo>
                    <a:pt x="60" y="107"/>
                  </a:lnTo>
                  <a:lnTo>
                    <a:pt x="54" y="125"/>
                  </a:lnTo>
                  <a:lnTo>
                    <a:pt x="48" y="137"/>
                  </a:lnTo>
                  <a:lnTo>
                    <a:pt x="36" y="137"/>
                  </a:lnTo>
                  <a:lnTo>
                    <a:pt x="24" y="131"/>
                  </a:lnTo>
                  <a:lnTo>
                    <a:pt x="6" y="125"/>
                  </a:lnTo>
                  <a:lnTo>
                    <a:pt x="6" y="125"/>
                  </a:lnTo>
                  <a:lnTo>
                    <a:pt x="0" y="131"/>
                  </a:lnTo>
                  <a:lnTo>
                    <a:pt x="6" y="137"/>
                  </a:lnTo>
                  <a:lnTo>
                    <a:pt x="12" y="143"/>
                  </a:lnTo>
                  <a:lnTo>
                    <a:pt x="24" y="143"/>
                  </a:lnTo>
                  <a:lnTo>
                    <a:pt x="42" y="137"/>
                  </a:lnTo>
                  <a:lnTo>
                    <a:pt x="60" y="131"/>
                  </a:lnTo>
                  <a:lnTo>
                    <a:pt x="66" y="113"/>
                  </a:lnTo>
                  <a:lnTo>
                    <a:pt x="72" y="95"/>
                  </a:lnTo>
                  <a:lnTo>
                    <a:pt x="72" y="77"/>
                  </a:lnTo>
                  <a:lnTo>
                    <a:pt x="60" y="65"/>
                  </a:lnTo>
                  <a:lnTo>
                    <a:pt x="48" y="59"/>
                  </a:lnTo>
                  <a:lnTo>
                    <a:pt x="60" y="47"/>
                  </a:lnTo>
                  <a:lnTo>
                    <a:pt x="66" y="30"/>
                  </a:lnTo>
                  <a:lnTo>
                    <a:pt x="60" y="12"/>
                  </a:lnTo>
                  <a:lnTo>
                    <a:pt x="54" y="6"/>
                  </a:lnTo>
                  <a:lnTo>
                    <a:pt x="36" y="0"/>
                  </a:lnTo>
                  <a:lnTo>
                    <a:pt x="18" y="6"/>
                  </a:lnTo>
                  <a:lnTo>
                    <a:pt x="6" y="18"/>
                  </a:lnTo>
                  <a:lnTo>
                    <a:pt x="0" y="36"/>
                  </a:lnTo>
                  <a:lnTo>
                    <a:pt x="6" y="36"/>
                  </a:lnTo>
                  <a:lnTo>
                    <a:pt x="12" y="24"/>
                  </a:lnTo>
                  <a:lnTo>
                    <a:pt x="18" y="18"/>
                  </a:lnTo>
                  <a:lnTo>
                    <a:pt x="30" y="12"/>
                  </a:lnTo>
                  <a:lnTo>
                    <a:pt x="48" y="18"/>
                  </a:lnTo>
                  <a:lnTo>
                    <a:pt x="54" y="36"/>
                  </a:lnTo>
                  <a:lnTo>
                    <a:pt x="54" y="47"/>
                  </a:lnTo>
                  <a:lnTo>
                    <a:pt x="42" y="59"/>
                  </a:lnTo>
                  <a:lnTo>
                    <a:pt x="24" y="71"/>
                  </a:lnTo>
                  <a:lnTo>
                    <a:pt x="24" y="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8" name="Freeform 63"/>
            <p:cNvSpPr>
              <a:spLocks/>
            </p:cNvSpPr>
            <p:nvPr/>
          </p:nvSpPr>
          <p:spPr bwMode="auto">
            <a:xfrm>
              <a:off x="4708" y="1188"/>
              <a:ext cx="132" cy="149"/>
            </a:xfrm>
            <a:custGeom>
              <a:avLst/>
              <a:gdLst>
                <a:gd name="T0" fmla="*/ 54 w 132"/>
                <a:gd name="T1" fmla="*/ 113 h 149"/>
                <a:gd name="T2" fmla="*/ 42 w 132"/>
                <a:gd name="T3" fmla="*/ 113 h 149"/>
                <a:gd name="T4" fmla="*/ 36 w 132"/>
                <a:gd name="T5" fmla="*/ 101 h 149"/>
                <a:gd name="T6" fmla="*/ 30 w 132"/>
                <a:gd name="T7" fmla="*/ 89 h 149"/>
                <a:gd name="T8" fmla="*/ 24 w 132"/>
                <a:gd name="T9" fmla="*/ 77 h 149"/>
                <a:gd name="T10" fmla="*/ 24 w 132"/>
                <a:gd name="T11" fmla="*/ 59 h 149"/>
                <a:gd name="T12" fmla="*/ 36 w 132"/>
                <a:gd name="T13" fmla="*/ 18 h 149"/>
                <a:gd name="T14" fmla="*/ 54 w 132"/>
                <a:gd name="T15" fmla="*/ 12 h 149"/>
                <a:gd name="T16" fmla="*/ 66 w 132"/>
                <a:gd name="T17" fmla="*/ 12 h 149"/>
                <a:gd name="T18" fmla="*/ 78 w 132"/>
                <a:gd name="T19" fmla="*/ 12 h 149"/>
                <a:gd name="T20" fmla="*/ 90 w 132"/>
                <a:gd name="T21" fmla="*/ 18 h 149"/>
                <a:gd name="T22" fmla="*/ 102 w 132"/>
                <a:gd name="T23" fmla="*/ 36 h 149"/>
                <a:gd name="T24" fmla="*/ 108 w 132"/>
                <a:gd name="T25" fmla="*/ 59 h 149"/>
                <a:gd name="T26" fmla="*/ 108 w 132"/>
                <a:gd name="T27" fmla="*/ 77 h 149"/>
                <a:gd name="T28" fmla="*/ 102 w 132"/>
                <a:gd name="T29" fmla="*/ 89 h 149"/>
                <a:gd name="T30" fmla="*/ 96 w 132"/>
                <a:gd name="T31" fmla="*/ 101 h 149"/>
                <a:gd name="T32" fmla="*/ 90 w 132"/>
                <a:gd name="T33" fmla="*/ 113 h 149"/>
                <a:gd name="T34" fmla="*/ 78 w 132"/>
                <a:gd name="T35" fmla="*/ 113 h 149"/>
                <a:gd name="T36" fmla="*/ 78 w 132"/>
                <a:gd name="T37" fmla="*/ 149 h 149"/>
                <a:gd name="T38" fmla="*/ 132 w 132"/>
                <a:gd name="T39" fmla="*/ 149 h 149"/>
                <a:gd name="T40" fmla="*/ 132 w 132"/>
                <a:gd name="T41" fmla="*/ 113 h 149"/>
                <a:gd name="T42" fmla="*/ 126 w 132"/>
                <a:gd name="T43" fmla="*/ 113 h 149"/>
                <a:gd name="T44" fmla="*/ 120 w 132"/>
                <a:gd name="T45" fmla="*/ 125 h 149"/>
                <a:gd name="T46" fmla="*/ 114 w 132"/>
                <a:gd name="T47" fmla="*/ 125 h 149"/>
                <a:gd name="T48" fmla="*/ 84 w 132"/>
                <a:gd name="T49" fmla="*/ 125 h 149"/>
                <a:gd name="T50" fmla="*/ 84 w 132"/>
                <a:gd name="T51" fmla="*/ 119 h 149"/>
                <a:gd name="T52" fmla="*/ 102 w 132"/>
                <a:gd name="T53" fmla="*/ 107 h 149"/>
                <a:gd name="T54" fmla="*/ 114 w 132"/>
                <a:gd name="T55" fmla="*/ 95 h 149"/>
                <a:gd name="T56" fmla="*/ 126 w 132"/>
                <a:gd name="T57" fmla="*/ 83 h 149"/>
                <a:gd name="T58" fmla="*/ 126 w 132"/>
                <a:gd name="T59" fmla="*/ 65 h 149"/>
                <a:gd name="T60" fmla="*/ 120 w 132"/>
                <a:gd name="T61" fmla="*/ 36 h 149"/>
                <a:gd name="T62" fmla="*/ 114 w 132"/>
                <a:gd name="T63" fmla="*/ 24 h 149"/>
                <a:gd name="T64" fmla="*/ 108 w 132"/>
                <a:gd name="T65" fmla="*/ 18 h 149"/>
                <a:gd name="T66" fmla="*/ 96 w 132"/>
                <a:gd name="T67" fmla="*/ 12 h 149"/>
                <a:gd name="T68" fmla="*/ 84 w 132"/>
                <a:gd name="T69" fmla="*/ 6 h 149"/>
                <a:gd name="T70" fmla="*/ 66 w 132"/>
                <a:gd name="T71" fmla="*/ 0 h 149"/>
                <a:gd name="T72" fmla="*/ 48 w 132"/>
                <a:gd name="T73" fmla="*/ 6 h 149"/>
                <a:gd name="T74" fmla="*/ 30 w 132"/>
                <a:gd name="T75" fmla="*/ 12 h 149"/>
                <a:gd name="T76" fmla="*/ 24 w 132"/>
                <a:gd name="T77" fmla="*/ 18 h 149"/>
                <a:gd name="T78" fmla="*/ 18 w 132"/>
                <a:gd name="T79" fmla="*/ 24 h 149"/>
                <a:gd name="T80" fmla="*/ 12 w 132"/>
                <a:gd name="T81" fmla="*/ 36 h 149"/>
                <a:gd name="T82" fmla="*/ 6 w 132"/>
                <a:gd name="T83" fmla="*/ 65 h 149"/>
                <a:gd name="T84" fmla="*/ 12 w 132"/>
                <a:gd name="T85" fmla="*/ 95 h 149"/>
                <a:gd name="T86" fmla="*/ 24 w 132"/>
                <a:gd name="T87" fmla="*/ 107 h 149"/>
                <a:gd name="T88" fmla="*/ 42 w 132"/>
                <a:gd name="T89" fmla="*/ 119 h 149"/>
                <a:gd name="T90" fmla="*/ 42 w 132"/>
                <a:gd name="T91" fmla="*/ 125 h 149"/>
                <a:gd name="T92" fmla="*/ 12 w 132"/>
                <a:gd name="T93" fmla="*/ 125 h 149"/>
                <a:gd name="T94" fmla="*/ 6 w 132"/>
                <a:gd name="T95" fmla="*/ 125 h 149"/>
                <a:gd name="T96" fmla="*/ 0 w 132"/>
                <a:gd name="T97" fmla="*/ 113 h 149"/>
                <a:gd name="T98" fmla="*/ 0 w 132"/>
                <a:gd name="T99" fmla="*/ 113 h 149"/>
                <a:gd name="T100" fmla="*/ 0 w 132"/>
                <a:gd name="T101" fmla="*/ 149 h 149"/>
                <a:gd name="T102" fmla="*/ 54 w 132"/>
                <a:gd name="T103" fmla="*/ 149 h 149"/>
                <a:gd name="T104" fmla="*/ 54 w 132"/>
                <a:gd name="T105" fmla="*/ 113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2" h="149">
                  <a:moveTo>
                    <a:pt x="54" y="113"/>
                  </a:moveTo>
                  <a:lnTo>
                    <a:pt x="42" y="113"/>
                  </a:lnTo>
                  <a:lnTo>
                    <a:pt x="36" y="101"/>
                  </a:lnTo>
                  <a:lnTo>
                    <a:pt x="30" y="89"/>
                  </a:lnTo>
                  <a:lnTo>
                    <a:pt x="24" y="77"/>
                  </a:lnTo>
                  <a:lnTo>
                    <a:pt x="24" y="59"/>
                  </a:lnTo>
                  <a:lnTo>
                    <a:pt x="36" y="18"/>
                  </a:lnTo>
                  <a:lnTo>
                    <a:pt x="54" y="12"/>
                  </a:lnTo>
                  <a:lnTo>
                    <a:pt x="66" y="12"/>
                  </a:lnTo>
                  <a:lnTo>
                    <a:pt x="78" y="12"/>
                  </a:lnTo>
                  <a:lnTo>
                    <a:pt x="90" y="18"/>
                  </a:lnTo>
                  <a:lnTo>
                    <a:pt x="102" y="36"/>
                  </a:lnTo>
                  <a:lnTo>
                    <a:pt x="108" y="59"/>
                  </a:lnTo>
                  <a:lnTo>
                    <a:pt x="108" y="77"/>
                  </a:lnTo>
                  <a:lnTo>
                    <a:pt x="102" y="89"/>
                  </a:lnTo>
                  <a:lnTo>
                    <a:pt x="96" y="101"/>
                  </a:lnTo>
                  <a:lnTo>
                    <a:pt x="90" y="113"/>
                  </a:lnTo>
                  <a:lnTo>
                    <a:pt x="78" y="113"/>
                  </a:lnTo>
                  <a:lnTo>
                    <a:pt x="78" y="149"/>
                  </a:lnTo>
                  <a:lnTo>
                    <a:pt x="132" y="149"/>
                  </a:lnTo>
                  <a:lnTo>
                    <a:pt x="132" y="113"/>
                  </a:lnTo>
                  <a:lnTo>
                    <a:pt x="126" y="113"/>
                  </a:lnTo>
                  <a:lnTo>
                    <a:pt x="120" y="125"/>
                  </a:lnTo>
                  <a:lnTo>
                    <a:pt x="114" y="125"/>
                  </a:lnTo>
                  <a:lnTo>
                    <a:pt x="84" y="125"/>
                  </a:lnTo>
                  <a:lnTo>
                    <a:pt x="84" y="119"/>
                  </a:lnTo>
                  <a:lnTo>
                    <a:pt x="102" y="107"/>
                  </a:lnTo>
                  <a:lnTo>
                    <a:pt x="114" y="95"/>
                  </a:lnTo>
                  <a:lnTo>
                    <a:pt x="126" y="83"/>
                  </a:lnTo>
                  <a:lnTo>
                    <a:pt x="126" y="65"/>
                  </a:lnTo>
                  <a:lnTo>
                    <a:pt x="120" y="36"/>
                  </a:lnTo>
                  <a:lnTo>
                    <a:pt x="114" y="24"/>
                  </a:lnTo>
                  <a:lnTo>
                    <a:pt x="108" y="18"/>
                  </a:lnTo>
                  <a:lnTo>
                    <a:pt x="96" y="12"/>
                  </a:lnTo>
                  <a:lnTo>
                    <a:pt x="84" y="6"/>
                  </a:lnTo>
                  <a:lnTo>
                    <a:pt x="66" y="0"/>
                  </a:lnTo>
                  <a:lnTo>
                    <a:pt x="48" y="6"/>
                  </a:lnTo>
                  <a:lnTo>
                    <a:pt x="30" y="12"/>
                  </a:lnTo>
                  <a:lnTo>
                    <a:pt x="24" y="18"/>
                  </a:lnTo>
                  <a:lnTo>
                    <a:pt x="18" y="24"/>
                  </a:lnTo>
                  <a:lnTo>
                    <a:pt x="12" y="36"/>
                  </a:lnTo>
                  <a:lnTo>
                    <a:pt x="6" y="65"/>
                  </a:lnTo>
                  <a:lnTo>
                    <a:pt x="12" y="95"/>
                  </a:lnTo>
                  <a:lnTo>
                    <a:pt x="24" y="107"/>
                  </a:lnTo>
                  <a:lnTo>
                    <a:pt x="42" y="119"/>
                  </a:lnTo>
                  <a:lnTo>
                    <a:pt x="42" y="125"/>
                  </a:lnTo>
                  <a:lnTo>
                    <a:pt x="12" y="125"/>
                  </a:lnTo>
                  <a:lnTo>
                    <a:pt x="6" y="125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49"/>
                  </a:lnTo>
                  <a:lnTo>
                    <a:pt x="54" y="149"/>
                  </a:lnTo>
                  <a:lnTo>
                    <a:pt x="54" y="1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9" name="Freeform 64"/>
            <p:cNvSpPr>
              <a:spLocks/>
            </p:cNvSpPr>
            <p:nvPr/>
          </p:nvSpPr>
          <p:spPr bwMode="auto">
            <a:xfrm>
              <a:off x="3739" y="1194"/>
              <a:ext cx="54" cy="143"/>
            </a:xfrm>
            <a:custGeom>
              <a:avLst/>
              <a:gdLst>
                <a:gd name="T0" fmla="*/ 0 w 54"/>
                <a:gd name="T1" fmla="*/ 143 h 143"/>
                <a:gd name="T2" fmla="*/ 54 w 54"/>
                <a:gd name="T3" fmla="*/ 143 h 143"/>
                <a:gd name="T4" fmla="*/ 54 w 54"/>
                <a:gd name="T5" fmla="*/ 137 h 143"/>
                <a:gd name="T6" fmla="*/ 42 w 54"/>
                <a:gd name="T7" fmla="*/ 137 h 143"/>
                <a:gd name="T8" fmla="*/ 36 w 54"/>
                <a:gd name="T9" fmla="*/ 137 h 143"/>
                <a:gd name="T10" fmla="*/ 36 w 54"/>
                <a:gd name="T11" fmla="*/ 125 h 143"/>
                <a:gd name="T12" fmla="*/ 36 w 54"/>
                <a:gd name="T13" fmla="*/ 0 h 143"/>
                <a:gd name="T14" fmla="*/ 30 w 54"/>
                <a:gd name="T15" fmla="*/ 0 h 143"/>
                <a:gd name="T16" fmla="*/ 0 w 54"/>
                <a:gd name="T17" fmla="*/ 18 h 143"/>
                <a:gd name="T18" fmla="*/ 0 w 54"/>
                <a:gd name="T19" fmla="*/ 24 h 143"/>
                <a:gd name="T20" fmla="*/ 12 w 54"/>
                <a:gd name="T21" fmla="*/ 18 h 143"/>
                <a:gd name="T22" fmla="*/ 12 w 54"/>
                <a:gd name="T23" fmla="*/ 18 h 143"/>
                <a:gd name="T24" fmla="*/ 18 w 54"/>
                <a:gd name="T25" fmla="*/ 24 h 143"/>
                <a:gd name="T26" fmla="*/ 18 w 54"/>
                <a:gd name="T27" fmla="*/ 30 h 143"/>
                <a:gd name="T28" fmla="*/ 18 w 54"/>
                <a:gd name="T29" fmla="*/ 119 h 143"/>
                <a:gd name="T30" fmla="*/ 18 w 54"/>
                <a:gd name="T31" fmla="*/ 131 h 143"/>
                <a:gd name="T32" fmla="*/ 12 w 54"/>
                <a:gd name="T33" fmla="*/ 137 h 143"/>
                <a:gd name="T34" fmla="*/ 0 w 54"/>
                <a:gd name="T35" fmla="*/ 137 h 143"/>
                <a:gd name="T36" fmla="*/ 0 w 54"/>
                <a:gd name="T3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4" h="143">
                  <a:moveTo>
                    <a:pt x="0" y="143"/>
                  </a:moveTo>
                  <a:lnTo>
                    <a:pt x="54" y="143"/>
                  </a:lnTo>
                  <a:lnTo>
                    <a:pt x="54" y="137"/>
                  </a:lnTo>
                  <a:lnTo>
                    <a:pt x="42" y="137"/>
                  </a:lnTo>
                  <a:lnTo>
                    <a:pt x="36" y="137"/>
                  </a:lnTo>
                  <a:lnTo>
                    <a:pt x="36" y="125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8" y="24"/>
                  </a:lnTo>
                  <a:lnTo>
                    <a:pt x="18" y="30"/>
                  </a:lnTo>
                  <a:lnTo>
                    <a:pt x="18" y="119"/>
                  </a:lnTo>
                  <a:lnTo>
                    <a:pt x="18" y="131"/>
                  </a:lnTo>
                  <a:lnTo>
                    <a:pt x="12" y="137"/>
                  </a:lnTo>
                  <a:lnTo>
                    <a:pt x="0" y="137"/>
                  </a:lnTo>
                  <a:lnTo>
                    <a:pt x="0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0" name="Freeform 65"/>
            <p:cNvSpPr>
              <a:spLocks noEditPoints="1"/>
            </p:cNvSpPr>
            <p:nvPr/>
          </p:nvSpPr>
          <p:spPr bwMode="auto">
            <a:xfrm>
              <a:off x="3566" y="2274"/>
              <a:ext cx="83" cy="144"/>
            </a:xfrm>
            <a:custGeom>
              <a:avLst/>
              <a:gdLst>
                <a:gd name="T0" fmla="*/ 83 w 83"/>
                <a:gd name="T1" fmla="*/ 96 h 144"/>
                <a:gd name="T2" fmla="*/ 66 w 83"/>
                <a:gd name="T3" fmla="*/ 96 h 144"/>
                <a:gd name="T4" fmla="*/ 66 w 83"/>
                <a:gd name="T5" fmla="*/ 0 h 144"/>
                <a:gd name="T6" fmla="*/ 60 w 83"/>
                <a:gd name="T7" fmla="*/ 0 h 144"/>
                <a:gd name="T8" fmla="*/ 0 w 83"/>
                <a:gd name="T9" fmla="*/ 96 h 144"/>
                <a:gd name="T10" fmla="*/ 0 w 83"/>
                <a:gd name="T11" fmla="*/ 108 h 144"/>
                <a:gd name="T12" fmla="*/ 54 w 83"/>
                <a:gd name="T13" fmla="*/ 108 h 144"/>
                <a:gd name="T14" fmla="*/ 54 w 83"/>
                <a:gd name="T15" fmla="*/ 144 h 144"/>
                <a:gd name="T16" fmla="*/ 66 w 83"/>
                <a:gd name="T17" fmla="*/ 144 h 144"/>
                <a:gd name="T18" fmla="*/ 66 w 83"/>
                <a:gd name="T19" fmla="*/ 108 h 144"/>
                <a:gd name="T20" fmla="*/ 83 w 83"/>
                <a:gd name="T21" fmla="*/ 108 h 144"/>
                <a:gd name="T22" fmla="*/ 83 w 83"/>
                <a:gd name="T23" fmla="*/ 96 h 144"/>
                <a:gd name="T24" fmla="*/ 54 w 83"/>
                <a:gd name="T25" fmla="*/ 96 h 144"/>
                <a:gd name="T26" fmla="*/ 6 w 83"/>
                <a:gd name="T27" fmla="*/ 96 h 144"/>
                <a:gd name="T28" fmla="*/ 54 w 83"/>
                <a:gd name="T29" fmla="*/ 24 h 144"/>
                <a:gd name="T30" fmla="*/ 54 w 83"/>
                <a:gd name="T31" fmla="*/ 24 h 144"/>
                <a:gd name="T32" fmla="*/ 54 w 83"/>
                <a:gd name="T33" fmla="*/ 9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3" h="144">
                  <a:moveTo>
                    <a:pt x="83" y="96"/>
                  </a:moveTo>
                  <a:lnTo>
                    <a:pt x="66" y="96"/>
                  </a:lnTo>
                  <a:lnTo>
                    <a:pt x="66" y="0"/>
                  </a:lnTo>
                  <a:lnTo>
                    <a:pt x="60" y="0"/>
                  </a:lnTo>
                  <a:lnTo>
                    <a:pt x="0" y="96"/>
                  </a:lnTo>
                  <a:lnTo>
                    <a:pt x="0" y="108"/>
                  </a:lnTo>
                  <a:lnTo>
                    <a:pt x="54" y="108"/>
                  </a:lnTo>
                  <a:lnTo>
                    <a:pt x="54" y="144"/>
                  </a:lnTo>
                  <a:lnTo>
                    <a:pt x="66" y="144"/>
                  </a:lnTo>
                  <a:lnTo>
                    <a:pt x="66" y="108"/>
                  </a:lnTo>
                  <a:lnTo>
                    <a:pt x="83" y="108"/>
                  </a:lnTo>
                  <a:lnTo>
                    <a:pt x="83" y="96"/>
                  </a:lnTo>
                  <a:close/>
                  <a:moveTo>
                    <a:pt x="54" y="96"/>
                  </a:moveTo>
                  <a:lnTo>
                    <a:pt x="6" y="96"/>
                  </a:lnTo>
                  <a:lnTo>
                    <a:pt x="54" y="24"/>
                  </a:lnTo>
                  <a:lnTo>
                    <a:pt x="54" y="24"/>
                  </a:lnTo>
                  <a:lnTo>
                    <a:pt x="54" y="9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1" name="Freeform 66"/>
            <p:cNvSpPr>
              <a:spLocks/>
            </p:cNvSpPr>
            <p:nvPr/>
          </p:nvSpPr>
          <p:spPr bwMode="auto">
            <a:xfrm>
              <a:off x="3709" y="2274"/>
              <a:ext cx="132" cy="144"/>
            </a:xfrm>
            <a:custGeom>
              <a:avLst/>
              <a:gdLst>
                <a:gd name="T0" fmla="*/ 54 w 132"/>
                <a:gd name="T1" fmla="*/ 114 h 144"/>
                <a:gd name="T2" fmla="*/ 42 w 132"/>
                <a:gd name="T3" fmla="*/ 108 h 144"/>
                <a:gd name="T4" fmla="*/ 36 w 132"/>
                <a:gd name="T5" fmla="*/ 102 h 144"/>
                <a:gd name="T6" fmla="*/ 30 w 132"/>
                <a:gd name="T7" fmla="*/ 90 h 144"/>
                <a:gd name="T8" fmla="*/ 24 w 132"/>
                <a:gd name="T9" fmla="*/ 72 h 144"/>
                <a:gd name="T10" fmla="*/ 24 w 132"/>
                <a:gd name="T11" fmla="*/ 54 h 144"/>
                <a:gd name="T12" fmla="*/ 30 w 132"/>
                <a:gd name="T13" fmla="*/ 36 h 144"/>
                <a:gd name="T14" fmla="*/ 36 w 132"/>
                <a:gd name="T15" fmla="*/ 18 h 144"/>
                <a:gd name="T16" fmla="*/ 54 w 132"/>
                <a:gd name="T17" fmla="*/ 6 h 144"/>
                <a:gd name="T18" fmla="*/ 66 w 132"/>
                <a:gd name="T19" fmla="*/ 6 h 144"/>
                <a:gd name="T20" fmla="*/ 78 w 132"/>
                <a:gd name="T21" fmla="*/ 6 h 144"/>
                <a:gd name="T22" fmla="*/ 90 w 132"/>
                <a:gd name="T23" fmla="*/ 18 h 144"/>
                <a:gd name="T24" fmla="*/ 102 w 132"/>
                <a:gd name="T25" fmla="*/ 36 h 144"/>
                <a:gd name="T26" fmla="*/ 108 w 132"/>
                <a:gd name="T27" fmla="*/ 54 h 144"/>
                <a:gd name="T28" fmla="*/ 108 w 132"/>
                <a:gd name="T29" fmla="*/ 72 h 144"/>
                <a:gd name="T30" fmla="*/ 102 w 132"/>
                <a:gd name="T31" fmla="*/ 90 h 144"/>
                <a:gd name="T32" fmla="*/ 96 w 132"/>
                <a:gd name="T33" fmla="*/ 102 h 144"/>
                <a:gd name="T34" fmla="*/ 90 w 132"/>
                <a:gd name="T35" fmla="*/ 108 h 144"/>
                <a:gd name="T36" fmla="*/ 78 w 132"/>
                <a:gd name="T37" fmla="*/ 114 h 144"/>
                <a:gd name="T38" fmla="*/ 72 w 132"/>
                <a:gd name="T39" fmla="*/ 144 h 144"/>
                <a:gd name="T40" fmla="*/ 132 w 132"/>
                <a:gd name="T41" fmla="*/ 144 h 144"/>
                <a:gd name="T42" fmla="*/ 132 w 132"/>
                <a:gd name="T43" fmla="*/ 108 h 144"/>
                <a:gd name="T44" fmla="*/ 126 w 132"/>
                <a:gd name="T45" fmla="*/ 108 h 144"/>
                <a:gd name="T46" fmla="*/ 120 w 132"/>
                <a:gd name="T47" fmla="*/ 120 h 144"/>
                <a:gd name="T48" fmla="*/ 114 w 132"/>
                <a:gd name="T49" fmla="*/ 126 h 144"/>
                <a:gd name="T50" fmla="*/ 84 w 132"/>
                <a:gd name="T51" fmla="*/ 126 h 144"/>
                <a:gd name="T52" fmla="*/ 84 w 132"/>
                <a:gd name="T53" fmla="*/ 120 h 144"/>
                <a:gd name="T54" fmla="*/ 102 w 132"/>
                <a:gd name="T55" fmla="*/ 108 h 144"/>
                <a:gd name="T56" fmla="*/ 114 w 132"/>
                <a:gd name="T57" fmla="*/ 96 h 144"/>
                <a:gd name="T58" fmla="*/ 126 w 132"/>
                <a:gd name="T59" fmla="*/ 78 h 144"/>
                <a:gd name="T60" fmla="*/ 126 w 132"/>
                <a:gd name="T61" fmla="*/ 60 h 144"/>
                <a:gd name="T62" fmla="*/ 120 w 132"/>
                <a:gd name="T63" fmla="*/ 30 h 144"/>
                <a:gd name="T64" fmla="*/ 108 w 132"/>
                <a:gd name="T65" fmla="*/ 18 h 144"/>
                <a:gd name="T66" fmla="*/ 96 w 132"/>
                <a:gd name="T67" fmla="*/ 6 h 144"/>
                <a:gd name="T68" fmla="*/ 84 w 132"/>
                <a:gd name="T69" fmla="*/ 0 h 144"/>
                <a:gd name="T70" fmla="*/ 66 w 132"/>
                <a:gd name="T71" fmla="*/ 0 h 144"/>
                <a:gd name="T72" fmla="*/ 48 w 132"/>
                <a:gd name="T73" fmla="*/ 0 h 144"/>
                <a:gd name="T74" fmla="*/ 30 w 132"/>
                <a:gd name="T75" fmla="*/ 6 h 144"/>
                <a:gd name="T76" fmla="*/ 24 w 132"/>
                <a:gd name="T77" fmla="*/ 18 h 144"/>
                <a:gd name="T78" fmla="*/ 12 w 132"/>
                <a:gd name="T79" fmla="*/ 30 h 144"/>
                <a:gd name="T80" fmla="*/ 6 w 132"/>
                <a:gd name="T81" fmla="*/ 60 h 144"/>
                <a:gd name="T82" fmla="*/ 12 w 132"/>
                <a:gd name="T83" fmla="*/ 96 h 144"/>
                <a:gd name="T84" fmla="*/ 24 w 132"/>
                <a:gd name="T85" fmla="*/ 108 h 144"/>
                <a:gd name="T86" fmla="*/ 42 w 132"/>
                <a:gd name="T87" fmla="*/ 120 h 144"/>
                <a:gd name="T88" fmla="*/ 42 w 132"/>
                <a:gd name="T89" fmla="*/ 126 h 144"/>
                <a:gd name="T90" fmla="*/ 12 w 132"/>
                <a:gd name="T91" fmla="*/ 126 h 144"/>
                <a:gd name="T92" fmla="*/ 6 w 132"/>
                <a:gd name="T93" fmla="*/ 120 h 144"/>
                <a:gd name="T94" fmla="*/ 0 w 132"/>
                <a:gd name="T95" fmla="*/ 108 h 144"/>
                <a:gd name="T96" fmla="*/ 0 w 132"/>
                <a:gd name="T97" fmla="*/ 108 h 144"/>
                <a:gd name="T98" fmla="*/ 0 w 132"/>
                <a:gd name="T99" fmla="*/ 144 h 144"/>
                <a:gd name="T100" fmla="*/ 54 w 132"/>
                <a:gd name="T101" fmla="*/ 144 h 144"/>
                <a:gd name="T102" fmla="*/ 54 w 132"/>
                <a:gd name="T103" fmla="*/ 11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2" h="144">
                  <a:moveTo>
                    <a:pt x="54" y="114"/>
                  </a:moveTo>
                  <a:lnTo>
                    <a:pt x="42" y="108"/>
                  </a:lnTo>
                  <a:lnTo>
                    <a:pt x="36" y="102"/>
                  </a:lnTo>
                  <a:lnTo>
                    <a:pt x="30" y="90"/>
                  </a:lnTo>
                  <a:lnTo>
                    <a:pt x="24" y="72"/>
                  </a:lnTo>
                  <a:lnTo>
                    <a:pt x="24" y="54"/>
                  </a:lnTo>
                  <a:lnTo>
                    <a:pt x="30" y="36"/>
                  </a:lnTo>
                  <a:lnTo>
                    <a:pt x="36" y="18"/>
                  </a:lnTo>
                  <a:lnTo>
                    <a:pt x="54" y="6"/>
                  </a:lnTo>
                  <a:lnTo>
                    <a:pt x="66" y="6"/>
                  </a:lnTo>
                  <a:lnTo>
                    <a:pt x="78" y="6"/>
                  </a:lnTo>
                  <a:lnTo>
                    <a:pt x="90" y="18"/>
                  </a:lnTo>
                  <a:lnTo>
                    <a:pt x="102" y="36"/>
                  </a:lnTo>
                  <a:lnTo>
                    <a:pt x="108" y="54"/>
                  </a:lnTo>
                  <a:lnTo>
                    <a:pt x="108" y="72"/>
                  </a:lnTo>
                  <a:lnTo>
                    <a:pt x="102" y="90"/>
                  </a:lnTo>
                  <a:lnTo>
                    <a:pt x="96" y="102"/>
                  </a:lnTo>
                  <a:lnTo>
                    <a:pt x="90" y="108"/>
                  </a:lnTo>
                  <a:lnTo>
                    <a:pt x="78" y="114"/>
                  </a:lnTo>
                  <a:lnTo>
                    <a:pt x="72" y="144"/>
                  </a:lnTo>
                  <a:lnTo>
                    <a:pt x="132" y="144"/>
                  </a:lnTo>
                  <a:lnTo>
                    <a:pt x="132" y="108"/>
                  </a:lnTo>
                  <a:lnTo>
                    <a:pt x="126" y="108"/>
                  </a:lnTo>
                  <a:lnTo>
                    <a:pt x="120" y="120"/>
                  </a:lnTo>
                  <a:lnTo>
                    <a:pt x="114" y="126"/>
                  </a:lnTo>
                  <a:lnTo>
                    <a:pt x="84" y="126"/>
                  </a:lnTo>
                  <a:lnTo>
                    <a:pt x="84" y="120"/>
                  </a:lnTo>
                  <a:lnTo>
                    <a:pt x="102" y="108"/>
                  </a:lnTo>
                  <a:lnTo>
                    <a:pt x="114" y="96"/>
                  </a:lnTo>
                  <a:lnTo>
                    <a:pt x="126" y="78"/>
                  </a:lnTo>
                  <a:lnTo>
                    <a:pt x="126" y="60"/>
                  </a:lnTo>
                  <a:lnTo>
                    <a:pt x="120" y="30"/>
                  </a:lnTo>
                  <a:lnTo>
                    <a:pt x="108" y="18"/>
                  </a:lnTo>
                  <a:lnTo>
                    <a:pt x="96" y="6"/>
                  </a:lnTo>
                  <a:lnTo>
                    <a:pt x="84" y="0"/>
                  </a:lnTo>
                  <a:lnTo>
                    <a:pt x="66" y="0"/>
                  </a:lnTo>
                  <a:lnTo>
                    <a:pt x="48" y="0"/>
                  </a:lnTo>
                  <a:lnTo>
                    <a:pt x="30" y="6"/>
                  </a:lnTo>
                  <a:lnTo>
                    <a:pt x="24" y="18"/>
                  </a:lnTo>
                  <a:lnTo>
                    <a:pt x="12" y="30"/>
                  </a:lnTo>
                  <a:lnTo>
                    <a:pt x="6" y="60"/>
                  </a:lnTo>
                  <a:lnTo>
                    <a:pt x="12" y="96"/>
                  </a:lnTo>
                  <a:lnTo>
                    <a:pt x="24" y="108"/>
                  </a:lnTo>
                  <a:lnTo>
                    <a:pt x="42" y="120"/>
                  </a:lnTo>
                  <a:lnTo>
                    <a:pt x="42" y="126"/>
                  </a:lnTo>
                  <a:lnTo>
                    <a:pt x="12" y="126"/>
                  </a:lnTo>
                  <a:lnTo>
                    <a:pt x="6" y="120"/>
                  </a:lnTo>
                  <a:lnTo>
                    <a:pt x="0" y="108"/>
                  </a:lnTo>
                  <a:lnTo>
                    <a:pt x="0" y="108"/>
                  </a:lnTo>
                  <a:lnTo>
                    <a:pt x="0" y="144"/>
                  </a:lnTo>
                  <a:lnTo>
                    <a:pt x="54" y="144"/>
                  </a:lnTo>
                  <a:lnTo>
                    <a:pt x="54" y="1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2" name="Freeform 67"/>
            <p:cNvSpPr>
              <a:spLocks/>
            </p:cNvSpPr>
            <p:nvPr/>
          </p:nvSpPr>
          <p:spPr bwMode="auto">
            <a:xfrm>
              <a:off x="121" y="2274"/>
              <a:ext cx="66" cy="138"/>
            </a:xfrm>
            <a:custGeom>
              <a:avLst/>
              <a:gdLst>
                <a:gd name="T0" fmla="*/ 0 w 66"/>
                <a:gd name="T1" fmla="*/ 138 h 138"/>
                <a:gd name="T2" fmla="*/ 42 w 66"/>
                <a:gd name="T3" fmla="*/ 138 h 138"/>
                <a:gd name="T4" fmla="*/ 42 w 66"/>
                <a:gd name="T5" fmla="*/ 132 h 138"/>
                <a:gd name="T6" fmla="*/ 30 w 66"/>
                <a:gd name="T7" fmla="*/ 132 h 138"/>
                <a:gd name="T8" fmla="*/ 30 w 66"/>
                <a:gd name="T9" fmla="*/ 126 h 138"/>
                <a:gd name="T10" fmla="*/ 30 w 66"/>
                <a:gd name="T11" fmla="*/ 108 h 138"/>
                <a:gd name="T12" fmla="*/ 54 w 66"/>
                <a:gd name="T13" fmla="*/ 18 h 138"/>
                <a:gd name="T14" fmla="*/ 60 w 66"/>
                <a:gd name="T15" fmla="*/ 6 h 138"/>
                <a:gd name="T16" fmla="*/ 66 w 66"/>
                <a:gd name="T17" fmla="*/ 0 h 138"/>
                <a:gd name="T18" fmla="*/ 66 w 66"/>
                <a:gd name="T19" fmla="*/ 0 h 138"/>
                <a:gd name="T20" fmla="*/ 24 w 66"/>
                <a:gd name="T21" fmla="*/ 0 h 138"/>
                <a:gd name="T22" fmla="*/ 24 w 66"/>
                <a:gd name="T23" fmla="*/ 0 h 138"/>
                <a:gd name="T24" fmla="*/ 30 w 66"/>
                <a:gd name="T25" fmla="*/ 6 h 138"/>
                <a:gd name="T26" fmla="*/ 36 w 66"/>
                <a:gd name="T27" fmla="*/ 12 h 138"/>
                <a:gd name="T28" fmla="*/ 36 w 66"/>
                <a:gd name="T29" fmla="*/ 18 h 138"/>
                <a:gd name="T30" fmla="*/ 36 w 66"/>
                <a:gd name="T31" fmla="*/ 24 h 138"/>
                <a:gd name="T32" fmla="*/ 12 w 66"/>
                <a:gd name="T33" fmla="*/ 120 h 138"/>
                <a:gd name="T34" fmla="*/ 6 w 66"/>
                <a:gd name="T35" fmla="*/ 132 h 138"/>
                <a:gd name="T36" fmla="*/ 0 w 66"/>
                <a:gd name="T37" fmla="*/ 132 h 138"/>
                <a:gd name="T38" fmla="*/ 0 w 66"/>
                <a:gd name="T39" fmla="*/ 138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6" h="138">
                  <a:moveTo>
                    <a:pt x="0" y="138"/>
                  </a:moveTo>
                  <a:lnTo>
                    <a:pt x="42" y="138"/>
                  </a:lnTo>
                  <a:lnTo>
                    <a:pt x="42" y="132"/>
                  </a:lnTo>
                  <a:lnTo>
                    <a:pt x="30" y="132"/>
                  </a:lnTo>
                  <a:lnTo>
                    <a:pt x="30" y="126"/>
                  </a:lnTo>
                  <a:lnTo>
                    <a:pt x="30" y="108"/>
                  </a:lnTo>
                  <a:lnTo>
                    <a:pt x="54" y="18"/>
                  </a:lnTo>
                  <a:lnTo>
                    <a:pt x="60" y="6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30" y="6"/>
                  </a:lnTo>
                  <a:lnTo>
                    <a:pt x="36" y="12"/>
                  </a:lnTo>
                  <a:lnTo>
                    <a:pt x="36" y="18"/>
                  </a:lnTo>
                  <a:lnTo>
                    <a:pt x="36" y="24"/>
                  </a:lnTo>
                  <a:lnTo>
                    <a:pt x="12" y="120"/>
                  </a:lnTo>
                  <a:lnTo>
                    <a:pt x="6" y="132"/>
                  </a:lnTo>
                  <a:lnTo>
                    <a:pt x="0" y="132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3" name="Freeform 68"/>
            <p:cNvSpPr>
              <a:spLocks/>
            </p:cNvSpPr>
            <p:nvPr/>
          </p:nvSpPr>
          <p:spPr bwMode="auto">
            <a:xfrm>
              <a:off x="193" y="2394"/>
              <a:ext cx="48" cy="72"/>
            </a:xfrm>
            <a:custGeom>
              <a:avLst/>
              <a:gdLst>
                <a:gd name="T0" fmla="*/ 0 w 48"/>
                <a:gd name="T1" fmla="*/ 48 h 72"/>
                <a:gd name="T2" fmla="*/ 0 w 48"/>
                <a:gd name="T3" fmla="*/ 72 h 72"/>
                <a:gd name="T4" fmla="*/ 0 w 48"/>
                <a:gd name="T5" fmla="*/ 72 h 72"/>
                <a:gd name="T6" fmla="*/ 0 w 48"/>
                <a:gd name="T7" fmla="*/ 72 h 72"/>
                <a:gd name="T8" fmla="*/ 6 w 48"/>
                <a:gd name="T9" fmla="*/ 66 h 72"/>
                <a:gd name="T10" fmla="*/ 12 w 48"/>
                <a:gd name="T11" fmla="*/ 72 h 72"/>
                <a:gd name="T12" fmla="*/ 18 w 48"/>
                <a:gd name="T13" fmla="*/ 72 h 72"/>
                <a:gd name="T14" fmla="*/ 30 w 48"/>
                <a:gd name="T15" fmla="*/ 66 h 72"/>
                <a:gd name="T16" fmla="*/ 36 w 48"/>
                <a:gd name="T17" fmla="*/ 48 h 72"/>
                <a:gd name="T18" fmla="*/ 30 w 48"/>
                <a:gd name="T19" fmla="*/ 30 h 72"/>
                <a:gd name="T20" fmla="*/ 24 w 48"/>
                <a:gd name="T21" fmla="*/ 12 h 72"/>
                <a:gd name="T22" fmla="*/ 24 w 48"/>
                <a:gd name="T23" fmla="*/ 6 h 72"/>
                <a:gd name="T24" fmla="*/ 30 w 48"/>
                <a:gd name="T25" fmla="*/ 0 h 72"/>
                <a:gd name="T26" fmla="*/ 36 w 48"/>
                <a:gd name="T27" fmla="*/ 6 h 72"/>
                <a:gd name="T28" fmla="*/ 42 w 48"/>
                <a:gd name="T29" fmla="*/ 18 h 72"/>
                <a:gd name="T30" fmla="*/ 42 w 48"/>
                <a:gd name="T31" fmla="*/ 18 h 72"/>
                <a:gd name="T32" fmla="*/ 48 w 48"/>
                <a:gd name="T33" fmla="*/ 0 h 72"/>
                <a:gd name="T34" fmla="*/ 42 w 48"/>
                <a:gd name="T35" fmla="*/ 0 h 72"/>
                <a:gd name="T36" fmla="*/ 42 w 48"/>
                <a:gd name="T37" fmla="*/ 0 h 72"/>
                <a:gd name="T38" fmla="*/ 36 w 48"/>
                <a:gd name="T39" fmla="*/ 0 h 72"/>
                <a:gd name="T40" fmla="*/ 30 w 48"/>
                <a:gd name="T41" fmla="*/ 0 h 72"/>
                <a:gd name="T42" fmla="*/ 18 w 48"/>
                <a:gd name="T43" fmla="*/ 0 h 72"/>
                <a:gd name="T44" fmla="*/ 12 w 48"/>
                <a:gd name="T45" fmla="*/ 6 h 72"/>
                <a:gd name="T46" fmla="*/ 12 w 48"/>
                <a:gd name="T47" fmla="*/ 18 h 72"/>
                <a:gd name="T48" fmla="*/ 18 w 48"/>
                <a:gd name="T49" fmla="*/ 30 h 72"/>
                <a:gd name="T50" fmla="*/ 24 w 48"/>
                <a:gd name="T51" fmla="*/ 36 h 72"/>
                <a:gd name="T52" fmla="*/ 30 w 48"/>
                <a:gd name="T53" fmla="*/ 48 h 72"/>
                <a:gd name="T54" fmla="*/ 30 w 48"/>
                <a:gd name="T55" fmla="*/ 54 h 72"/>
                <a:gd name="T56" fmla="*/ 24 w 48"/>
                <a:gd name="T57" fmla="*/ 60 h 72"/>
                <a:gd name="T58" fmla="*/ 18 w 48"/>
                <a:gd name="T59" fmla="*/ 66 h 72"/>
                <a:gd name="T60" fmla="*/ 6 w 48"/>
                <a:gd name="T61" fmla="*/ 60 h 72"/>
                <a:gd name="T62" fmla="*/ 6 w 48"/>
                <a:gd name="T63" fmla="*/ 48 h 72"/>
                <a:gd name="T64" fmla="*/ 0 w 48"/>
                <a:gd name="T65" fmla="*/ 4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" h="72">
                  <a:moveTo>
                    <a:pt x="0" y="48"/>
                  </a:moveTo>
                  <a:lnTo>
                    <a:pt x="0" y="72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6" y="66"/>
                  </a:lnTo>
                  <a:lnTo>
                    <a:pt x="12" y="72"/>
                  </a:lnTo>
                  <a:lnTo>
                    <a:pt x="18" y="72"/>
                  </a:lnTo>
                  <a:lnTo>
                    <a:pt x="30" y="66"/>
                  </a:lnTo>
                  <a:lnTo>
                    <a:pt x="36" y="48"/>
                  </a:lnTo>
                  <a:lnTo>
                    <a:pt x="30" y="30"/>
                  </a:lnTo>
                  <a:lnTo>
                    <a:pt x="24" y="12"/>
                  </a:lnTo>
                  <a:lnTo>
                    <a:pt x="24" y="6"/>
                  </a:lnTo>
                  <a:lnTo>
                    <a:pt x="30" y="0"/>
                  </a:lnTo>
                  <a:lnTo>
                    <a:pt x="36" y="6"/>
                  </a:lnTo>
                  <a:lnTo>
                    <a:pt x="42" y="18"/>
                  </a:lnTo>
                  <a:lnTo>
                    <a:pt x="42" y="18"/>
                  </a:lnTo>
                  <a:lnTo>
                    <a:pt x="48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12" y="6"/>
                  </a:lnTo>
                  <a:lnTo>
                    <a:pt x="12" y="18"/>
                  </a:lnTo>
                  <a:lnTo>
                    <a:pt x="18" y="30"/>
                  </a:lnTo>
                  <a:lnTo>
                    <a:pt x="24" y="36"/>
                  </a:lnTo>
                  <a:lnTo>
                    <a:pt x="30" y="48"/>
                  </a:lnTo>
                  <a:lnTo>
                    <a:pt x="30" y="54"/>
                  </a:lnTo>
                  <a:lnTo>
                    <a:pt x="24" y="60"/>
                  </a:lnTo>
                  <a:lnTo>
                    <a:pt x="18" y="66"/>
                  </a:lnTo>
                  <a:lnTo>
                    <a:pt x="6" y="60"/>
                  </a:lnTo>
                  <a:lnTo>
                    <a:pt x="6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4" name="Freeform 69"/>
            <p:cNvSpPr>
              <a:spLocks noEditPoints="1"/>
            </p:cNvSpPr>
            <p:nvPr/>
          </p:nvSpPr>
          <p:spPr bwMode="auto">
            <a:xfrm>
              <a:off x="306" y="2328"/>
              <a:ext cx="96" cy="54"/>
            </a:xfrm>
            <a:custGeom>
              <a:avLst/>
              <a:gdLst>
                <a:gd name="T0" fmla="*/ 96 w 96"/>
                <a:gd name="T1" fmla="*/ 0 h 54"/>
                <a:gd name="T2" fmla="*/ 0 w 96"/>
                <a:gd name="T3" fmla="*/ 0 h 54"/>
                <a:gd name="T4" fmla="*/ 0 w 96"/>
                <a:gd name="T5" fmla="*/ 12 h 54"/>
                <a:gd name="T6" fmla="*/ 96 w 96"/>
                <a:gd name="T7" fmla="*/ 12 h 54"/>
                <a:gd name="T8" fmla="*/ 96 w 96"/>
                <a:gd name="T9" fmla="*/ 0 h 54"/>
                <a:gd name="T10" fmla="*/ 96 w 96"/>
                <a:gd name="T11" fmla="*/ 42 h 54"/>
                <a:gd name="T12" fmla="*/ 0 w 96"/>
                <a:gd name="T13" fmla="*/ 42 h 54"/>
                <a:gd name="T14" fmla="*/ 0 w 96"/>
                <a:gd name="T15" fmla="*/ 54 h 54"/>
                <a:gd name="T16" fmla="*/ 96 w 96"/>
                <a:gd name="T17" fmla="*/ 54 h 54"/>
                <a:gd name="T18" fmla="*/ 96 w 96"/>
                <a:gd name="T19" fmla="*/ 4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6" h="54">
                  <a:moveTo>
                    <a:pt x="96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96" y="12"/>
                  </a:lnTo>
                  <a:lnTo>
                    <a:pt x="96" y="0"/>
                  </a:lnTo>
                  <a:close/>
                  <a:moveTo>
                    <a:pt x="96" y="42"/>
                  </a:moveTo>
                  <a:lnTo>
                    <a:pt x="0" y="42"/>
                  </a:lnTo>
                  <a:lnTo>
                    <a:pt x="0" y="54"/>
                  </a:lnTo>
                  <a:lnTo>
                    <a:pt x="96" y="54"/>
                  </a:lnTo>
                  <a:lnTo>
                    <a:pt x="96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5" name="Freeform 70"/>
            <p:cNvSpPr>
              <a:spLocks/>
            </p:cNvSpPr>
            <p:nvPr/>
          </p:nvSpPr>
          <p:spPr bwMode="auto">
            <a:xfrm>
              <a:off x="486" y="2268"/>
              <a:ext cx="54" cy="144"/>
            </a:xfrm>
            <a:custGeom>
              <a:avLst/>
              <a:gdLst>
                <a:gd name="T0" fmla="*/ 0 w 54"/>
                <a:gd name="T1" fmla="*/ 144 h 144"/>
                <a:gd name="T2" fmla="*/ 54 w 54"/>
                <a:gd name="T3" fmla="*/ 144 h 144"/>
                <a:gd name="T4" fmla="*/ 54 w 54"/>
                <a:gd name="T5" fmla="*/ 138 h 144"/>
                <a:gd name="T6" fmla="*/ 42 w 54"/>
                <a:gd name="T7" fmla="*/ 138 h 144"/>
                <a:gd name="T8" fmla="*/ 36 w 54"/>
                <a:gd name="T9" fmla="*/ 126 h 144"/>
                <a:gd name="T10" fmla="*/ 36 w 54"/>
                <a:gd name="T11" fmla="*/ 0 h 144"/>
                <a:gd name="T12" fmla="*/ 36 w 54"/>
                <a:gd name="T13" fmla="*/ 0 h 144"/>
                <a:gd name="T14" fmla="*/ 0 w 54"/>
                <a:gd name="T15" fmla="*/ 18 h 144"/>
                <a:gd name="T16" fmla="*/ 0 w 54"/>
                <a:gd name="T17" fmla="*/ 24 h 144"/>
                <a:gd name="T18" fmla="*/ 12 w 54"/>
                <a:gd name="T19" fmla="*/ 18 h 144"/>
                <a:gd name="T20" fmla="*/ 12 w 54"/>
                <a:gd name="T21" fmla="*/ 18 h 144"/>
                <a:gd name="T22" fmla="*/ 18 w 54"/>
                <a:gd name="T23" fmla="*/ 24 h 144"/>
                <a:gd name="T24" fmla="*/ 18 w 54"/>
                <a:gd name="T25" fmla="*/ 24 h 144"/>
                <a:gd name="T26" fmla="*/ 18 w 54"/>
                <a:gd name="T27" fmla="*/ 120 h 144"/>
                <a:gd name="T28" fmla="*/ 18 w 54"/>
                <a:gd name="T29" fmla="*/ 132 h 144"/>
                <a:gd name="T30" fmla="*/ 12 w 54"/>
                <a:gd name="T31" fmla="*/ 138 h 144"/>
                <a:gd name="T32" fmla="*/ 0 w 54"/>
                <a:gd name="T33" fmla="*/ 138 h 144"/>
                <a:gd name="T34" fmla="*/ 0 w 54"/>
                <a:gd name="T3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4" h="144">
                  <a:moveTo>
                    <a:pt x="0" y="144"/>
                  </a:moveTo>
                  <a:lnTo>
                    <a:pt x="54" y="144"/>
                  </a:lnTo>
                  <a:lnTo>
                    <a:pt x="54" y="138"/>
                  </a:lnTo>
                  <a:lnTo>
                    <a:pt x="42" y="138"/>
                  </a:lnTo>
                  <a:lnTo>
                    <a:pt x="36" y="126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0" y="18"/>
                  </a:lnTo>
                  <a:lnTo>
                    <a:pt x="0" y="24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8" y="24"/>
                  </a:lnTo>
                  <a:lnTo>
                    <a:pt x="18" y="24"/>
                  </a:lnTo>
                  <a:lnTo>
                    <a:pt x="18" y="120"/>
                  </a:lnTo>
                  <a:lnTo>
                    <a:pt x="18" y="132"/>
                  </a:lnTo>
                  <a:lnTo>
                    <a:pt x="12" y="138"/>
                  </a:lnTo>
                  <a:lnTo>
                    <a:pt x="0" y="138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6" name="Freeform 71"/>
            <p:cNvSpPr>
              <a:spLocks/>
            </p:cNvSpPr>
            <p:nvPr/>
          </p:nvSpPr>
          <p:spPr bwMode="auto">
            <a:xfrm>
              <a:off x="564" y="2263"/>
              <a:ext cx="77" cy="149"/>
            </a:xfrm>
            <a:custGeom>
              <a:avLst/>
              <a:gdLst>
                <a:gd name="T0" fmla="*/ 29 w 77"/>
                <a:gd name="T1" fmla="*/ 23 h 149"/>
                <a:gd name="T2" fmla="*/ 65 w 77"/>
                <a:gd name="T3" fmla="*/ 23 h 149"/>
                <a:gd name="T4" fmla="*/ 65 w 77"/>
                <a:gd name="T5" fmla="*/ 23 h 149"/>
                <a:gd name="T6" fmla="*/ 77 w 77"/>
                <a:gd name="T7" fmla="*/ 5 h 149"/>
                <a:gd name="T8" fmla="*/ 71 w 77"/>
                <a:gd name="T9" fmla="*/ 0 h 149"/>
                <a:gd name="T10" fmla="*/ 71 w 77"/>
                <a:gd name="T11" fmla="*/ 5 h 149"/>
                <a:gd name="T12" fmla="*/ 65 w 77"/>
                <a:gd name="T13" fmla="*/ 5 h 149"/>
                <a:gd name="T14" fmla="*/ 23 w 77"/>
                <a:gd name="T15" fmla="*/ 5 h 149"/>
                <a:gd name="T16" fmla="*/ 6 w 77"/>
                <a:gd name="T17" fmla="*/ 59 h 149"/>
                <a:gd name="T18" fmla="*/ 6 w 77"/>
                <a:gd name="T19" fmla="*/ 59 h 149"/>
                <a:gd name="T20" fmla="*/ 23 w 77"/>
                <a:gd name="T21" fmla="*/ 59 h 149"/>
                <a:gd name="T22" fmla="*/ 41 w 77"/>
                <a:gd name="T23" fmla="*/ 71 h 149"/>
                <a:gd name="T24" fmla="*/ 53 w 77"/>
                <a:gd name="T25" fmla="*/ 83 h 149"/>
                <a:gd name="T26" fmla="*/ 59 w 77"/>
                <a:gd name="T27" fmla="*/ 107 h 149"/>
                <a:gd name="T28" fmla="*/ 53 w 77"/>
                <a:gd name="T29" fmla="*/ 137 h 149"/>
                <a:gd name="T30" fmla="*/ 35 w 77"/>
                <a:gd name="T31" fmla="*/ 143 h 149"/>
                <a:gd name="T32" fmla="*/ 23 w 77"/>
                <a:gd name="T33" fmla="*/ 137 h 149"/>
                <a:gd name="T34" fmla="*/ 6 w 77"/>
                <a:gd name="T35" fmla="*/ 131 h 149"/>
                <a:gd name="T36" fmla="*/ 0 w 77"/>
                <a:gd name="T37" fmla="*/ 137 h 149"/>
                <a:gd name="T38" fmla="*/ 0 w 77"/>
                <a:gd name="T39" fmla="*/ 137 h 149"/>
                <a:gd name="T40" fmla="*/ 6 w 77"/>
                <a:gd name="T41" fmla="*/ 143 h 149"/>
                <a:gd name="T42" fmla="*/ 23 w 77"/>
                <a:gd name="T43" fmla="*/ 149 h 149"/>
                <a:gd name="T44" fmla="*/ 41 w 77"/>
                <a:gd name="T45" fmla="*/ 143 h 149"/>
                <a:gd name="T46" fmla="*/ 59 w 77"/>
                <a:gd name="T47" fmla="*/ 137 h 149"/>
                <a:gd name="T48" fmla="*/ 65 w 77"/>
                <a:gd name="T49" fmla="*/ 119 h 149"/>
                <a:gd name="T50" fmla="*/ 71 w 77"/>
                <a:gd name="T51" fmla="*/ 101 h 149"/>
                <a:gd name="T52" fmla="*/ 71 w 77"/>
                <a:gd name="T53" fmla="*/ 83 h 149"/>
                <a:gd name="T54" fmla="*/ 65 w 77"/>
                <a:gd name="T55" fmla="*/ 65 h 149"/>
                <a:gd name="T56" fmla="*/ 53 w 77"/>
                <a:gd name="T57" fmla="*/ 53 h 149"/>
                <a:gd name="T58" fmla="*/ 41 w 77"/>
                <a:gd name="T59" fmla="*/ 47 h 149"/>
                <a:gd name="T60" fmla="*/ 17 w 77"/>
                <a:gd name="T61" fmla="*/ 41 h 149"/>
                <a:gd name="T62" fmla="*/ 29 w 77"/>
                <a:gd name="T63" fmla="*/ 23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7" h="149">
                  <a:moveTo>
                    <a:pt x="29" y="23"/>
                  </a:moveTo>
                  <a:lnTo>
                    <a:pt x="65" y="23"/>
                  </a:lnTo>
                  <a:lnTo>
                    <a:pt x="65" y="23"/>
                  </a:lnTo>
                  <a:lnTo>
                    <a:pt x="77" y="5"/>
                  </a:lnTo>
                  <a:lnTo>
                    <a:pt x="71" y="0"/>
                  </a:lnTo>
                  <a:lnTo>
                    <a:pt x="71" y="5"/>
                  </a:lnTo>
                  <a:lnTo>
                    <a:pt x="65" y="5"/>
                  </a:lnTo>
                  <a:lnTo>
                    <a:pt x="23" y="5"/>
                  </a:lnTo>
                  <a:lnTo>
                    <a:pt x="6" y="59"/>
                  </a:lnTo>
                  <a:lnTo>
                    <a:pt x="6" y="59"/>
                  </a:lnTo>
                  <a:lnTo>
                    <a:pt x="23" y="59"/>
                  </a:lnTo>
                  <a:lnTo>
                    <a:pt x="41" y="71"/>
                  </a:lnTo>
                  <a:lnTo>
                    <a:pt x="53" y="83"/>
                  </a:lnTo>
                  <a:lnTo>
                    <a:pt x="59" y="107"/>
                  </a:lnTo>
                  <a:lnTo>
                    <a:pt x="53" y="137"/>
                  </a:lnTo>
                  <a:lnTo>
                    <a:pt x="35" y="143"/>
                  </a:lnTo>
                  <a:lnTo>
                    <a:pt x="23" y="137"/>
                  </a:lnTo>
                  <a:lnTo>
                    <a:pt x="6" y="131"/>
                  </a:lnTo>
                  <a:lnTo>
                    <a:pt x="0" y="137"/>
                  </a:lnTo>
                  <a:lnTo>
                    <a:pt x="0" y="137"/>
                  </a:lnTo>
                  <a:lnTo>
                    <a:pt x="6" y="143"/>
                  </a:lnTo>
                  <a:lnTo>
                    <a:pt x="23" y="149"/>
                  </a:lnTo>
                  <a:lnTo>
                    <a:pt x="41" y="143"/>
                  </a:lnTo>
                  <a:lnTo>
                    <a:pt x="59" y="137"/>
                  </a:lnTo>
                  <a:lnTo>
                    <a:pt x="65" y="119"/>
                  </a:lnTo>
                  <a:lnTo>
                    <a:pt x="71" y="101"/>
                  </a:lnTo>
                  <a:lnTo>
                    <a:pt x="71" y="83"/>
                  </a:lnTo>
                  <a:lnTo>
                    <a:pt x="65" y="65"/>
                  </a:lnTo>
                  <a:lnTo>
                    <a:pt x="53" y="53"/>
                  </a:lnTo>
                  <a:lnTo>
                    <a:pt x="41" y="47"/>
                  </a:lnTo>
                  <a:lnTo>
                    <a:pt x="17" y="41"/>
                  </a:lnTo>
                  <a:lnTo>
                    <a:pt x="29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7" name="Freeform 72"/>
            <p:cNvSpPr>
              <a:spLocks noEditPoints="1"/>
            </p:cNvSpPr>
            <p:nvPr/>
          </p:nvSpPr>
          <p:spPr bwMode="auto">
            <a:xfrm>
              <a:off x="689" y="2268"/>
              <a:ext cx="126" cy="144"/>
            </a:xfrm>
            <a:custGeom>
              <a:avLst/>
              <a:gdLst>
                <a:gd name="T0" fmla="*/ 126 w 126"/>
                <a:gd name="T1" fmla="*/ 138 h 144"/>
                <a:gd name="T2" fmla="*/ 120 w 126"/>
                <a:gd name="T3" fmla="*/ 138 h 144"/>
                <a:gd name="T4" fmla="*/ 120 w 126"/>
                <a:gd name="T5" fmla="*/ 132 h 144"/>
                <a:gd name="T6" fmla="*/ 114 w 126"/>
                <a:gd name="T7" fmla="*/ 120 h 144"/>
                <a:gd name="T8" fmla="*/ 66 w 126"/>
                <a:gd name="T9" fmla="*/ 0 h 144"/>
                <a:gd name="T10" fmla="*/ 60 w 126"/>
                <a:gd name="T11" fmla="*/ 0 h 144"/>
                <a:gd name="T12" fmla="*/ 24 w 126"/>
                <a:gd name="T13" fmla="*/ 102 h 144"/>
                <a:gd name="T14" fmla="*/ 18 w 126"/>
                <a:gd name="T15" fmla="*/ 120 h 144"/>
                <a:gd name="T16" fmla="*/ 12 w 126"/>
                <a:gd name="T17" fmla="*/ 132 h 144"/>
                <a:gd name="T18" fmla="*/ 6 w 126"/>
                <a:gd name="T19" fmla="*/ 138 h 144"/>
                <a:gd name="T20" fmla="*/ 0 w 126"/>
                <a:gd name="T21" fmla="*/ 138 h 144"/>
                <a:gd name="T22" fmla="*/ 0 w 126"/>
                <a:gd name="T23" fmla="*/ 144 h 144"/>
                <a:gd name="T24" fmla="*/ 36 w 126"/>
                <a:gd name="T25" fmla="*/ 144 h 144"/>
                <a:gd name="T26" fmla="*/ 36 w 126"/>
                <a:gd name="T27" fmla="*/ 138 h 144"/>
                <a:gd name="T28" fmla="*/ 30 w 126"/>
                <a:gd name="T29" fmla="*/ 138 h 144"/>
                <a:gd name="T30" fmla="*/ 24 w 126"/>
                <a:gd name="T31" fmla="*/ 132 h 144"/>
                <a:gd name="T32" fmla="*/ 24 w 126"/>
                <a:gd name="T33" fmla="*/ 126 h 144"/>
                <a:gd name="T34" fmla="*/ 24 w 126"/>
                <a:gd name="T35" fmla="*/ 120 h 144"/>
                <a:gd name="T36" fmla="*/ 36 w 126"/>
                <a:gd name="T37" fmla="*/ 96 h 144"/>
                <a:gd name="T38" fmla="*/ 84 w 126"/>
                <a:gd name="T39" fmla="*/ 96 h 144"/>
                <a:gd name="T40" fmla="*/ 90 w 126"/>
                <a:gd name="T41" fmla="*/ 114 h 144"/>
                <a:gd name="T42" fmla="*/ 96 w 126"/>
                <a:gd name="T43" fmla="*/ 126 h 144"/>
                <a:gd name="T44" fmla="*/ 96 w 126"/>
                <a:gd name="T45" fmla="*/ 132 h 144"/>
                <a:gd name="T46" fmla="*/ 90 w 126"/>
                <a:gd name="T47" fmla="*/ 138 h 144"/>
                <a:gd name="T48" fmla="*/ 78 w 126"/>
                <a:gd name="T49" fmla="*/ 138 h 144"/>
                <a:gd name="T50" fmla="*/ 78 w 126"/>
                <a:gd name="T51" fmla="*/ 144 h 144"/>
                <a:gd name="T52" fmla="*/ 126 w 126"/>
                <a:gd name="T53" fmla="*/ 144 h 144"/>
                <a:gd name="T54" fmla="*/ 126 w 126"/>
                <a:gd name="T55" fmla="*/ 138 h 144"/>
                <a:gd name="T56" fmla="*/ 36 w 126"/>
                <a:gd name="T57" fmla="*/ 90 h 144"/>
                <a:gd name="T58" fmla="*/ 60 w 126"/>
                <a:gd name="T59" fmla="*/ 30 h 144"/>
                <a:gd name="T60" fmla="*/ 78 w 126"/>
                <a:gd name="T61" fmla="*/ 90 h 144"/>
                <a:gd name="T62" fmla="*/ 36 w 126"/>
                <a:gd name="T63" fmla="*/ 9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6" h="144">
                  <a:moveTo>
                    <a:pt x="126" y="138"/>
                  </a:moveTo>
                  <a:lnTo>
                    <a:pt x="120" y="138"/>
                  </a:lnTo>
                  <a:lnTo>
                    <a:pt x="120" y="132"/>
                  </a:lnTo>
                  <a:lnTo>
                    <a:pt x="114" y="120"/>
                  </a:lnTo>
                  <a:lnTo>
                    <a:pt x="66" y="0"/>
                  </a:lnTo>
                  <a:lnTo>
                    <a:pt x="60" y="0"/>
                  </a:lnTo>
                  <a:lnTo>
                    <a:pt x="24" y="102"/>
                  </a:lnTo>
                  <a:lnTo>
                    <a:pt x="18" y="120"/>
                  </a:lnTo>
                  <a:lnTo>
                    <a:pt x="12" y="132"/>
                  </a:lnTo>
                  <a:lnTo>
                    <a:pt x="6" y="138"/>
                  </a:lnTo>
                  <a:lnTo>
                    <a:pt x="0" y="138"/>
                  </a:lnTo>
                  <a:lnTo>
                    <a:pt x="0" y="144"/>
                  </a:lnTo>
                  <a:lnTo>
                    <a:pt x="36" y="144"/>
                  </a:lnTo>
                  <a:lnTo>
                    <a:pt x="36" y="138"/>
                  </a:lnTo>
                  <a:lnTo>
                    <a:pt x="30" y="138"/>
                  </a:lnTo>
                  <a:lnTo>
                    <a:pt x="24" y="132"/>
                  </a:lnTo>
                  <a:lnTo>
                    <a:pt x="24" y="126"/>
                  </a:lnTo>
                  <a:lnTo>
                    <a:pt x="24" y="120"/>
                  </a:lnTo>
                  <a:lnTo>
                    <a:pt x="36" y="96"/>
                  </a:lnTo>
                  <a:lnTo>
                    <a:pt x="84" y="96"/>
                  </a:lnTo>
                  <a:lnTo>
                    <a:pt x="90" y="114"/>
                  </a:lnTo>
                  <a:lnTo>
                    <a:pt x="96" y="126"/>
                  </a:lnTo>
                  <a:lnTo>
                    <a:pt x="96" y="132"/>
                  </a:lnTo>
                  <a:lnTo>
                    <a:pt x="90" y="138"/>
                  </a:lnTo>
                  <a:lnTo>
                    <a:pt x="78" y="138"/>
                  </a:lnTo>
                  <a:lnTo>
                    <a:pt x="78" y="144"/>
                  </a:lnTo>
                  <a:lnTo>
                    <a:pt x="126" y="144"/>
                  </a:lnTo>
                  <a:lnTo>
                    <a:pt x="126" y="138"/>
                  </a:lnTo>
                  <a:close/>
                  <a:moveTo>
                    <a:pt x="36" y="90"/>
                  </a:moveTo>
                  <a:lnTo>
                    <a:pt x="60" y="30"/>
                  </a:lnTo>
                  <a:lnTo>
                    <a:pt x="78" y="90"/>
                  </a:lnTo>
                  <a:lnTo>
                    <a:pt x="36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8" name="Freeform 73"/>
            <p:cNvSpPr>
              <a:spLocks/>
            </p:cNvSpPr>
            <p:nvPr/>
          </p:nvSpPr>
          <p:spPr bwMode="auto">
            <a:xfrm>
              <a:off x="910" y="2173"/>
              <a:ext cx="311" cy="358"/>
            </a:xfrm>
            <a:custGeom>
              <a:avLst/>
              <a:gdLst>
                <a:gd name="T0" fmla="*/ 156 w 311"/>
                <a:gd name="T1" fmla="*/ 358 h 358"/>
                <a:gd name="T2" fmla="*/ 186 w 311"/>
                <a:gd name="T3" fmla="*/ 352 h 358"/>
                <a:gd name="T4" fmla="*/ 216 w 311"/>
                <a:gd name="T5" fmla="*/ 346 h 358"/>
                <a:gd name="T6" fmla="*/ 246 w 311"/>
                <a:gd name="T7" fmla="*/ 328 h 358"/>
                <a:gd name="T8" fmla="*/ 270 w 311"/>
                <a:gd name="T9" fmla="*/ 304 h 358"/>
                <a:gd name="T10" fmla="*/ 299 w 311"/>
                <a:gd name="T11" fmla="*/ 245 h 358"/>
                <a:gd name="T12" fmla="*/ 311 w 311"/>
                <a:gd name="T13" fmla="*/ 215 h 358"/>
                <a:gd name="T14" fmla="*/ 311 w 311"/>
                <a:gd name="T15" fmla="*/ 179 h 358"/>
                <a:gd name="T16" fmla="*/ 311 w 311"/>
                <a:gd name="T17" fmla="*/ 143 h 358"/>
                <a:gd name="T18" fmla="*/ 299 w 311"/>
                <a:gd name="T19" fmla="*/ 113 h 358"/>
                <a:gd name="T20" fmla="*/ 270 w 311"/>
                <a:gd name="T21" fmla="*/ 54 h 358"/>
                <a:gd name="T22" fmla="*/ 246 w 311"/>
                <a:gd name="T23" fmla="*/ 30 h 358"/>
                <a:gd name="T24" fmla="*/ 216 w 311"/>
                <a:gd name="T25" fmla="*/ 12 h 358"/>
                <a:gd name="T26" fmla="*/ 186 w 311"/>
                <a:gd name="T27" fmla="*/ 6 h 358"/>
                <a:gd name="T28" fmla="*/ 156 w 311"/>
                <a:gd name="T29" fmla="*/ 0 h 358"/>
                <a:gd name="T30" fmla="*/ 126 w 311"/>
                <a:gd name="T31" fmla="*/ 6 h 358"/>
                <a:gd name="T32" fmla="*/ 96 w 311"/>
                <a:gd name="T33" fmla="*/ 12 h 358"/>
                <a:gd name="T34" fmla="*/ 72 w 311"/>
                <a:gd name="T35" fmla="*/ 30 h 358"/>
                <a:gd name="T36" fmla="*/ 48 w 311"/>
                <a:gd name="T37" fmla="*/ 54 h 358"/>
                <a:gd name="T38" fmla="*/ 12 w 311"/>
                <a:gd name="T39" fmla="*/ 113 h 358"/>
                <a:gd name="T40" fmla="*/ 6 w 311"/>
                <a:gd name="T41" fmla="*/ 143 h 358"/>
                <a:gd name="T42" fmla="*/ 0 w 311"/>
                <a:gd name="T43" fmla="*/ 179 h 358"/>
                <a:gd name="T44" fmla="*/ 6 w 311"/>
                <a:gd name="T45" fmla="*/ 215 h 358"/>
                <a:gd name="T46" fmla="*/ 12 w 311"/>
                <a:gd name="T47" fmla="*/ 245 h 358"/>
                <a:gd name="T48" fmla="*/ 48 w 311"/>
                <a:gd name="T49" fmla="*/ 304 h 358"/>
                <a:gd name="T50" fmla="*/ 72 w 311"/>
                <a:gd name="T51" fmla="*/ 328 h 358"/>
                <a:gd name="T52" fmla="*/ 96 w 311"/>
                <a:gd name="T53" fmla="*/ 346 h 358"/>
                <a:gd name="T54" fmla="*/ 126 w 311"/>
                <a:gd name="T55" fmla="*/ 352 h 358"/>
                <a:gd name="T56" fmla="*/ 156 w 311"/>
                <a:gd name="T57" fmla="*/ 358 h 358"/>
                <a:gd name="T58" fmla="*/ 156 w 311"/>
                <a:gd name="T59" fmla="*/ 35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1" h="358">
                  <a:moveTo>
                    <a:pt x="156" y="358"/>
                  </a:moveTo>
                  <a:lnTo>
                    <a:pt x="186" y="352"/>
                  </a:lnTo>
                  <a:lnTo>
                    <a:pt x="216" y="346"/>
                  </a:lnTo>
                  <a:lnTo>
                    <a:pt x="246" y="328"/>
                  </a:lnTo>
                  <a:lnTo>
                    <a:pt x="270" y="304"/>
                  </a:lnTo>
                  <a:lnTo>
                    <a:pt x="299" y="245"/>
                  </a:lnTo>
                  <a:lnTo>
                    <a:pt x="311" y="215"/>
                  </a:lnTo>
                  <a:lnTo>
                    <a:pt x="311" y="179"/>
                  </a:lnTo>
                  <a:lnTo>
                    <a:pt x="311" y="143"/>
                  </a:lnTo>
                  <a:lnTo>
                    <a:pt x="299" y="113"/>
                  </a:lnTo>
                  <a:lnTo>
                    <a:pt x="270" y="54"/>
                  </a:lnTo>
                  <a:lnTo>
                    <a:pt x="246" y="30"/>
                  </a:lnTo>
                  <a:lnTo>
                    <a:pt x="216" y="12"/>
                  </a:lnTo>
                  <a:lnTo>
                    <a:pt x="186" y="6"/>
                  </a:lnTo>
                  <a:lnTo>
                    <a:pt x="156" y="0"/>
                  </a:lnTo>
                  <a:lnTo>
                    <a:pt x="126" y="6"/>
                  </a:lnTo>
                  <a:lnTo>
                    <a:pt x="96" y="12"/>
                  </a:lnTo>
                  <a:lnTo>
                    <a:pt x="72" y="30"/>
                  </a:lnTo>
                  <a:lnTo>
                    <a:pt x="48" y="54"/>
                  </a:lnTo>
                  <a:lnTo>
                    <a:pt x="12" y="113"/>
                  </a:lnTo>
                  <a:lnTo>
                    <a:pt x="6" y="143"/>
                  </a:lnTo>
                  <a:lnTo>
                    <a:pt x="0" y="179"/>
                  </a:lnTo>
                  <a:lnTo>
                    <a:pt x="6" y="215"/>
                  </a:lnTo>
                  <a:lnTo>
                    <a:pt x="12" y="245"/>
                  </a:lnTo>
                  <a:lnTo>
                    <a:pt x="48" y="304"/>
                  </a:lnTo>
                  <a:lnTo>
                    <a:pt x="72" y="328"/>
                  </a:lnTo>
                  <a:lnTo>
                    <a:pt x="96" y="346"/>
                  </a:lnTo>
                  <a:lnTo>
                    <a:pt x="126" y="352"/>
                  </a:lnTo>
                  <a:lnTo>
                    <a:pt x="156" y="358"/>
                  </a:lnTo>
                  <a:lnTo>
                    <a:pt x="156" y="358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79" name="Freeform 74"/>
            <p:cNvSpPr>
              <a:spLocks/>
            </p:cNvSpPr>
            <p:nvPr/>
          </p:nvSpPr>
          <p:spPr bwMode="auto">
            <a:xfrm>
              <a:off x="1066" y="2352"/>
              <a:ext cx="155" cy="179"/>
            </a:xfrm>
            <a:custGeom>
              <a:avLst/>
              <a:gdLst>
                <a:gd name="T0" fmla="*/ 0 w 155"/>
                <a:gd name="T1" fmla="*/ 179 h 179"/>
                <a:gd name="T2" fmla="*/ 30 w 155"/>
                <a:gd name="T3" fmla="*/ 173 h 179"/>
                <a:gd name="T4" fmla="*/ 60 w 155"/>
                <a:gd name="T5" fmla="*/ 167 h 179"/>
                <a:gd name="T6" fmla="*/ 90 w 155"/>
                <a:gd name="T7" fmla="*/ 149 h 179"/>
                <a:gd name="T8" fmla="*/ 114 w 155"/>
                <a:gd name="T9" fmla="*/ 125 h 179"/>
                <a:gd name="T10" fmla="*/ 143 w 155"/>
                <a:gd name="T11" fmla="*/ 66 h 179"/>
                <a:gd name="T12" fmla="*/ 155 w 155"/>
                <a:gd name="T13" fmla="*/ 36 h 179"/>
                <a:gd name="T14" fmla="*/ 155 w 155"/>
                <a:gd name="T15" fmla="*/ 0 h 179"/>
                <a:gd name="T16" fmla="*/ 155 w 155"/>
                <a:gd name="T17" fmla="*/ 0 h 179"/>
                <a:gd name="T18" fmla="*/ 155 w 155"/>
                <a:gd name="T19" fmla="*/ 36 h 179"/>
                <a:gd name="T20" fmla="*/ 143 w 155"/>
                <a:gd name="T21" fmla="*/ 66 h 179"/>
                <a:gd name="T22" fmla="*/ 114 w 155"/>
                <a:gd name="T23" fmla="*/ 125 h 179"/>
                <a:gd name="T24" fmla="*/ 90 w 155"/>
                <a:gd name="T25" fmla="*/ 149 h 179"/>
                <a:gd name="T26" fmla="*/ 60 w 155"/>
                <a:gd name="T27" fmla="*/ 167 h 179"/>
                <a:gd name="T28" fmla="*/ 30 w 155"/>
                <a:gd name="T29" fmla="*/ 173 h 179"/>
                <a:gd name="T30" fmla="*/ 0 w 155"/>
                <a:gd name="T31" fmla="*/ 179 h 179"/>
                <a:gd name="T32" fmla="*/ 0 w 155"/>
                <a:gd name="T33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5" h="179">
                  <a:moveTo>
                    <a:pt x="0" y="179"/>
                  </a:moveTo>
                  <a:lnTo>
                    <a:pt x="30" y="173"/>
                  </a:lnTo>
                  <a:lnTo>
                    <a:pt x="60" y="167"/>
                  </a:lnTo>
                  <a:lnTo>
                    <a:pt x="90" y="149"/>
                  </a:lnTo>
                  <a:lnTo>
                    <a:pt x="114" y="125"/>
                  </a:lnTo>
                  <a:lnTo>
                    <a:pt x="143" y="66"/>
                  </a:lnTo>
                  <a:lnTo>
                    <a:pt x="155" y="36"/>
                  </a:lnTo>
                  <a:lnTo>
                    <a:pt x="155" y="0"/>
                  </a:lnTo>
                  <a:lnTo>
                    <a:pt x="155" y="0"/>
                  </a:lnTo>
                  <a:lnTo>
                    <a:pt x="155" y="36"/>
                  </a:lnTo>
                  <a:lnTo>
                    <a:pt x="143" y="66"/>
                  </a:lnTo>
                  <a:lnTo>
                    <a:pt x="114" y="125"/>
                  </a:lnTo>
                  <a:lnTo>
                    <a:pt x="90" y="149"/>
                  </a:lnTo>
                  <a:lnTo>
                    <a:pt x="60" y="167"/>
                  </a:lnTo>
                  <a:lnTo>
                    <a:pt x="30" y="173"/>
                  </a:lnTo>
                  <a:lnTo>
                    <a:pt x="0" y="179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0" name="Freeform 75"/>
            <p:cNvSpPr>
              <a:spLocks noEditPoints="1"/>
            </p:cNvSpPr>
            <p:nvPr/>
          </p:nvSpPr>
          <p:spPr bwMode="auto">
            <a:xfrm>
              <a:off x="1066" y="2173"/>
              <a:ext cx="155" cy="179"/>
            </a:xfrm>
            <a:custGeom>
              <a:avLst/>
              <a:gdLst>
                <a:gd name="T0" fmla="*/ 155 w 155"/>
                <a:gd name="T1" fmla="*/ 179 h 179"/>
                <a:gd name="T2" fmla="*/ 155 w 155"/>
                <a:gd name="T3" fmla="*/ 143 h 179"/>
                <a:gd name="T4" fmla="*/ 143 w 155"/>
                <a:gd name="T5" fmla="*/ 113 h 179"/>
                <a:gd name="T6" fmla="*/ 114 w 155"/>
                <a:gd name="T7" fmla="*/ 54 h 179"/>
                <a:gd name="T8" fmla="*/ 90 w 155"/>
                <a:gd name="T9" fmla="*/ 30 h 179"/>
                <a:gd name="T10" fmla="*/ 60 w 155"/>
                <a:gd name="T11" fmla="*/ 12 h 179"/>
                <a:gd name="T12" fmla="*/ 30 w 155"/>
                <a:gd name="T13" fmla="*/ 6 h 179"/>
                <a:gd name="T14" fmla="*/ 0 w 155"/>
                <a:gd name="T15" fmla="*/ 0 h 179"/>
                <a:gd name="T16" fmla="*/ 0 w 155"/>
                <a:gd name="T17" fmla="*/ 0 h 179"/>
                <a:gd name="T18" fmla="*/ 30 w 155"/>
                <a:gd name="T19" fmla="*/ 6 h 179"/>
                <a:gd name="T20" fmla="*/ 60 w 155"/>
                <a:gd name="T21" fmla="*/ 12 h 179"/>
                <a:gd name="T22" fmla="*/ 90 w 155"/>
                <a:gd name="T23" fmla="*/ 30 h 179"/>
                <a:gd name="T24" fmla="*/ 114 w 155"/>
                <a:gd name="T25" fmla="*/ 54 h 179"/>
                <a:gd name="T26" fmla="*/ 143 w 155"/>
                <a:gd name="T27" fmla="*/ 113 h 179"/>
                <a:gd name="T28" fmla="*/ 155 w 155"/>
                <a:gd name="T29" fmla="*/ 143 h 179"/>
                <a:gd name="T30" fmla="*/ 155 w 155"/>
                <a:gd name="T31" fmla="*/ 179 h 179"/>
                <a:gd name="T32" fmla="*/ 155 w 155"/>
                <a:gd name="T33" fmla="*/ 179 h 179"/>
                <a:gd name="T34" fmla="*/ 155 w 155"/>
                <a:gd name="T35" fmla="*/ 179 h 179"/>
                <a:gd name="T36" fmla="*/ 155 w 155"/>
                <a:gd name="T37" fmla="*/ 179 h 179"/>
                <a:gd name="T38" fmla="*/ 155 w 155"/>
                <a:gd name="T3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5" h="179">
                  <a:moveTo>
                    <a:pt x="155" y="179"/>
                  </a:moveTo>
                  <a:lnTo>
                    <a:pt x="155" y="143"/>
                  </a:lnTo>
                  <a:lnTo>
                    <a:pt x="143" y="113"/>
                  </a:lnTo>
                  <a:lnTo>
                    <a:pt x="114" y="54"/>
                  </a:lnTo>
                  <a:lnTo>
                    <a:pt x="90" y="30"/>
                  </a:lnTo>
                  <a:lnTo>
                    <a:pt x="60" y="12"/>
                  </a:lnTo>
                  <a:lnTo>
                    <a:pt x="30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30" y="6"/>
                  </a:lnTo>
                  <a:lnTo>
                    <a:pt x="60" y="12"/>
                  </a:lnTo>
                  <a:lnTo>
                    <a:pt x="90" y="30"/>
                  </a:lnTo>
                  <a:lnTo>
                    <a:pt x="114" y="54"/>
                  </a:lnTo>
                  <a:lnTo>
                    <a:pt x="143" y="113"/>
                  </a:lnTo>
                  <a:lnTo>
                    <a:pt x="155" y="143"/>
                  </a:lnTo>
                  <a:lnTo>
                    <a:pt x="155" y="179"/>
                  </a:lnTo>
                  <a:lnTo>
                    <a:pt x="155" y="179"/>
                  </a:lnTo>
                  <a:close/>
                  <a:moveTo>
                    <a:pt x="155" y="179"/>
                  </a:moveTo>
                  <a:lnTo>
                    <a:pt x="155" y="179"/>
                  </a:lnTo>
                  <a:lnTo>
                    <a:pt x="155" y="179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1" name="Freeform 76"/>
            <p:cNvSpPr>
              <a:spLocks noEditPoints="1"/>
            </p:cNvSpPr>
            <p:nvPr/>
          </p:nvSpPr>
          <p:spPr bwMode="auto">
            <a:xfrm>
              <a:off x="910" y="2173"/>
              <a:ext cx="156" cy="179"/>
            </a:xfrm>
            <a:custGeom>
              <a:avLst/>
              <a:gdLst>
                <a:gd name="T0" fmla="*/ 156 w 156"/>
                <a:gd name="T1" fmla="*/ 0 h 179"/>
                <a:gd name="T2" fmla="*/ 126 w 156"/>
                <a:gd name="T3" fmla="*/ 6 h 179"/>
                <a:gd name="T4" fmla="*/ 96 w 156"/>
                <a:gd name="T5" fmla="*/ 12 h 179"/>
                <a:gd name="T6" fmla="*/ 72 w 156"/>
                <a:gd name="T7" fmla="*/ 30 h 179"/>
                <a:gd name="T8" fmla="*/ 48 w 156"/>
                <a:gd name="T9" fmla="*/ 54 h 179"/>
                <a:gd name="T10" fmla="*/ 12 w 156"/>
                <a:gd name="T11" fmla="*/ 113 h 179"/>
                <a:gd name="T12" fmla="*/ 6 w 156"/>
                <a:gd name="T13" fmla="*/ 143 h 179"/>
                <a:gd name="T14" fmla="*/ 0 w 156"/>
                <a:gd name="T15" fmla="*/ 179 h 179"/>
                <a:gd name="T16" fmla="*/ 0 w 156"/>
                <a:gd name="T17" fmla="*/ 179 h 179"/>
                <a:gd name="T18" fmla="*/ 6 w 156"/>
                <a:gd name="T19" fmla="*/ 143 h 179"/>
                <a:gd name="T20" fmla="*/ 12 w 156"/>
                <a:gd name="T21" fmla="*/ 113 h 179"/>
                <a:gd name="T22" fmla="*/ 48 w 156"/>
                <a:gd name="T23" fmla="*/ 54 h 179"/>
                <a:gd name="T24" fmla="*/ 72 w 156"/>
                <a:gd name="T25" fmla="*/ 30 h 179"/>
                <a:gd name="T26" fmla="*/ 96 w 156"/>
                <a:gd name="T27" fmla="*/ 12 h 179"/>
                <a:gd name="T28" fmla="*/ 126 w 156"/>
                <a:gd name="T29" fmla="*/ 6 h 179"/>
                <a:gd name="T30" fmla="*/ 156 w 156"/>
                <a:gd name="T31" fmla="*/ 0 h 179"/>
                <a:gd name="T32" fmla="*/ 156 w 156"/>
                <a:gd name="T33" fmla="*/ 0 h 179"/>
                <a:gd name="T34" fmla="*/ 156 w 156"/>
                <a:gd name="T35" fmla="*/ 0 h 179"/>
                <a:gd name="T36" fmla="*/ 156 w 156"/>
                <a:gd name="T37" fmla="*/ 0 h 179"/>
                <a:gd name="T38" fmla="*/ 156 w 156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9">
                  <a:moveTo>
                    <a:pt x="156" y="0"/>
                  </a:moveTo>
                  <a:lnTo>
                    <a:pt x="126" y="6"/>
                  </a:lnTo>
                  <a:lnTo>
                    <a:pt x="96" y="12"/>
                  </a:lnTo>
                  <a:lnTo>
                    <a:pt x="72" y="30"/>
                  </a:lnTo>
                  <a:lnTo>
                    <a:pt x="48" y="54"/>
                  </a:lnTo>
                  <a:lnTo>
                    <a:pt x="12" y="113"/>
                  </a:lnTo>
                  <a:lnTo>
                    <a:pt x="6" y="143"/>
                  </a:lnTo>
                  <a:lnTo>
                    <a:pt x="0" y="179"/>
                  </a:lnTo>
                  <a:lnTo>
                    <a:pt x="0" y="179"/>
                  </a:lnTo>
                  <a:lnTo>
                    <a:pt x="6" y="143"/>
                  </a:lnTo>
                  <a:lnTo>
                    <a:pt x="12" y="113"/>
                  </a:lnTo>
                  <a:lnTo>
                    <a:pt x="48" y="54"/>
                  </a:lnTo>
                  <a:lnTo>
                    <a:pt x="72" y="30"/>
                  </a:lnTo>
                  <a:lnTo>
                    <a:pt x="96" y="12"/>
                  </a:lnTo>
                  <a:lnTo>
                    <a:pt x="126" y="6"/>
                  </a:lnTo>
                  <a:lnTo>
                    <a:pt x="156" y="0"/>
                  </a:lnTo>
                  <a:lnTo>
                    <a:pt x="156" y="0"/>
                  </a:lnTo>
                  <a:close/>
                  <a:moveTo>
                    <a:pt x="156" y="0"/>
                  </a:moveTo>
                  <a:lnTo>
                    <a:pt x="156" y="0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2" name="Freeform 77"/>
            <p:cNvSpPr>
              <a:spLocks noEditPoints="1"/>
            </p:cNvSpPr>
            <p:nvPr/>
          </p:nvSpPr>
          <p:spPr bwMode="auto">
            <a:xfrm>
              <a:off x="910" y="2352"/>
              <a:ext cx="156" cy="179"/>
            </a:xfrm>
            <a:custGeom>
              <a:avLst/>
              <a:gdLst>
                <a:gd name="T0" fmla="*/ 0 w 156"/>
                <a:gd name="T1" fmla="*/ 0 h 179"/>
                <a:gd name="T2" fmla="*/ 6 w 156"/>
                <a:gd name="T3" fmla="*/ 36 h 179"/>
                <a:gd name="T4" fmla="*/ 12 w 156"/>
                <a:gd name="T5" fmla="*/ 66 h 179"/>
                <a:gd name="T6" fmla="*/ 48 w 156"/>
                <a:gd name="T7" fmla="*/ 125 h 179"/>
                <a:gd name="T8" fmla="*/ 72 w 156"/>
                <a:gd name="T9" fmla="*/ 149 h 179"/>
                <a:gd name="T10" fmla="*/ 96 w 156"/>
                <a:gd name="T11" fmla="*/ 167 h 179"/>
                <a:gd name="T12" fmla="*/ 126 w 156"/>
                <a:gd name="T13" fmla="*/ 173 h 179"/>
                <a:gd name="T14" fmla="*/ 156 w 156"/>
                <a:gd name="T15" fmla="*/ 179 h 179"/>
                <a:gd name="T16" fmla="*/ 156 w 156"/>
                <a:gd name="T17" fmla="*/ 179 h 179"/>
                <a:gd name="T18" fmla="*/ 126 w 156"/>
                <a:gd name="T19" fmla="*/ 173 h 179"/>
                <a:gd name="T20" fmla="*/ 96 w 156"/>
                <a:gd name="T21" fmla="*/ 167 h 179"/>
                <a:gd name="T22" fmla="*/ 72 w 156"/>
                <a:gd name="T23" fmla="*/ 149 h 179"/>
                <a:gd name="T24" fmla="*/ 48 w 156"/>
                <a:gd name="T25" fmla="*/ 125 h 179"/>
                <a:gd name="T26" fmla="*/ 12 w 156"/>
                <a:gd name="T27" fmla="*/ 66 h 179"/>
                <a:gd name="T28" fmla="*/ 6 w 156"/>
                <a:gd name="T29" fmla="*/ 36 h 179"/>
                <a:gd name="T30" fmla="*/ 0 w 156"/>
                <a:gd name="T31" fmla="*/ 0 h 179"/>
                <a:gd name="T32" fmla="*/ 0 w 156"/>
                <a:gd name="T33" fmla="*/ 0 h 179"/>
                <a:gd name="T34" fmla="*/ 0 w 156"/>
                <a:gd name="T35" fmla="*/ 0 h 179"/>
                <a:gd name="T36" fmla="*/ 0 w 156"/>
                <a:gd name="T37" fmla="*/ 0 h 179"/>
                <a:gd name="T38" fmla="*/ 0 w 156"/>
                <a:gd name="T39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6" h="179">
                  <a:moveTo>
                    <a:pt x="0" y="0"/>
                  </a:moveTo>
                  <a:lnTo>
                    <a:pt x="6" y="36"/>
                  </a:lnTo>
                  <a:lnTo>
                    <a:pt x="12" y="66"/>
                  </a:lnTo>
                  <a:lnTo>
                    <a:pt x="48" y="125"/>
                  </a:lnTo>
                  <a:lnTo>
                    <a:pt x="72" y="149"/>
                  </a:lnTo>
                  <a:lnTo>
                    <a:pt x="96" y="167"/>
                  </a:lnTo>
                  <a:lnTo>
                    <a:pt x="126" y="173"/>
                  </a:lnTo>
                  <a:lnTo>
                    <a:pt x="156" y="179"/>
                  </a:lnTo>
                  <a:lnTo>
                    <a:pt x="156" y="179"/>
                  </a:lnTo>
                  <a:lnTo>
                    <a:pt x="126" y="173"/>
                  </a:lnTo>
                  <a:lnTo>
                    <a:pt x="96" y="167"/>
                  </a:lnTo>
                  <a:lnTo>
                    <a:pt x="72" y="149"/>
                  </a:lnTo>
                  <a:lnTo>
                    <a:pt x="48" y="125"/>
                  </a:lnTo>
                  <a:lnTo>
                    <a:pt x="12" y="66"/>
                  </a:lnTo>
                  <a:lnTo>
                    <a:pt x="6" y="36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3" name="Freeform 78"/>
            <p:cNvSpPr>
              <a:spLocks/>
            </p:cNvSpPr>
            <p:nvPr/>
          </p:nvSpPr>
          <p:spPr bwMode="auto">
            <a:xfrm>
              <a:off x="1066" y="2531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4" name="Freeform 79"/>
            <p:cNvSpPr>
              <a:spLocks/>
            </p:cNvSpPr>
            <p:nvPr/>
          </p:nvSpPr>
          <p:spPr bwMode="auto">
            <a:xfrm>
              <a:off x="1066" y="2352"/>
              <a:ext cx="1" cy="137"/>
            </a:xfrm>
            <a:custGeom>
              <a:avLst/>
              <a:gdLst>
                <a:gd name="T0" fmla="*/ 137 h 137"/>
                <a:gd name="T1" fmla="*/ 0 h 137"/>
                <a:gd name="T2" fmla="*/ 137 h 137"/>
                <a:gd name="T3" fmla="*/ 137 h 13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37">
                  <a:moveTo>
                    <a:pt x="0" y="137"/>
                  </a:moveTo>
                  <a:lnTo>
                    <a:pt x="0" y="0"/>
                  </a:lnTo>
                  <a:lnTo>
                    <a:pt x="0" y="137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5" name="Freeform 80"/>
            <p:cNvSpPr>
              <a:spLocks/>
            </p:cNvSpPr>
            <p:nvPr/>
          </p:nvSpPr>
          <p:spPr bwMode="auto">
            <a:xfrm>
              <a:off x="1024" y="2221"/>
              <a:ext cx="78" cy="155"/>
            </a:xfrm>
            <a:custGeom>
              <a:avLst/>
              <a:gdLst>
                <a:gd name="T0" fmla="*/ 78 w 78"/>
                <a:gd name="T1" fmla="*/ 155 h 155"/>
                <a:gd name="T2" fmla="*/ 42 w 78"/>
                <a:gd name="T3" fmla="*/ 0 h 155"/>
                <a:gd name="T4" fmla="*/ 0 w 78"/>
                <a:gd name="T5" fmla="*/ 155 h 155"/>
                <a:gd name="T6" fmla="*/ 78 w 78"/>
                <a:gd name="T7" fmla="*/ 155 h 155"/>
                <a:gd name="T8" fmla="*/ 78 w 78"/>
                <a:gd name="T9" fmla="*/ 15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155">
                  <a:moveTo>
                    <a:pt x="78" y="155"/>
                  </a:moveTo>
                  <a:lnTo>
                    <a:pt x="42" y="0"/>
                  </a:lnTo>
                  <a:lnTo>
                    <a:pt x="0" y="155"/>
                  </a:lnTo>
                  <a:lnTo>
                    <a:pt x="78" y="155"/>
                  </a:lnTo>
                  <a:lnTo>
                    <a:pt x="78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6" name="Freeform 81"/>
            <p:cNvSpPr>
              <a:spLocks/>
            </p:cNvSpPr>
            <p:nvPr/>
          </p:nvSpPr>
          <p:spPr bwMode="auto">
            <a:xfrm>
              <a:off x="2495" y="1480"/>
              <a:ext cx="78" cy="90"/>
            </a:xfrm>
            <a:custGeom>
              <a:avLst/>
              <a:gdLst>
                <a:gd name="T0" fmla="*/ 36 w 78"/>
                <a:gd name="T1" fmla="*/ 90 h 90"/>
                <a:gd name="T2" fmla="*/ 54 w 78"/>
                <a:gd name="T3" fmla="*/ 90 h 90"/>
                <a:gd name="T4" fmla="*/ 66 w 78"/>
                <a:gd name="T5" fmla="*/ 78 h 90"/>
                <a:gd name="T6" fmla="*/ 78 w 78"/>
                <a:gd name="T7" fmla="*/ 66 h 90"/>
                <a:gd name="T8" fmla="*/ 78 w 78"/>
                <a:gd name="T9" fmla="*/ 48 h 90"/>
                <a:gd name="T10" fmla="*/ 78 w 78"/>
                <a:gd name="T11" fmla="*/ 30 h 90"/>
                <a:gd name="T12" fmla="*/ 66 w 78"/>
                <a:gd name="T13" fmla="*/ 18 h 90"/>
                <a:gd name="T14" fmla="*/ 54 w 78"/>
                <a:gd name="T15" fmla="*/ 6 h 90"/>
                <a:gd name="T16" fmla="*/ 36 w 78"/>
                <a:gd name="T17" fmla="*/ 0 h 90"/>
                <a:gd name="T18" fmla="*/ 24 w 78"/>
                <a:gd name="T19" fmla="*/ 6 h 90"/>
                <a:gd name="T20" fmla="*/ 12 w 78"/>
                <a:gd name="T21" fmla="*/ 18 h 90"/>
                <a:gd name="T22" fmla="*/ 6 w 78"/>
                <a:gd name="T23" fmla="*/ 30 h 90"/>
                <a:gd name="T24" fmla="*/ 0 w 78"/>
                <a:gd name="T25" fmla="*/ 48 h 90"/>
                <a:gd name="T26" fmla="*/ 6 w 78"/>
                <a:gd name="T27" fmla="*/ 66 h 90"/>
                <a:gd name="T28" fmla="*/ 12 w 78"/>
                <a:gd name="T29" fmla="*/ 78 h 90"/>
                <a:gd name="T30" fmla="*/ 24 w 78"/>
                <a:gd name="T31" fmla="*/ 90 h 90"/>
                <a:gd name="T32" fmla="*/ 36 w 78"/>
                <a:gd name="T33" fmla="*/ 90 h 90"/>
                <a:gd name="T34" fmla="*/ 36 w 78"/>
                <a:gd name="T3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8" h="90">
                  <a:moveTo>
                    <a:pt x="36" y="90"/>
                  </a:moveTo>
                  <a:lnTo>
                    <a:pt x="54" y="90"/>
                  </a:lnTo>
                  <a:lnTo>
                    <a:pt x="66" y="78"/>
                  </a:lnTo>
                  <a:lnTo>
                    <a:pt x="78" y="66"/>
                  </a:lnTo>
                  <a:lnTo>
                    <a:pt x="78" y="48"/>
                  </a:lnTo>
                  <a:lnTo>
                    <a:pt x="78" y="30"/>
                  </a:lnTo>
                  <a:lnTo>
                    <a:pt x="66" y="18"/>
                  </a:lnTo>
                  <a:lnTo>
                    <a:pt x="54" y="6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8"/>
                  </a:lnTo>
                  <a:lnTo>
                    <a:pt x="6" y="66"/>
                  </a:lnTo>
                  <a:lnTo>
                    <a:pt x="12" y="78"/>
                  </a:lnTo>
                  <a:lnTo>
                    <a:pt x="24" y="90"/>
                  </a:lnTo>
                  <a:lnTo>
                    <a:pt x="36" y="90"/>
                  </a:lnTo>
                  <a:lnTo>
                    <a:pt x="36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7" name="Freeform 82"/>
            <p:cNvSpPr>
              <a:spLocks/>
            </p:cNvSpPr>
            <p:nvPr/>
          </p:nvSpPr>
          <p:spPr bwMode="auto">
            <a:xfrm>
              <a:off x="3960" y="1480"/>
              <a:ext cx="72" cy="90"/>
            </a:xfrm>
            <a:custGeom>
              <a:avLst/>
              <a:gdLst>
                <a:gd name="T0" fmla="*/ 36 w 72"/>
                <a:gd name="T1" fmla="*/ 90 h 90"/>
                <a:gd name="T2" fmla="*/ 54 w 72"/>
                <a:gd name="T3" fmla="*/ 90 h 90"/>
                <a:gd name="T4" fmla="*/ 66 w 72"/>
                <a:gd name="T5" fmla="*/ 78 h 90"/>
                <a:gd name="T6" fmla="*/ 72 w 72"/>
                <a:gd name="T7" fmla="*/ 48 h 90"/>
                <a:gd name="T8" fmla="*/ 66 w 72"/>
                <a:gd name="T9" fmla="*/ 18 h 90"/>
                <a:gd name="T10" fmla="*/ 54 w 72"/>
                <a:gd name="T11" fmla="*/ 6 h 90"/>
                <a:gd name="T12" fmla="*/ 36 w 72"/>
                <a:gd name="T13" fmla="*/ 0 h 90"/>
                <a:gd name="T14" fmla="*/ 24 w 72"/>
                <a:gd name="T15" fmla="*/ 6 h 90"/>
                <a:gd name="T16" fmla="*/ 12 w 72"/>
                <a:gd name="T17" fmla="*/ 18 h 90"/>
                <a:gd name="T18" fmla="*/ 6 w 72"/>
                <a:gd name="T19" fmla="*/ 30 h 90"/>
                <a:gd name="T20" fmla="*/ 0 w 72"/>
                <a:gd name="T21" fmla="*/ 48 h 90"/>
                <a:gd name="T22" fmla="*/ 6 w 72"/>
                <a:gd name="T23" fmla="*/ 66 h 90"/>
                <a:gd name="T24" fmla="*/ 12 w 72"/>
                <a:gd name="T25" fmla="*/ 78 h 90"/>
                <a:gd name="T26" fmla="*/ 24 w 72"/>
                <a:gd name="T27" fmla="*/ 90 h 90"/>
                <a:gd name="T28" fmla="*/ 36 w 72"/>
                <a:gd name="T29" fmla="*/ 90 h 90"/>
                <a:gd name="T30" fmla="*/ 36 w 72"/>
                <a:gd name="T31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2" h="90">
                  <a:moveTo>
                    <a:pt x="36" y="90"/>
                  </a:moveTo>
                  <a:lnTo>
                    <a:pt x="54" y="90"/>
                  </a:lnTo>
                  <a:lnTo>
                    <a:pt x="66" y="78"/>
                  </a:lnTo>
                  <a:lnTo>
                    <a:pt x="72" y="48"/>
                  </a:lnTo>
                  <a:lnTo>
                    <a:pt x="66" y="18"/>
                  </a:lnTo>
                  <a:lnTo>
                    <a:pt x="54" y="6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8"/>
                  </a:lnTo>
                  <a:lnTo>
                    <a:pt x="6" y="66"/>
                  </a:lnTo>
                  <a:lnTo>
                    <a:pt x="12" y="78"/>
                  </a:lnTo>
                  <a:lnTo>
                    <a:pt x="24" y="90"/>
                  </a:lnTo>
                  <a:lnTo>
                    <a:pt x="36" y="90"/>
                  </a:lnTo>
                  <a:lnTo>
                    <a:pt x="36" y="9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8" name="Freeform 83"/>
            <p:cNvSpPr>
              <a:spLocks/>
            </p:cNvSpPr>
            <p:nvPr/>
          </p:nvSpPr>
          <p:spPr bwMode="auto">
            <a:xfrm>
              <a:off x="1287" y="1480"/>
              <a:ext cx="138" cy="84"/>
            </a:xfrm>
            <a:custGeom>
              <a:avLst/>
              <a:gdLst>
                <a:gd name="T0" fmla="*/ 0 w 138"/>
                <a:gd name="T1" fmla="*/ 84 h 84"/>
                <a:gd name="T2" fmla="*/ 138 w 138"/>
                <a:gd name="T3" fmla="*/ 42 h 84"/>
                <a:gd name="T4" fmla="*/ 0 w 138"/>
                <a:gd name="T5" fmla="*/ 0 h 84"/>
                <a:gd name="T6" fmla="*/ 0 w 138"/>
                <a:gd name="T7" fmla="*/ 84 h 84"/>
                <a:gd name="T8" fmla="*/ 0 w 138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84">
                  <a:moveTo>
                    <a:pt x="0" y="84"/>
                  </a:moveTo>
                  <a:lnTo>
                    <a:pt x="138" y="42"/>
                  </a:lnTo>
                  <a:lnTo>
                    <a:pt x="0" y="0"/>
                  </a:lnTo>
                  <a:lnTo>
                    <a:pt x="0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9" name="Freeform 84"/>
            <p:cNvSpPr>
              <a:spLocks/>
            </p:cNvSpPr>
            <p:nvPr/>
          </p:nvSpPr>
          <p:spPr bwMode="auto">
            <a:xfrm>
              <a:off x="2764" y="1480"/>
              <a:ext cx="144" cy="84"/>
            </a:xfrm>
            <a:custGeom>
              <a:avLst/>
              <a:gdLst>
                <a:gd name="T0" fmla="*/ 0 w 144"/>
                <a:gd name="T1" fmla="*/ 84 h 84"/>
                <a:gd name="T2" fmla="*/ 144 w 144"/>
                <a:gd name="T3" fmla="*/ 42 h 84"/>
                <a:gd name="T4" fmla="*/ 0 w 144"/>
                <a:gd name="T5" fmla="*/ 0 h 84"/>
                <a:gd name="T6" fmla="*/ 0 w 144"/>
                <a:gd name="T7" fmla="*/ 84 h 84"/>
                <a:gd name="T8" fmla="*/ 0 w 144"/>
                <a:gd name="T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84">
                  <a:moveTo>
                    <a:pt x="0" y="84"/>
                  </a:moveTo>
                  <a:lnTo>
                    <a:pt x="144" y="42"/>
                  </a:lnTo>
                  <a:lnTo>
                    <a:pt x="0" y="0"/>
                  </a:lnTo>
                  <a:lnTo>
                    <a:pt x="0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90" name="Freeform 85"/>
            <p:cNvSpPr>
              <a:spLocks/>
            </p:cNvSpPr>
            <p:nvPr/>
          </p:nvSpPr>
          <p:spPr bwMode="auto">
            <a:xfrm>
              <a:off x="2495" y="1779"/>
              <a:ext cx="78" cy="161"/>
            </a:xfrm>
            <a:custGeom>
              <a:avLst/>
              <a:gdLst>
                <a:gd name="T0" fmla="*/ 0 w 78"/>
                <a:gd name="T1" fmla="*/ 0 h 161"/>
                <a:gd name="T2" fmla="*/ 36 w 78"/>
                <a:gd name="T3" fmla="*/ 161 h 161"/>
                <a:gd name="T4" fmla="*/ 78 w 78"/>
                <a:gd name="T5" fmla="*/ 0 h 161"/>
                <a:gd name="T6" fmla="*/ 0 w 78"/>
                <a:gd name="T7" fmla="*/ 0 h 161"/>
                <a:gd name="T8" fmla="*/ 0 w 78"/>
                <a:gd name="T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161">
                  <a:moveTo>
                    <a:pt x="0" y="0"/>
                  </a:moveTo>
                  <a:lnTo>
                    <a:pt x="36" y="161"/>
                  </a:lnTo>
                  <a:lnTo>
                    <a:pt x="7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91" name="Freeform 86"/>
            <p:cNvSpPr>
              <a:spLocks/>
            </p:cNvSpPr>
            <p:nvPr/>
          </p:nvSpPr>
          <p:spPr bwMode="auto">
            <a:xfrm>
              <a:off x="3960" y="1779"/>
              <a:ext cx="72" cy="161"/>
            </a:xfrm>
            <a:custGeom>
              <a:avLst/>
              <a:gdLst>
                <a:gd name="T0" fmla="*/ 0 w 72"/>
                <a:gd name="T1" fmla="*/ 0 h 161"/>
                <a:gd name="T2" fmla="*/ 36 w 72"/>
                <a:gd name="T3" fmla="*/ 161 h 161"/>
                <a:gd name="T4" fmla="*/ 72 w 72"/>
                <a:gd name="T5" fmla="*/ 0 h 161"/>
                <a:gd name="T6" fmla="*/ 0 w 72"/>
                <a:gd name="T7" fmla="*/ 0 h 161"/>
                <a:gd name="T8" fmla="*/ 0 w 72"/>
                <a:gd name="T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61">
                  <a:moveTo>
                    <a:pt x="0" y="0"/>
                  </a:moveTo>
                  <a:lnTo>
                    <a:pt x="36" y="161"/>
                  </a:lnTo>
                  <a:lnTo>
                    <a:pt x="7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92" name="Freeform 87"/>
            <p:cNvSpPr>
              <a:spLocks/>
            </p:cNvSpPr>
            <p:nvPr/>
          </p:nvSpPr>
          <p:spPr bwMode="auto">
            <a:xfrm>
              <a:off x="5378" y="1779"/>
              <a:ext cx="72" cy="161"/>
            </a:xfrm>
            <a:custGeom>
              <a:avLst/>
              <a:gdLst>
                <a:gd name="T0" fmla="*/ 0 w 72"/>
                <a:gd name="T1" fmla="*/ 0 h 161"/>
                <a:gd name="T2" fmla="*/ 36 w 72"/>
                <a:gd name="T3" fmla="*/ 161 h 161"/>
                <a:gd name="T4" fmla="*/ 72 w 72"/>
                <a:gd name="T5" fmla="*/ 0 h 161"/>
                <a:gd name="T6" fmla="*/ 0 w 72"/>
                <a:gd name="T7" fmla="*/ 0 h 161"/>
                <a:gd name="T8" fmla="*/ 0 w 72"/>
                <a:gd name="T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61">
                  <a:moveTo>
                    <a:pt x="0" y="0"/>
                  </a:moveTo>
                  <a:lnTo>
                    <a:pt x="36" y="161"/>
                  </a:lnTo>
                  <a:lnTo>
                    <a:pt x="7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93" name="Freeform 88"/>
            <p:cNvSpPr>
              <a:spLocks/>
            </p:cNvSpPr>
            <p:nvPr/>
          </p:nvSpPr>
          <p:spPr bwMode="auto">
            <a:xfrm>
              <a:off x="1634" y="1498"/>
              <a:ext cx="377" cy="54"/>
            </a:xfrm>
            <a:custGeom>
              <a:avLst/>
              <a:gdLst>
                <a:gd name="T0" fmla="*/ 0 w 377"/>
                <a:gd name="T1" fmla="*/ 54 h 54"/>
                <a:gd name="T2" fmla="*/ 0 w 377"/>
                <a:gd name="T3" fmla="*/ 0 h 54"/>
                <a:gd name="T4" fmla="*/ 377 w 377"/>
                <a:gd name="T5" fmla="*/ 0 h 54"/>
                <a:gd name="T6" fmla="*/ 377 w 377"/>
                <a:gd name="T7" fmla="*/ 54 h 54"/>
                <a:gd name="T8" fmla="*/ 0 w 377"/>
                <a:gd name="T9" fmla="*/ 54 h 54"/>
                <a:gd name="T10" fmla="*/ 0 w 377"/>
                <a:gd name="T11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7" h="54">
                  <a:moveTo>
                    <a:pt x="0" y="54"/>
                  </a:moveTo>
                  <a:lnTo>
                    <a:pt x="0" y="0"/>
                  </a:lnTo>
                  <a:lnTo>
                    <a:pt x="377" y="0"/>
                  </a:lnTo>
                  <a:lnTo>
                    <a:pt x="377" y="54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94" name="Freeform 89"/>
            <p:cNvSpPr>
              <a:spLocks/>
            </p:cNvSpPr>
            <p:nvPr/>
          </p:nvSpPr>
          <p:spPr bwMode="auto">
            <a:xfrm>
              <a:off x="1987" y="1522"/>
              <a:ext cx="24" cy="66"/>
            </a:xfrm>
            <a:custGeom>
              <a:avLst/>
              <a:gdLst>
                <a:gd name="T0" fmla="*/ 24 w 24"/>
                <a:gd name="T1" fmla="*/ 0 h 66"/>
                <a:gd name="T2" fmla="*/ 0 w 24"/>
                <a:gd name="T3" fmla="*/ 66 h 66"/>
                <a:gd name="T4" fmla="*/ 24 w 24"/>
                <a:gd name="T5" fmla="*/ 0 h 66"/>
                <a:gd name="T6" fmla="*/ 24 w 24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66">
                  <a:moveTo>
                    <a:pt x="24" y="0"/>
                  </a:moveTo>
                  <a:lnTo>
                    <a:pt x="0" y="6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95" name="Freeform 90"/>
            <p:cNvSpPr>
              <a:spLocks noEditPoints="1"/>
            </p:cNvSpPr>
            <p:nvPr/>
          </p:nvSpPr>
          <p:spPr bwMode="auto">
            <a:xfrm>
              <a:off x="1963" y="1522"/>
              <a:ext cx="24" cy="66"/>
            </a:xfrm>
            <a:custGeom>
              <a:avLst/>
              <a:gdLst>
                <a:gd name="T0" fmla="*/ 24 w 24"/>
                <a:gd name="T1" fmla="*/ 66 h 66"/>
                <a:gd name="T2" fmla="*/ 0 w 24"/>
                <a:gd name="T3" fmla="*/ 0 h 66"/>
                <a:gd name="T4" fmla="*/ 24 w 24"/>
                <a:gd name="T5" fmla="*/ 66 h 66"/>
                <a:gd name="T6" fmla="*/ 24 w 24"/>
                <a:gd name="T7" fmla="*/ 66 h 66"/>
                <a:gd name="T8" fmla="*/ 24 w 24"/>
                <a:gd name="T9" fmla="*/ 66 h 66"/>
                <a:gd name="T10" fmla="*/ 24 w 24"/>
                <a:gd name="T11" fmla="*/ 66 h 66"/>
                <a:gd name="T12" fmla="*/ 24 w 24"/>
                <a:gd name="T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6">
                  <a:moveTo>
                    <a:pt x="24" y="66"/>
                  </a:moveTo>
                  <a:lnTo>
                    <a:pt x="0" y="0"/>
                  </a:lnTo>
                  <a:lnTo>
                    <a:pt x="24" y="66"/>
                  </a:lnTo>
                  <a:lnTo>
                    <a:pt x="24" y="66"/>
                  </a:lnTo>
                  <a:close/>
                  <a:moveTo>
                    <a:pt x="24" y="66"/>
                  </a:moveTo>
                  <a:lnTo>
                    <a:pt x="24" y="66"/>
                  </a:lnTo>
                  <a:lnTo>
                    <a:pt x="24" y="66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96" name="Freeform 91"/>
            <p:cNvSpPr>
              <a:spLocks noEditPoints="1"/>
            </p:cNvSpPr>
            <p:nvPr/>
          </p:nvSpPr>
          <p:spPr bwMode="auto">
            <a:xfrm>
              <a:off x="1939" y="1456"/>
              <a:ext cx="24" cy="66"/>
            </a:xfrm>
            <a:custGeom>
              <a:avLst/>
              <a:gdLst>
                <a:gd name="T0" fmla="*/ 24 w 24"/>
                <a:gd name="T1" fmla="*/ 66 h 66"/>
                <a:gd name="T2" fmla="*/ 0 w 24"/>
                <a:gd name="T3" fmla="*/ 0 h 66"/>
                <a:gd name="T4" fmla="*/ 24 w 24"/>
                <a:gd name="T5" fmla="*/ 66 h 66"/>
                <a:gd name="T6" fmla="*/ 24 w 24"/>
                <a:gd name="T7" fmla="*/ 66 h 66"/>
                <a:gd name="T8" fmla="*/ 24 w 24"/>
                <a:gd name="T9" fmla="*/ 66 h 66"/>
                <a:gd name="T10" fmla="*/ 24 w 24"/>
                <a:gd name="T11" fmla="*/ 66 h 66"/>
                <a:gd name="T12" fmla="*/ 24 w 24"/>
                <a:gd name="T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6">
                  <a:moveTo>
                    <a:pt x="24" y="66"/>
                  </a:moveTo>
                  <a:lnTo>
                    <a:pt x="0" y="0"/>
                  </a:lnTo>
                  <a:lnTo>
                    <a:pt x="24" y="66"/>
                  </a:lnTo>
                  <a:lnTo>
                    <a:pt x="24" y="66"/>
                  </a:lnTo>
                  <a:close/>
                  <a:moveTo>
                    <a:pt x="24" y="66"/>
                  </a:moveTo>
                  <a:lnTo>
                    <a:pt x="24" y="66"/>
                  </a:lnTo>
                  <a:lnTo>
                    <a:pt x="24" y="66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97" name="Freeform 92"/>
            <p:cNvSpPr>
              <a:spLocks noEditPoints="1"/>
            </p:cNvSpPr>
            <p:nvPr/>
          </p:nvSpPr>
          <p:spPr bwMode="auto">
            <a:xfrm>
              <a:off x="1915" y="1456"/>
              <a:ext cx="24" cy="66"/>
            </a:xfrm>
            <a:custGeom>
              <a:avLst/>
              <a:gdLst>
                <a:gd name="T0" fmla="*/ 24 w 24"/>
                <a:gd name="T1" fmla="*/ 0 h 66"/>
                <a:gd name="T2" fmla="*/ 0 w 24"/>
                <a:gd name="T3" fmla="*/ 66 h 66"/>
                <a:gd name="T4" fmla="*/ 24 w 24"/>
                <a:gd name="T5" fmla="*/ 0 h 66"/>
                <a:gd name="T6" fmla="*/ 24 w 24"/>
                <a:gd name="T7" fmla="*/ 0 h 66"/>
                <a:gd name="T8" fmla="*/ 24 w 24"/>
                <a:gd name="T9" fmla="*/ 0 h 66"/>
                <a:gd name="T10" fmla="*/ 24 w 24"/>
                <a:gd name="T11" fmla="*/ 0 h 66"/>
                <a:gd name="T12" fmla="*/ 24 w 24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6">
                  <a:moveTo>
                    <a:pt x="24" y="0"/>
                  </a:moveTo>
                  <a:lnTo>
                    <a:pt x="0" y="66"/>
                  </a:lnTo>
                  <a:lnTo>
                    <a:pt x="24" y="0"/>
                  </a:lnTo>
                  <a:lnTo>
                    <a:pt x="24" y="0"/>
                  </a:lnTo>
                  <a:close/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98" name="Freeform 93"/>
            <p:cNvSpPr>
              <a:spLocks noEditPoints="1"/>
            </p:cNvSpPr>
            <p:nvPr/>
          </p:nvSpPr>
          <p:spPr bwMode="auto">
            <a:xfrm>
              <a:off x="1915" y="1522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99" name="Freeform 94"/>
            <p:cNvSpPr>
              <a:spLocks noEditPoints="1"/>
            </p:cNvSpPr>
            <p:nvPr/>
          </p:nvSpPr>
          <p:spPr bwMode="auto">
            <a:xfrm>
              <a:off x="1891" y="1522"/>
              <a:ext cx="24" cy="66"/>
            </a:xfrm>
            <a:custGeom>
              <a:avLst/>
              <a:gdLst>
                <a:gd name="T0" fmla="*/ 24 w 24"/>
                <a:gd name="T1" fmla="*/ 0 h 66"/>
                <a:gd name="T2" fmla="*/ 0 w 24"/>
                <a:gd name="T3" fmla="*/ 66 h 66"/>
                <a:gd name="T4" fmla="*/ 24 w 24"/>
                <a:gd name="T5" fmla="*/ 0 h 66"/>
                <a:gd name="T6" fmla="*/ 24 w 24"/>
                <a:gd name="T7" fmla="*/ 0 h 66"/>
                <a:gd name="T8" fmla="*/ 24 w 24"/>
                <a:gd name="T9" fmla="*/ 0 h 66"/>
                <a:gd name="T10" fmla="*/ 24 w 24"/>
                <a:gd name="T11" fmla="*/ 0 h 66"/>
                <a:gd name="T12" fmla="*/ 24 w 24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6">
                  <a:moveTo>
                    <a:pt x="24" y="0"/>
                  </a:moveTo>
                  <a:lnTo>
                    <a:pt x="0" y="66"/>
                  </a:lnTo>
                  <a:lnTo>
                    <a:pt x="24" y="0"/>
                  </a:lnTo>
                  <a:lnTo>
                    <a:pt x="24" y="0"/>
                  </a:lnTo>
                  <a:close/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0" name="Freeform 95"/>
            <p:cNvSpPr>
              <a:spLocks noEditPoints="1"/>
            </p:cNvSpPr>
            <p:nvPr/>
          </p:nvSpPr>
          <p:spPr bwMode="auto">
            <a:xfrm>
              <a:off x="1867" y="1522"/>
              <a:ext cx="24" cy="66"/>
            </a:xfrm>
            <a:custGeom>
              <a:avLst/>
              <a:gdLst>
                <a:gd name="T0" fmla="*/ 24 w 24"/>
                <a:gd name="T1" fmla="*/ 66 h 66"/>
                <a:gd name="T2" fmla="*/ 0 w 24"/>
                <a:gd name="T3" fmla="*/ 0 h 66"/>
                <a:gd name="T4" fmla="*/ 24 w 24"/>
                <a:gd name="T5" fmla="*/ 66 h 66"/>
                <a:gd name="T6" fmla="*/ 24 w 24"/>
                <a:gd name="T7" fmla="*/ 66 h 66"/>
                <a:gd name="T8" fmla="*/ 24 w 24"/>
                <a:gd name="T9" fmla="*/ 66 h 66"/>
                <a:gd name="T10" fmla="*/ 24 w 24"/>
                <a:gd name="T11" fmla="*/ 66 h 66"/>
                <a:gd name="T12" fmla="*/ 24 w 24"/>
                <a:gd name="T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6">
                  <a:moveTo>
                    <a:pt x="24" y="66"/>
                  </a:moveTo>
                  <a:lnTo>
                    <a:pt x="0" y="0"/>
                  </a:lnTo>
                  <a:lnTo>
                    <a:pt x="24" y="66"/>
                  </a:lnTo>
                  <a:lnTo>
                    <a:pt x="24" y="66"/>
                  </a:lnTo>
                  <a:close/>
                  <a:moveTo>
                    <a:pt x="24" y="66"/>
                  </a:moveTo>
                  <a:lnTo>
                    <a:pt x="24" y="66"/>
                  </a:lnTo>
                  <a:lnTo>
                    <a:pt x="24" y="66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1" name="Freeform 96"/>
            <p:cNvSpPr>
              <a:spLocks noEditPoints="1"/>
            </p:cNvSpPr>
            <p:nvPr/>
          </p:nvSpPr>
          <p:spPr bwMode="auto">
            <a:xfrm>
              <a:off x="1843" y="1456"/>
              <a:ext cx="24" cy="66"/>
            </a:xfrm>
            <a:custGeom>
              <a:avLst/>
              <a:gdLst>
                <a:gd name="T0" fmla="*/ 24 w 24"/>
                <a:gd name="T1" fmla="*/ 66 h 66"/>
                <a:gd name="T2" fmla="*/ 0 w 24"/>
                <a:gd name="T3" fmla="*/ 0 h 66"/>
                <a:gd name="T4" fmla="*/ 24 w 24"/>
                <a:gd name="T5" fmla="*/ 66 h 66"/>
                <a:gd name="T6" fmla="*/ 24 w 24"/>
                <a:gd name="T7" fmla="*/ 66 h 66"/>
                <a:gd name="T8" fmla="*/ 24 w 24"/>
                <a:gd name="T9" fmla="*/ 66 h 66"/>
                <a:gd name="T10" fmla="*/ 24 w 24"/>
                <a:gd name="T11" fmla="*/ 66 h 66"/>
                <a:gd name="T12" fmla="*/ 24 w 24"/>
                <a:gd name="T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6">
                  <a:moveTo>
                    <a:pt x="24" y="66"/>
                  </a:moveTo>
                  <a:lnTo>
                    <a:pt x="0" y="0"/>
                  </a:lnTo>
                  <a:lnTo>
                    <a:pt x="24" y="66"/>
                  </a:lnTo>
                  <a:lnTo>
                    <a:pt x="24" y="66"/>
                  </a:lnTo>
                  <a:close/>
                  <a:moveTo>
                    <a:pt x="24" y="66"/>
                  </a:moveTo>
                  <a:lnTo>
                    <a:pt x="24" y="66"/>
                  </a:lnTo>
                  <a:lnTo>
                    <a:pt x="24" y="66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2" name="Freeform 97"/>
            <p:cNvSpPr>
              <a:spLocks noEditPoints="1"/>
            </p:cNvSpPr>
            <p:nvPr/>
          </p:nvSpPr>
          <p:spPr bwMode="auto">
            <a:xfrm>
              <a:off x="1819" y="1456"/>
              <a:ext cx="24" cy="66"/>
            </a:xfrm>
            <a:custGeom>
              <a:avLst/>
              <a:gdLst>
                <a:gd name="T0" fmla="*/ 24 w 24"/>
                <a:gd name="T1" fmla="*/ 0 h 66"/>
                <a:gd name="T2" fmla="*/ 0 w 24"/>
                <a:gd name="T3" fmla="*/ 66 h 66"/>
                <a:gd name="T4" fmla="*/ 24 w 24"/>
                <a:gd name="T5" fmla="*/ 0 h 66"/>
                <a:gd name="T6" fmla="*/ 24 w 24"/>
                <a:gd name="T7" fmla="*/ 0 h 66"/>
                <a:gd name="T8" fmla="*/ 24 w 24"/>
                <a:gd name="T9" fmla="*/ 0 h 66"/>
                <a:gd name="T10" fmla="*/ 24 w 24"/>
                <a:gd name="T11" fmla="*/ 0 h 66"/>
                <a:gd name="T12" fmla="*/ 24 w 24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6">
                  <a:moveTo>
                    <a:pt x="24" y="0"/>
                  </a:moveTo>
                  <a:lnTo>
                    <a:pt x="0" y="66"/>
                  </a:lnTo>
                  <a:lnTo>
                    <a:pt x="24" y="0"/>
                  </a:lnTo>
                  <a:lnTo>
                    <a:pt x="24" y="0"/>
                  </a:lnTo>
                  <a:close/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3" name="Freeform 98"/>
            <p:cNvSpPr>
              <a:spLocks noEditPoints="1"/>
            </p:cNvSpPr>
            <p:nvPr/>
          </p:nvSpPr>
          <p:spPr bwMode="auto">
            <a:xfrm>
              <a:off x="1796" y="1522"/>
              <a:ext cx="23" cy="66"/>
            </a:xfrm>
            <a:custGeom>
              <a:avLst/>
              <a:gdLst>
                <a:gd name="T0" fmla="*/ 23 w 23"/>
                <a:gd name="T1" fmla="*/ 0 h 66"/>
                <a:gd name="T2" fmla="*/ 0 w 23"/>
                <a:gd name="T3" fmla="*/ 66 h 66"/>
                <a:gd name="T4" fmla="*/ 23 w 23"/>
                <a:gd name="T5" fmla="*/ 0 h 66"/>
                <a:gd name="T6" fmla="*/ 23 w 23"/>
                <a:gd name="T7" fmla="*/ 0 h 66"/>
                <a:gd name="T8" fmla="*/ 23 w 23"/>
                <a:gd name="T9" fmla="*/ 0 h 66"/>
                <a:gd name="T10" fmla="*/ 23 w 23"/>
                <a:gd name="T11" fmla="*/ 0 h 66"/>
                <a:gd name="T12" fmla="*/ 23 w 23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66">
                  <a:moveTo>
                    <a:pt x="23" y="0"/>
                  </a:moveTo>
                  <a:lnTo>
                    <a:pt x="0" y="66"/>
                  </a:lnTo>
                  <a:lnTo>
                    <a:pt x="23" y="0"/>
                  </a:lnTo>
                  <a:lnTo>
                    <a:pt x="23" y="0"/>
                  </a:lnTo>
                  <a:close/>
                  <a:moveTo>
                    <a:pt x="23" y="0"/>
                  </a:moveTo>
                  <a:lnTo>
                    <a:pt x="23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4" name="Freeform 99"/>
            <p:cNvSpPr>
              <a:spLocks noEditPoints="1"/>
            </p:cNvSpPr>
            <p:nvPr/>
          </p:nvSpPr>
          <p:spPr bwMode="auto">
            <a:xfrm>
              <a:off x="1772" y="1522"/>
              <a:ext cx="24" cy="66"/>
            </a:xfrm>
            <a:custGeom>
              <a:avLst/>
              <a:gdLst>
                <a:gd name="T0" fmla="*/ 24 w 24"/>
                <a:gd name="T1" fmla="*/ 66 h 66"/>
                <a:gd name="T2" fmla="*/ 0 w 24"/>
                <a:gd name="T3" fmla="*/ 0 h 66"/>
                <a:gd name="T4" fmla="*/ 24 w 24"/>
                <a:gd name="T5" fmla="*/ 66 h 66"/>
                <a:gd name="T6" fmla="*/ 24 w 24"/>
                <a:gd name="T7" fmla="*/ 66 h 66"/>
                <a:gd name="T8" fmla="*/ 24 w 24"/>
                <a:gd name="T9" fmla="*/ 66 h 66"/>
                <a:gd name="T10" fmla="*/ 24 w 24"/>
                <a:gd name="T11" fmla="*/ 66 h 66"/>
                <a:gd name="T12" fmla="*/ 24 w 24"/>
                <a:gd name="T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6">
                  <a:moveTo>
                    <a:pt x="24" y="66"/>
                  </a:moveTo>
                  <a:lnTo>
                    <a:pt x="0" y="0"/>
                  </a:lnTo>
                  <a:lnTo>
                    <a:pt x="24" y="66"/>
                  </a:lnTo>
                  <a:lnTo>
                    <a:pt x="24" y="66"/>
                  </a:lnTo>
                  <a:close/>
                  <a:moveTo>
                    <a:pt x="24" y="66"/>
                  </a:moveTo>
                  <a:lnTo>
                    <a:pt x="24" y="66"/>
                  </a:lnTo>
                  <a:lnTo>
                    <a:pt x="24" y="66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5" name="Freeform 100"/>
            <p:cNvSpPr>
              <a:spLocks noEditPoints="1"/>
            </p:cNvSpPr>
            <p:nvPr/>
          </p:nvSpPr>
          <p:spPr bwMode="auto">
            <a:xfrm>
              <a:off x="1748" y="1456"/>
              <a:ext cx="24" cy="66"/>
            </a:xfrm>
            <a:custGeom>
              <a:avLst/>
              <a:gdLst>
                <a:gd name="T0" fmla="*/ 24 w 24"/>
                <a:gd name="T1" fmla="*/ 66 h 66"/>
                <a:gd name="T2" fmla="*/ 0 w 24"/>
                <a:gd name="T3" fmla="*/ 0 h 66"/>
                <a:gd name="T4" fmla="*/ 24 w 24"/>
                <a:gd name="T5" fmla="*/ 66 h 66"/>
                <a:gd name="T6" fmla="*/ 24 w 24"/>
                <a:gd name="T7" fmla="*/ 66 h 66"/>
                <a:gd name="T8" fmla="*/ 24 w 24"/>
                <a:gd name="T9" fmla="*/ 66 h 66"/>
                <a:gd name="T10" fmla="*/ 24 w 24"/>
                <a:gd name="T11" fmla="*/ 66 h 66"/>
                <a:gd name="T12" fmla="*/ 24 w 24"/>
                <a:gd name="T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6">
                  <a:moveTo>
                    <a:pt x="24" y="66"/>
                  </a:moveTo>
                  <a:lnTo>
                    <a:pt x="0" y="0"/>
                  </a:lnTo>
                  <a:lnTo>
                    <a:pt x="24" y="66"/>
                  </a:lnTo>
                  <a:lnTo>
                    <a:pt x="24" y="66"/>
                  </a:lnTo>
                  <a:close/>
                  <a:moveTo>
                    <a:pt x="24" y="66"/>
                  </a:moveTo>
                  <a:lnTo>
                    <a:pt x="24" y="66"/>
                  </a:lnTo>
                  <a:lnTo>
                    <a:pt x="24" y="66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6" name="Freeform 101"/>
            <p:cNvSpPr>
              <a:spLocks noEditPoints="1"/>
            </p:cNvSpPr>
            <p:nvPr/>
          </p:nvSpPr>
          <p:spPr bwMode="auto">
            <a:xfrm>
              <a:off x="1724" y="1456"/>
              <a:ext cx="24" cy="66"/>
            </a:xfrm>
            <a:custGeom>
              <a:avLst/>
              <a:gdLst>
                <a:gd name="T0" fmla="*/ 24 w 24"/>
                <a:gd name="T1" fmla="*/ 0 h 66"/>
                <a:gd name="T2" fmla="*/ 0 w 24"/>
                <a:gd name="T3" fmla="*/ 66 h 66"/>
                <a:gd name="T4" fmla="*/ 24 w 24"/>
                <a:gd name="T5" fmla="*/ 0 h 66"/>
                <a:gd name="T6" fmla="*/ 24 w 24"/>
                <a:gd name="T7" fmla="*/ 0 h 66"/>
                <a:gd name="T8" fmla="*/ 24 w 24"/>
                <a:gd name="T9" fmla="*/ 0 h 66"/>
                <a:gd name="T10" fmla="*/ 24 w 24"/>
                <a:gd name="T11" fmla="*/ 0 h 66"/>
                <a:gd name="T12" fmla="*/ 24 w 24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6">
                  <a:moveTo>
                    <a:pt x="24" y="0"/>
                  </a:moveTo>
                  <a:lnTo>
                    <a:pt x="0" y="66"/>
                  </a:lnTo>
                  <a:lnTo>
                    <a:pt x="24" y="0"/>
                  </a:lnTo>
                  <a:lnTo>
                    <a:pt x="24" y="0"/>
                  </a:lnTo>
                  <a:close/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7" name="Freeform 102"/>
            <p:cNvSpPr>
              <a:spLocks noEditPoints="1"/>
            </p:cNvSpPr>
            <p:nvPr/>
          </p:nvSpPr>
          <p:spPr bwMode="auto">
            <a:xfrm>
              <a:off x="1706" y="1522"/>
              <a:ext cx="18" cy="66"/>
            </a:xfrm>
            <a:custGeom>
              <a:avLst/>
              <a:gdLst>
                <a:gd name="T0" fmla="*/ 18 w 18"/>
                <a:gd name="T1" fmla="*/ 0 h 66"/>
                <a:gd name="T2" fmla="*/ 0 w 18"/>
                <a:gd name="T3" fmla="*/ 66 h 66"/>
                <a:gd name="T4" fmla="*/ 18 w 18"/>
                <a:gd name="T5" fmla="*/ 0 h 66"/>
                <a:gd name="T6" fmla="*/ 18 w 18"/>
                <a:gd name="T7" fmla="*/ 0 h 66"/>
                <a:gd name="T8" fmla="*/ 18 w 18"/>
                <a:gd name="T9" fmla="*/ 0 h 66"/>
                <a:gd name="T10" fmla="*/ 18 w 18"/>
                <a:gd name="T11" fmla="*/ 0 h 66"/>
                <a:gd name="T12" fmla="*/ 18 w 18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" h="66">
                  <a:moveTo>
                    <a:pt x="18" y="0"/>
                  </a:moveTo>
                  <a:lnTo>
                    <a:pt x="0" y="66"/>
                  </a:lnTo>
                  <a:lnTo>
                    <a:pt x="18" y="0"/>
                  </a:lnTo>
                  <a:lnTo>
                    <a:pt x="18" y="0"/>
                  </a:lnTo>
                  <a:close/>
                  <a:moveTo>
                    <a:pt x="18" y="0"/>
                  </a:moveTo>
                  <a:lnTo>
                    <a:pt x="18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8" name="Freeform 103"/>
            <p:cNvSpPr>
              <a:spLocks noEditPoints="1"/>
            </p:cNvSpPr>
            <p:nvPr/>
          </p:nvSpPr>
          <p:spPr bwMode="auto">
            <a:xfrm>
              <a:off x="1682" y="1522"/>
              <a:ext cx="24" cy="66"/>
            </a:xfrm>
            <a:custGeom>
              <a:avLst/>
              <a:gdLst>
                <a:gd name="T0" fmla="*/ 24 w 24"/>
                <a:gd name="T1" fmla="*/ 66 h 66"/>
                <a:gd name="T2" fmla="*/ 0 w 24"/>
                <a:gd name="T3" fmla="*/ 0 h 66"/>
                <a:gd name="T4" fmla="*/ 24 w 24"/>
                <a:gd name="T5" fmla="*/ 66 h 66"/>
                <a:gd name="T6" fmla="*/ 24 w 24"/>
                <a:gd name="T7" fmla="*/ 66 h 66"/>
                <a:gd name="T8" fmla="*/ 24 w 24"/>
                <a:gd name="T9" fmla="*/ 66 h 66"/>
                <a:gd name="T10" fmla="*/ 24 w 24"/>
                <a:gd name="T11" fmla="*/ 66 h 66"/>
                <a:gd name="T12" fmla="*/ 24 w 24"/>
                <a:gd name="T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6">
                  <a:moveTo>
                    <a:pt x="24" y="66"/>
                  </a:moveTo>
                  <a:lnTo>
                    <a:pt x="0" y="0"/>
                  </a:lnTo>
                  <a:lnTo>
                    <a:pt x="24" y="66"/>
                  </a:lnTo>
                  <a:lnTo>
                    <a:pt x="24" y="66"/>
                  </a:lnTo>
                  <a:close/>
                  <a:moveTo>
                    <a:pt x="24" y="66"/>
                  </a:moveTo>
                  <a:lnTo>
                    <a:pt x="24" y="66"/>
                  </a:lnTo>
                  <a:lnTo>
                    <a:pt x="24" y="66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9" name="Freeform 104"/>
            <p:cNvSpPr>
              <a:spLocks noEditPoints="1"/>
            </p:cNvSpPr>
            <p:nvPr/>
          </p:nvSpPr>
          <p:spPr bwMode="auto">
            <a:xfrm>
              <a:off x="1658" y="1456"/>
              <a:ext cx="24" cy="66"/>
            </a:xfrm>
            <a:custGeom>
              <a:avLst/>
              <a:gdLst>
                <a:gd name="T0" fmla="*/ 24 w 24"/>
                <a:gd name="T1" fmla="*/ 66 h 66"/>
                <a:gd name="T2" fmla="*/ 0 w 24"/>
                <a:gd name="T3" fmla="*/ 0 h 66"/>
                <a:gd name="T4" fmla="*/ 24 w 24"/>
                <a:gd name="T5" fmla="*/ 66 h 66"/>
                <a:gd name="T6" fmla="*/ 24 w 24"/>
                <a:gd name="T7" fmla="*/ 66 h 66"/>
                <a:gd name="T8" fmla="*/ 24 w 24"/>
                <a:gd name="T9" fmla="*/ 66 h 66"/>
                <a:gd name="T10" fmla="*/ 24 w 24"/>
                <a:gd name="T11" fmla="*/ 66 h 66"/>
                <a:gd name="T12" fmla="*/ 24 w 24"/>
                <a:gd name="T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6">
                  <a:moveTo>
                    <a:pt x="24" y="66"/>
                  </a:moveTo>
                  <a:lnTo>
                    <a:pt x="0" y="0"/>
                  </a:lnTo>
                  <a:lnTo>
                    <a:pt x="24" y="66"/>
                  </a:lnTo>
                  <a:lnTo>
                    <a:pt x="24" y="66"/>
                  </a:lnTo>
                  <a:close/>
                  <a:moveTo>
                    <a:pt x="24" y="66"/>
                  </a:moveTo>
                  <a:lnTo>
                    <a:pt x="24" y="66"/>
                  </a:lnTo>
                  <a:lnTo>
                    <a:pt x="24" y="66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0" name="Freeform 105"/>
            <p:cNvSpPr>
              <a:spLocks noEditPoints="1"/>
            </p:cNvSpPr>
            <p:nvPr/>
          </p:nvSpPr>
          <p:spPr bwMode="auto">
            <a:xfrm>
              <a:off x="1628" y="1456"/>
              <a:ext cx="30" cy="72"/>
            </a:xfrm>
            <a:custGeom>
              <a:avLst/>
              <a:gdLst>
                <a:gd name="T0" fmla="*/ 30 w 30"/>
                <a:gd name="T1" fmla="*/ 0 h 72"/>
                <a:gd name="T2" fmla="*/ 0 w 30"/>
                <a:gd name="T3" fmla="*/ 72 h 72"/>
                <a:gd name="T4" fmla="*/ 30 w 30"/>
                <a:gd name="T5" fmla="*/ 0 h 72"/>
                <a:gd name="T6" fmla="*/ 30 w 30"/>
                <a:gd name="T7" fmla="*/ 0 h 72"/>
                <a:gd name="T8" fmla="*/ 30 w 30"/>
                <a:gd name="T9" fmla="*/ 0 h 72"/>
                <a:gd name="T10" fmla="*/ 30 w 30"/>
                <a:gd name="T11" fmla="*/ 0 h 72"/>
                <a:gd name="T12" fmla="*/ 30 w 30"/>
                <a:gd name="T1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72">
                  <a:moveTo>
                    <a:pt x="30" y="0"/>
                  </a:moveTo>
                  <a:lnTo>
                    <a:pt x="0" y="72"/>
                  </a:lnTo>
                  <a:lnTo>
                    <a:pt x="30" y="0"/>
                  </a:lnTo>
                  <a:lnTo>
                    <a:pt x="30" y="0"/>
                  </a:lnTo>
                  <a:close/>
                  <a:moveTo>
                    <a:pt x="30" y="0"/>
                  </a:move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1" name="Freeform 106"/>
            <p:cNvSpPr>
              <a:spLocks/>
            </p:cNvSpPr>
            <p:nvPr/>
          </p:nvSpPr>
          <p:spPr bwMode="auto">
            <a:xfrm>
              <a:off x="2507" y="2137"/>
              <a:ext cx="48" cy="424"/>
            </a:xfrm>
            <a:custGeom>
              <a:avLst/>
              <a:gdLst>
                <a:gd name="T0" fmla="*/ 0 w 48"/>
                <a:gd name="T1" fmla="*/ 0 h 424"/>
                <a:gd name="T2" fmla="*/ 48 w 48"/>
                <a:gd name="T3" fmla="*/ 0 h 424"/>
                <a:gd name="T4" fmla="*/ 48 w 48"/>
                <a:gd name="T5" fmla="*/ 424 h 424"/>
                <a:gd name="T6" fmla="*/ 0 w 48"/>
                <a:gd name="T7" fmla="*/ 424 h 424"/>
                <a:gd name="T8" fmla="*/ 0 w 48"/>
                <a:gd name="T9" fmla="*/ 0 h 424"/>
                <a:gd name="T10" fmla="*/ 0 w 48"/>
                <a:gd name="T11" fmla="*/ 0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424">
                  <a:moveTo>
                    <a:pt x="0" y="0"/>
                  </a:moveTo>
                  <a:lnTo>
                    <a:pt x="48" y="0"/>
                  </a:lnTo>
                  <a:lnTo>
                    <a:pt x="48" y="424"/>
                  </a:lnTo>
                  <a:lnTo>
                    <a:pt x="0" y="42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2" name="Freeform 107"/>
            <p:cNvSpPr>
              <a:spLocks/>
            </p:cNvSpPr>
            <p:nvPr/>
          </p:nvSpPr>
          <p:spPr bwMode="auto">
            <a:xfrm>
              <a:off x="2477" y="2537"/>
              <a:ext cx="60" cy="30"/>
            </a:xfrm>
            <a:custGeom>
              <a:avLst/>
              <a:gdLst>
                <a:gd name="T0" fmla="*/ 60 w 60"/>
                <a:gd name="T1" fmla="*/ 30 h 30"/>
                <a:gd name="T2" fmla="*/ 0 w 60"/>
                <a:gd name="T3" fmla="*/ 0 h 30"/>
                <a:gd name="T4" fmla="*/ 60 w 60"/>
                <a:gd name="T5" fmla="*/ 30 h 30"/>
                <a:gd name="T6" fmla="*/ 60 w 60"/>
                <a:gd name="T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30">
                  <a:moveTo>
                    <a:pt x="60" y="30"/>
                  </a:moveTo>
                  <a:lnTo>
                    <a:pt x="0" y="0"/>
                  </a:lnTo>
                  <a:lnTo>
                    <a:pt x="60" y="30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3" name="Freeform 108"/>
            <p:cNvSpPr>
              <a:spLocks noEditPoints="1"/>
            </p:cNvSpPr>
            <p:nvPr/>
          </p:nvSpPr>
          <p:spPr bwMode="auto">
            <a:xfrm>
              <a:off x="2477" y="2513"/>
              <a:ext cx="60" cy="24"/>
            </a:xfrm>
            <a:custGeom>
              <a:avLst/>
              <a:gdLst>
                <a:gd name="T0" fmla="*/ 0 w 60"/>
                <a:gd name="T1" fmla="*/ 24 h 24"/>
                <a:gd name="T2" fmla="*/ 60 w 60"/>
                <a:gd name="T3" fmla="*/ 0 h 24"/>
                <a:gd name="T4" fmla="*/ 0 w 60"/>
                <a:gd name="T5" fmla="*/ 24 h 24"/>
                <a:gd name="T6" fmla="*/ 0 w 60"/>
                <a:gd name="T7" fmla="*/ 24 h 24"/>
                <a:gd name="T8" fmla="*/ 0 w 60"/>
                <a:gd name="T9" fmla="*/ 24 h 24"/>
                <a:gd name="T10" fmla="*/ 0 w 60"/>
                <a:gd name="T11" fmla="*/ 24 h 24"/>
                <a:gd name="T12" fmla="*/ 0 w 60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24">
                  <a:moveTo>
                    <a:pt x="0" y="24"/>
                  </a:moveTo>
                  <a:lnTo>
                    <a:pt x="60" y="0"/>
                  </a:lnTo>
                  <a:lnTo>
                    <a:pt x="0" y="24"/>
                  </a:lnTo>
                  <a:lnTo>
                    <a:pt x="0" y="24"/>
                  </a:lnTo>
                  <a:close/>
                  <a:moveTo>
                    <a:pt x="0" y="24"/>
                  </a:move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4" name="Freeform 109"/>
            <p:cNvSpPr>
              <a:spLocks noEditPoints="1"/>
            </p:cNvSpPr>
            <p:nvPr/>
          </p:nvSpPr>
          <p:spPr bwMode="auto">
            <a:xfrm>
              <a:off x="2537" y="2483"/>
              <a:ext cx="54" cy="30"/>
            </a:xfrm>
            <a:custGeom>
              <a:avLst/>
              <a:gdLst>
                <a:gd name="T0" fmla="*/ 0 w 54"/>
                <a:gd name="T1" fmla="*/ 30 h 30"/>
                <a:gd name="T2" fmla="*/ 54 w 54"/>
                <a:gd name="T3" fmla="*/ 0 h 30"/>
                <a:gd name="T4" fmla="*/ 0 w 54"/>
                <a:gd name="T5" fmla="*/ 30 h 30"/>
                <a:gd name="T6" fmla="*/ 0 w 54"/>
                <a:gd name="T7" fmla="*/ 30 h 30"/>
                <a:gd name="T8" fmla="*/ 0 w 54"/>
                <a:gd name="T9" fmla="*/ 30 h 30"/>
                <a:gd name="T10" fmla="*/ 0 w 54"/>
                <a:gd name="T11" fmla="*/ 30 h 30"/>
                <a:gd name="T12" fmla="*/ 0 w 54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30">
                  <a:moveTo>
                    <a:pt x="0" y="30"/>
                  </a:moveTo>
                  <a:lnTo>
                    <a:pt x="54" y="0"/>
                  </a:lnTo>
                  <a:lnTo>
                    <a:pt x="0" y="30"/>
                  </a:lnTo>
                  <a:lnTo>
                    <a:pt x="0" y="30"/>
                  </a:lnTo>
                  <a:close/>
                  <a:moveTo>
                    <a:pt x="0" y="30"/>
                  </a:move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5" name="Freeform 110"/>
            <p:cNvSpPr>
              <a:spLocks noEditPoints="1"/>
            </p:cNvSpPr>
            <p:nvPr/>
          </p:nvSpPr>
          <p:spPr bwMode="auto">
            <a:xfrm>
              <a:off x="2537" y="2460"/>
              <a:ext cx="54" cy="23"/>
            </a:xfrm>
            <a:custGeom>
              <a:avLst/>
              <a:gdLst>
                <a:gd name="T0" fmla="*/ 54 w 54"/>
                <a:gd name="T1" fmla="*/ 23 h 23"/>
                <a:gd name="T2" fmla="*/ 0 w 54"/>
                <a:gd name="T3" fmla="*/ 0 h 23"/>
                <a:gd name="T4" fmla="*/ 54 w 54"/>
                <a:gd name="T5" fmla="*/ 23 h 23"/>
                <a:gd name="T6" fmla="*/ 54 w 54"/>
                <a:gd name="T7" fmla="*/ 23 h 23"/>
                <a:gd name="T8" fmla="*/ 54 w 54"/>
                <a:gd name="T9" fmla="*/ 23 h 23"/>
                <a:gd name="T10" fmla="*/ 54 w 54"/>
                <a:gd name="T11" fmla="*/ 23 h 23"/>
                <a:gd name="T12" fmla="*/ 54 w 54"/>
                <a:gd name="T1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23">
                  <a:moveTo>
                    <a:pt x="54" y="23"/>
                  </a:moveTo>
                  <a:lnTo>
                    <a:pt x="0" y="0"/>
                  </a:lnTo>
                  <a:lnTo>
                    <a:pt x="54" y="23"/>
                  </a:lnTo>
                  <a:lnTo>
                    <a:pt x="54" y="23"/>
                  </a:lnTo>
                  <a:close/>
                  <a:moveTo>
                    <a:pt x="54" y="23"/>
                  </a:moveTo>
                  <a:lnTo>
                    <a:pt x="54" y="23"/>
                  </a:lnTo>
                  <a:lnTo>
                    <a:pt x="54" y="23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6" name="Freeform 111"/>
            <p:cNvSpPr>
              <a:spLocks noEditPoints="1"/>
            </p:cNvSpPr>
            <p:nvPr/>
          </p:nvSpPr>
          <p:spPr bwMode="auto">
            <a:xfrm>
              <a:off x="2537" y="2460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7" name="Freeform 112"/>
            <p:cNvSpPr>
              <a:spLocks noEditPoints="1"/>
            </p:cNvSpPr>
            <p:nvPr/>
          </p:nvSpPr>
          <p:spPr bwMode="auto">
            <a:xfrm>
              <a:off x="2477" y="2430"/>
              <a:ext cx="60" cy="30"/>
            </a:xfrm>
            <a:custGeom>
              <a:avLst/>
              <a:gdLst>
                <a:gd name="T0" fmla="*/ 60 w 60"/>
                <a:gd name="T1" fmla="*/ 30 h 30"/>
                <a:gd name="T2" fmla="*/ 0 w 60"/>
                <a:gd name="T3" fmla="*/ 0 h 30"/>
                <a:gd name="T4" fmla="*/ 60 w 60"/>
                <a:gd name="T5" fmla="*/ 30 h 30"/>
                <a:gd name="T6" fmla="*/ 60 w 60"/>
                <a:gd name="T7" fmla="*/ 30 h 30"/>
                <a:gd name="T8" fmla="*/ 60 w 60"/>
                <a:gd name="T9" fmla="*/ 30 h 30"/>
                <a:gd name="T10" fmla="*/ 60 w 60"/>
                <a:gd name="T11" fmla="*/ 30 h 30"/>
                <a:gd name="T12" fmla="*/ 60 w 60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0">
                  <a:moveTo>
                    <a:pt x="60" y="30"/>
                  </a:moveTo>
                  <a:lnTo>
                    <a:pt x="0" y="0"/>
                  </a:lnTo>
                  <a:lnTo>
                    <a:pt x="60" y="30"/>
                  </a:lnTo>
                  <a:lnTo>
                    <a:pt x="60" y="30"/>
                  </a:lnTo>
                  <a:close/>
                  <a:moveTo>
                    <a:pt x="60" y="30"/>
                  </a:moveTo>
                  <a:lnTo>
                    <a:pt x="60" y="30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8" name="Freeform 113"/>
            <p:cNvSpPr>
              <a:spLocks noEditPoints="1"/>
            </p:cNvSpPr>
            <p:nvPr/>
          </p:nvSpPr>
          <p:spPr bwMode="auto">
            <a:xfrm>
              <a:off x="2477" y="2406"/>
              <a:ext cx="60" cy="24"/>
            </a:xfrm>
            <a:custGeom>
              <a:avLst/>
              <a:gdLst>
                <a:gd name="T0" fmla="*/ 0 w 60"/>
                <a:gd name="T1" fmla="*/ 24 h 24"/>
                <a:gd name="T2" fmla="*/ 60 w 60"/>
                <a:gd name="T3" fmla="*/ 0 h 24"/>
                <a:gd name="T4" fmla="*/ 0 w 60"/>
                <a:gd name="T5" fmla="*/ 24 h 24"/>
                <a:gd name="T6" fmla="*/ 0 w 60"/>
                <a:gd name="T7" fmla="*/ 24 h 24"/>
                <a:gd name="T8" fmla="*/ 0 w 60"/>
                <a:gd name="T9" fmla="*/ 24 h 24"/>
                <a:gd name="T10" fmla="*/ 0 w 60"/>
                <a:gd name="T11" fmla="*/ 24 h 24"/>
                <a:gd name="T12" fmla="*/ 0 w 60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24">
                  <a:moveTo>
                    <a:pt x="0" y="24"/>
                  </a:moveTo>
                  <a:lnTo>
                    <a:pt x="60" y="0"/>
                  </a:lnTo>
                  <a:lnTo>
                    <a:pt x="0" y="24"/>
                  </a:lnTo>
                  <a:lnTo>
                    <a:pt x="0" y="24"/>
                  </a:lnTo>
                  <a:close/>
                  <a:moveTo>
                    <a:pt x="0" y="24"/>
                  </a:move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9" name="Freeform 114"/>
            <p:cNvSpPr>
              <a:spLocks noEditPoints="1"/>
            </p:cNvSpPr>
            <p:nvPr/>
          </p:nvSpPr>
          <p:spPr bwMode="auto">
            <a:xfrm>
              <a:off x="2537" y="2376"/>
              <a:ext cx="54" cy="30"/>
            </a:xfrm>
            <a:custGeom>
              <a:avLst/>
              <a:gdLst>
                <a:gd name="T0" fmla="*/ 0 w 54"/>
                <a:gd name="T1" fmla="*/ 30 h 30"/>
                <a:gd name="T2" fmla="*/ 54 w 54"/>
                <a:gd name="T3" fmla="*/ 0 h 30"/>
                <a:gd name="T4" fmla="*/ 0 w 54"/>
                <a:gd name="T5" fmla="*/ 30 h 30"/>
                <a:gd name="T6" fmla="*/ 0 w 54"/>
                <a:gd name="T7" fmla="*/ 30 h 30"/>
                <a:gd name="T8" fmla="*/ 0 w 54"/>
                <a:gd name="T9" fmla="*/ 30 h 30"/>
                <a:gd name="T10" fmla="*/ 0 w 54"/>
                <a:gd name="T11" fmla="*/ 30 h 30"/>
                <a:gd name="T12" fmla="*/ 0 w 54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30">
                  <a:moveTo>
                    <a:pt x="0" y="30"/>
                  </a:moveTo>
                  <a:lnTo>
                    <a:pt x="54" y="0"/>
                  </a:lnTo>
                  <a:lnTo>
                    <a:pt x="0" y="30"/>
                  </a:lnTo>
                  <a:lnTo>
                    <a:pt x="0" y="30"/>
                  </a:lnTo>
                  <a:close/>
                  <a:moveTo>
                    <a:pt x="0" y="30"/>
                  </a:move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0" name="Freeform 115"/>
            <p:cNvSpPr>
              <a:spLocks noEditPoints="1"/>
            </p:cNvSpPr>
            <p:nvPr/>
          </p:nvSpPr>
          <p:spPr bwMode="auto">
            <a:xfrm>
              <a:off x="2537" y="2352"/>
              <a:ext cx="54" cy="24"/>
            </a:xfrm>
            <a:custGeom>
              <a:avLst/>
              <a:gdLst>
                <a:gd name="T0" fmla="*/ 54 w 54"/>
                <a:gd name="T1" fmla="*/ 24 h 24"/>
                <a:gd name="T2" fmla="*/ 0 w 54"/>
                <a:gd name="T3" fmla="*/ 0 h 24"/>
                <a:gd name="T4" fmla="*/ 54 w 54"/>
                <a:gd name="T5" fmla="*/ 24 h 24"/>
                <a:gd name="T6" fmla="*/ 54 w 54"/>
                <a:gd name="T7" fmla="*/ 24 h 24"/>
                <a:gd name="T8" fmla="*/ 54 w 54"/>
                <a:gd name="T9" fmla="*/ 24 h 24"/>
                <a:gd name="T10" fmla="*/ 54 w 54"/>
                <a:gd name="T11" fmla="*/ 24 h 24"/>
                <a:gd name="T12" fmla="*/ 54 w 54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24">
                  <a:moveTo>
                    <a:pt x="54" y="24"/>
                  </a:moveTo>
                  <a:lnTo>
                    <a:pt x="0" y="0"/>
                  </a:lnTo>
                  <a:lnTo>
                    <a:pt x="54" y="24"/>
                  </a:lnTo>
                  <a:lnTo>
                    <a:pt x="54" y="24"/>
                  </a:lnTo>
                  <a:close/>
                  <a:moveTo>
                    <a:pt x="54" y="24"/>
                  </a:moveTo>
                  <a:lnTo>
                    <a:pt x="54" y="24"/>
                  </a:lnTo>
                  <a:lnTo>
                    <a:pt x="54" y="24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1" name="Freeform 116"/>
            <p:cNvSpPr>
              <a:spLocks noEditPoints="1"/>
            </p:cNvSpPr>
            <p:nvPr/>
          </p:nvSpPr>
          <p:spPr bwMode="auto">
            <a:xfrm>
              <a:off x="2477" y="2322"/>
              <a:ext cx="60" cy="30"/>
            </a:xfrm>
            <a:custGeom>
              <a:avLst/>
              <a:gdLst>
                <a:gd name="T0" fmla="*/ 60 w 60"/>
                <a:gd name="T1" fmla="*/ 30 h 30"/>
                <a:gd name="T2" fmla="*/ 0 w 60"/>
                <a:gd name="T3" fmla="*/ 0 h 30"/>
                <a:gd name="T4" fmla="*/ 60 w 60"/>
                <a:gd name="T5" fmla="*/ 30 h 30"/>
                <a:gd name="T6" fmla="*/ 60 w 60"/>
                <a:gd name="T7" fmla="*/ 30 h 30"/>
                <a:gd name="T8" fmla="*/ 60 w 60"/>
                <a:gd name="T9" fmla="*/ 30 h 30"/>
                <a:gd name="T10" fmla="*/ 60 w 60"/>
                <a:gd name="T11" fmla="*/ 30 h 30"/>
                <a:gd name="T12" fmla="*/ 60 w 60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0">
                  <a:moveTo>
                    <a:pt x="60" y="30"/>
                  </a:moveTo>
                  <a:lnTo>
                    <a:pt x="0" y="0"/>
                  </a:lnTo>
                  <a:lnTo>
                    <a:pt x="60" y="30"/>
                  </a:lnTo>
                  <a:lnTo>
                    <a:pt x="60" y="30"/>
                  </a:lnTo>
                  <a:close/>
                  <a:moveTo>
                    <a:pt x="60" y="30"/>
                  </a:moveTo>
                  <a:lnTo>
                    <a:pt x="60" y="30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2" name="Freeform 117"/>
            <p:cNvSpPr>
              <a:spLocks noEditPoints="1"/>
            </p:cNvSpPr>
            <p:nvPr/>
          </p:nvSpPr>
          <p:spPr bwMode="auto">
            <a:xfrm>
              <a:off x="2477" y="2292"/>
              <a:ext cx="60" cy="30"/>
            </a:xfrm>
            <a:custGeom>
              <a:avLst/>
              <a:gdLst>
                <a:gd name="T0" fmla="*/ 0 w 60"/>
                <a:gd name="T1" fmla="*/ 30 h 30"/>
                <a:gd name="T2" fmla="*/ 60 w 60"/>
                <a:gd name="T3" fmla="*/ 0 h 30"/>
                <a:gd name="T4" fmla="*/ 0 w 60"/>
                <a:gd name="T5" fmla="*/ 30 h 30"/>
                <a:gd name="T6" fmla="*/ 0 w 60"/>
                <a:gd name="T7" fmla="*/ 30 h 30"/>
                <a:gd name="T8" fmla="*/ 0 w 60"/>
                <a:gd name="T9" fmla="*/ 30 h 30"/>
                <a:gd name="T10" fmla="*/ 0 w 60"/>
                <a:gd name="T11" fmla="*/ 30 h 30"/>
                <a:gd name="T12" fmla="*/ 0 w 60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0">
                  <a:moveTo>
                    <a:pt x="0" y="30"/>
                  </a:moveTo>
                  <a:lnTo>
                    <a:pt x="60" y="0"/>
                  </a:lnTo>
                  <a:lnTo>
                    <a:pt x="0" y="30"/>
                  </a:lnTo>
                  <a:lnTo>
                    <a:pt x="0" y="30"/>
                  </a:lnTo>
                  <a:close/>
                  <a:moveTo>
                    <a:pt x="0" y="30"/>
                  </a:move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3" name="Freeform 118"/>
            <p:cNvSpPr>
              <a:spLocks noEditPoints="1"/>
            </p:cNvSpPr>
            <p:nvPr/>
          </p:nvSpPr>
          <p:spPr bwMode="auto">
            <a:xfrm>
              <a:off x="2537" y="2268"/>
              <a:ext cx="54" cy="24"/>
            </a:xfrm>
            <a:custGeom>
              <a:avLst/>
              <a:gdLst>
                <a:gd name="T0" fmla="*/ 0 w 54"/>
                <a:gd name="T1" fmla="*/ 24 h 24"/>
                <a:gd name="T2" fmla="*/ 54 w 54"/>
                <a:gd name="T3" fmla="*/ 0 h 24"/>
                <a:gd name="T4" fmla="*/ 0 w 54"/>
                <a:gd name="T5" fmla="*/ 24 h 24"/>
                <a:gd name="T6" fmla="*/ 0 w 54"/>
                <a:gd name="T7" fmla="*/ 24 h 24"/>
                <a:gd name="T8" fmla="*/ 0 w 54"/>
                <a:gd name="T9" fmla="*/ 24 h 24"/>
                <a:gd name="T10" fmla="*/ 0 w 54"/>
                <a:gd name="T11" fmla="*/ 24 h 24"/>
                <a:gd name="T12" fmla="*/ 0 w 54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24">
                  <a:moveTo>
                    <a:pt x="0" y="24"/>
                  </a:moveTo>
                  <a:lnTo>
                    <a:pt x="54" y="0"/>
                  </a:lnTo>
                  <a:lnTo>
                    <a:pt x="0" y="24"/>
                  </a:lnTo>
                  <a:lnTo>
                    <a:pt x="0" y="24"/>
                  </a:lnTo>
                  <a:close/>
                  <a:moveTo>
                    <a:pt x="0" y="24"/>
                  </a:move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4" name="Freeform 119"/>
            <p:cNvSpPr>
              <a:spLocks noEditPoints="1"/>
            </p:cNvSpPr>
            <p:nvPr/>
          </p:nvSpPr>
          <p:spPr bwMode="auto">
            <a:xfrm>
              <a:off x="2537" y="2239"/>
              <a:ext cx="54" cy="29"/>
            </a:xfrm>
            <a:custGeom>
              <a:avLst/>
              <a:gdLst>
                <a:gd name="T0" fmla="*/ 54 w 54"/>
                <a:gd name="T1" fmla="*/ 29 h 29"/>
                <a:gd name="T2" fmla="*/ 0 w 54"/>
                <a:gd name="T3" fmla="*/ 0 h 29"/>
                <a:gd name="T4" fmla="*/ 54 w 54"/>
                <a:gd name="T5" fmla="*/ 29 h 29"/>
                <a:gd name="T6" fmla="*/ 54 w 54"/>
                <a:gd name="T7" fmla="*/ 29 h 29"/>
                <a:gd name="T8" fmla="*/ 54 w 54"/>
                <a:gd name="T9" fmla="*/ 29 h 29"/>
                <a:gd name="T10" fmla="*/ 54 w 54"/>
                <a:gd name="T11" fmla="*/ 29 h 29"/>
                <a:gd name="T12" fmla="*/ 54 w 54"/>
                <a:gd name="T1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29">
                  <a:moveTo>
                    <a:pt x="54" y="29"/>
                  </a:moveTo>
                  <a:lnTo>
                    <a:pt x="0" y="0"/>
                  </a:lnTo>
                  <a:lnTo>
                    <a:pt x="54" y="29"/>
                  </a:lnTo>
                  <a:lnTo>
                    <a:pt x="54" y="29"/>
                  </a:lnTo>
                  <a:close/>
                  <a:moveTo>
                    <a:pt x="54" y="29"/>
                  </a:moveTo>
                  <a:lnTo>
                    <a:pt x="54" y="29"/>
                  </a:lnTo>
                  <a:lnTo>
                    <a:pt x="54" y="29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5" name="Freeform 120"/>
            <p:cNvSpPr>
              <a:spLocks noEditPoints="1"/>
            </p:cNvSpPr>
            <p:nvPr/>
          </p:nvSpPr>
          <p:spPr bwMode="auto">
            <a:xfrm>
              <a:off x="2477" y="2215"/>
              <a:ext cx="60" cy="24"/>
            </a:xfrm>
            <a:custGeom>
              <a:avLst/>
              <a:gdLst>
                <a:gd name="T0" fmla="*/ 60 w 60"/>
                <a:gd name="T1" fmla="*/ 24 h 24"/>
                <a:gd name="T2" fmla="*/ 0 w 60"/>
                <a:gd name="T3" fmla="*/ 0 h 24"/>
                <a:gd name="T4" fmla="*/ 60 w 60"/>
                <a:gd name="T5" fmla="*/ 24 h 24"/>
                <a:gd name="T6" fmla="*/ 60 w 60"/>
                <a:gd name="T7" fmla="*/ 24 h 24"/>
                <a:gd name="T8" fmla="*/ 60 w 60"/>
                <a:gd name="T9" fmla="*/ 24 h 24"/>
                <a:gd name="T10" fmla="*/ 60 w 60"/>
                <a:gd name="T11" fmla="*/ 24 h 24"/>
                <a:gd name="T12" fmla="*/ 60 w 60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24">
                  <a:moveTo>
                    <a:pt x="60" y="24"/>
                  </a:moveTo>
                  <a:lnTo>
                    <a:pt x="0" y="0"/>
                  </a:lnTo>
                  <a:lnTo>
                    <a:pt x="60" y="24"/>
                  </a:lnTo>
                  <a:lnTo>
                    <a:pt x="60" y="24"/>
                  </a:lnTo>
                  <a:close/>
                  <a:moveTo>
                    <a:pt x="60" y="24"/>
                  </a:moveTo>
                  <a:lnTo>
                    <a:pt x="60" y="24"/>
                  </a:lnTo>
                  <a:lnTo>
                    <a:pt x="60" y="24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6" name="Freeform 121"/>
            <p:cNvSpPr>
              <a:spLocks noEditPoints="1"/>
            </p:cNvSpPr>
            <p:nvPr/>
          </p:nvSpPr>
          <p:spPr bwMode="auto">
            <a:xfrm>
              <a:off x="2477" y="2185"/>
              <a:ext cx="60" cy="30"/>
            </a:xfrm>
            <a:custGeom>
              <a:avLst/>
              <a:gdLst>
                <a:gd name="T0" fmla="*/ 0 w 60"/>
                <a:gd name="T1" fmla="*/ 30 h 30"/>
                <a:gd name="T2" fmla="*/ 60 w 60"/>
                <a:gd name="T3" fmla="*/ 0 h 30"/>
                <a:gd name="T4" fmla="*/ 0 w 60"/>
                <a:gd name="T5" fmla="*/ 30 h 30"/>
                <a:gd name="T6" fmla="*/ 0 w 60"/>
                <a:gd name="T7" fmla="*/ 30 h 30"/>
                <a:gd name="T8" fmla="*/ 0 w 60"/>
                <a:gd name="T9" fmla="*/ 30 h 30"/>
                <a:gd name="T10" fmla="*/ 0 w 60"/>
                <a:gd name="T11" fmla="*/ 30 h 30"/>
                <a:gd name="T12" fmla="*/ 0 w 60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0">
                  <a:moveTo>
                    <a:pt x="0" y="30"/>
                  </a:moveTo>
                  <a:lnTo>
                    <a:pt x="60" y="0"/>
                  </a:lnTo>
                  <a:lnTo>
                    <a:pt x="0" y="30"/>
                  </a:lnTo>
                  <a:lnTo>
                    <a:pt x="0" y="30"/>
                  </a:lnTo>
                  <a:close/>
                  <a:moveTo>
                    <a:pt x="0" y="30"/>
                  </a:move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7" name="Freeform 122"/>
            <p:cNvSpPr>
              <a:spLocks noEditPoints="1"/>
            </p:cNvSpPr>
            <p:nvPr/>
          </p:nvSpPr>
          <p:spPr bwMode="auto">
            <a:xfrm>
              <a:off x="2537" y="2161"/>
              <a:ext cx="54" cy="24"/>
            </a:xfrm>
            <a:custGeom>
              <a:avLst/>
              <a:gdLst>
                <a:gd name="T0" fmla="*/ 0 w 54"/>
                <a:gd name="T1" fmla="*/ 24 h 24"/>
                <a:gd name="T2" fmla="*/ 54 w 54"/>
                <a:gd name="T3" fmla="*/ 0 h 24"/>
                <a:gd name="T4" fmla="*/ 0 w 54"/>
                <a:gd name="T5" fmla="*/ 24 h 24"/>
                <a:gd name="T6" fmla="*/ 0 w 54"/>
                <a:gd name="T7" fmla="*/ 24 h 24"/>
                <a:gd name="T8" fmla="*/ 0 w 54"/>
                <a:gd name="T9" fmla="*/ 24 h 24"/>
                <a:gd name="T10" fmla="*/ 0 w 54"/>
                <a:gd name="T11" fmla="*/ 24 h 24"/>
                <a:gd name="T12" fmla="*/ 0 w 54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24">
                  <a:moveTo>
                    <a:pt x="0" y="24"/>
                  </a:moveTo>
                  <a:lnTo>
                    <a:pt x="54" y="0"/>
                  </a:lnTo>
                  <a:lnTo>
                    <a:pt x="0" y="24"/>
                  </a:lnTo>
                  <a:lnTo>
                    <a:pt x="0" y="24"/>
                  </a:lnTo>
                  <a:close/>
                  <a:moveTo>
                    <a:pt x="0" y="24"/>
                  </a:move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8" name="Freeform 123"/>
            <p:cNvSpPr>
              <a:spLocks noEditPoints="1"/>
            </p:cNvSpPr>
            <p:nvPr/>
          </p:nvSpPr>
          <p:spPr bwMode="auto">
            <a:xfrm>
              <a:off x="2531" y="2131"/>
              <a:ext cx="60" cy="30"/>
            </a:xfrm>
            <a:custGeom>
              <a:avLst/>
              <a:gdLst>
                <a:gd name="T0" fmla="*/ 60 w 60"/>
                <a:gd name="T1" fmla="*/ 30 h 30"/>
                <a:gd name="T2" fmla="*/ 0 w 60"/>
                <a:gd name="T3" fmla="*/ 0 h 30"/>
                <a:gd name="T4" fmla="*/ 60 w 60"/>
                <a:gd name="T5" fmla="*/ 30 h 30"/>
                <a:gd name="T6" fmla="*/ 60 w 60"/>
                <a:gd name="T7" fmla="*/ 30 h 30"/>
                <a:gd name="T8" fmla="*/ 60 w 60"/>
                <a:gd name="T9" fmla="*/ 30 h 30"/>
                <a:gd name="T10" fmla="*/ 60 w 60"/>
                <a:gd name="T11" fmla="*/ 30 h 30"/>
                <a:gd name="T12" fmla="*/ 60 w 60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0">
                  <a:moveTo>
                    <a:pt x="60" y="30"/>
                  </a:moveTo>
                  <a:lnTo>
                    <a:pt x="0" y="0"/>
                  </a:lnTo>
                  <a:lnTo>
                    <a:pt x="60" y="30"/>
                  </a:lnTo>
                  <a:lnTo>
                    <a:pt x="60" y="30"/>
                  </a:lnTo>
                  <a:close/>
                  <a:moveTo>
                    <a:pt x="60" y="30"/>
                  </a:moveTo>
                  <a:lnTo>
                    <a:pt x="60" y="30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9" name="Freeform 124"/>
            <p:cNvSpPr>
              <a:spLocks/>
            </p:cNvSpPr>
            <p:nvPr/>
          </p:nvSpPr>
          <p:spPr bwMode="auto">
            <a:xfrm>
              <a:off x="3972" y="2137"/>
              <a:ext cx="48" cy="424"/>
            </a:xfrm>
            <a:custGeom>
              <a:avLst/>
              <a:gdLst>
                <a:gd name="T0" fmla="*/ 0 w 48"/>
                <a:gd name="T1" fmla="*/ 0 h 424"/>
                <a:gd name="T2" fmla="*/ 48 w 48"/>
                <a:gd name="T3" fmla="*/ 0 h 424"/>
                <a:gd name="T4" fmla="*/ 48 w 48"/>
                <a:gd name="T5" fmla="*/ 424 h 424"/>
                <a:gd name="T6" fmla="*/ 0 w 48"/>
                <a:gd name="T7" fmla="*/ 424 h 424"/>
                <a:gd name="T8" fmla="*/ 0 w 48"/>
                <a:gd name="T9" fmla="*/ 0 h 424"/>
                <a:gd name="T10" fmla="*/ 0 w 48"/>
                <a:gd name="T11" fmla="*/ 0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424">
                  <a:moveTo>
                    <a:pt x="0" y="0"/>
                  </a:moveTo>
                  <a:lnTo>
                    <a:pt x="48" y="0"/>
                  </a:lnTo>
                  <a:lnTo>
                    <a:pt x="48" y="424"/>
                  </a:lnTo>
                  <a:lnTo>
                    <a:pt x="0" y="42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0" name="Freeform 125"/>
            <p:cNvSpPr>
              <a:spLocks/>
            </p:cNvSpPr>
            <p:nvPr/>
          </p:nvSpPr>
          <p:spPr bwMode="auto">
            <a:xfrm>
              <a:off x="3943" y="2543"/>
              <a:ext cx="59" cy="24"/>
            </a:xfrm>
            <a:custGeom>
              <a:avLst/>
              <a:gdLst>
                <a:gd name="T0" fmla="*/ 59 w 59"/>
                <a:gd name="T1" fmla="*/ 24 h 24"/>
                <a:gd name="T2" fmla="*/ 0 w 59"/>
                <a:gd name="T3" fmla="*/ 0 h 24"/>
                <a:gd name="T4" fmla="*/ 59 w 59"/>
                <a:gd name="T5" fmla="*/ 24 h 24"/>
                <a:gd name="T6" fmla="*/ 59 w 59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24">
                  <a:moveTo>
                    <a:pt x="59" y="24"/>
                  </a:moveTo>
                  <a:lnTo>
                    <a:pt x="0" y="0"/>
                  </a:lnTo>
                  <a:lnTo>
                    <a:pt x="59" y="24"/>
                  </a:lnTo>
                  <a:lnTo>
                    <a:pt x="59" y="24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1" name="Freeform 126"/>
            <p:cNvSpPr>
              <a:spLocks noEditPoints="1"/>
            </p:cNvSpPr>
            <p:nvPr/>
          </p:nvSpPr>
          <p:spPr bwMode="auto">
            <a:xfrm>
              <a:off x="3943" y="2513"/>
              <a:ext cx="59" cy="30"/>
            </a:xfrm>
            <a:custGeom>
              <a:avLst/>
              <a:gdLst>
                <a:gd name="T0" fmla="*/ 0 w 59"/>
                <a:gd name="T1" fmla="*/ 30 h 30"/>
                <a:gd name="T2" fmla="*/ 59 w 59"/>
                <a:gd name="T3" fmla="*/ 0 h 30"/>
                <a:gd name="T4" fmla="*/ 0 w 59"/>
                <a:gd name="T5" fmla="*/ 30 h 30"/>
                <a:gd name="T6" fmla="*/ 0 w 59"/>
                <a:gd name="T7" fmla="*/ 30 h 30"/>
                <a:gd name="T8" fmla="*/ 0 w 59"/>
                <a:gd name="T9" fmla="*/ 30 h 30"/>
                <a:gd name="T10" fmla="*/ 0 w 59"/>
                <a:gd name="T11" fmla="*/ 30 h 30"/>
                <a:gd name="T12" fmla="*/ 0 w 59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30">
                  <a:moveTo>
                    <a:pt x="0" y="30"/>
                  </a:moveTo>
                  <a:lnTo>
                    <a:pt x="59" y="0"/>
                  </a:lnTo>
                  <a:lnTo>
                    <a:pt x="0" y="30"/>
                  </a:lnTo>
                  <a:lnTo>
                    <a:pt x="0" y="30"/>
                  </a:lnTo>
                  <a:close/>
                  <a:moveTo>
                    <a:pt x="0" y="30"/>
                  </a:move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2" name="Freeform 127"/>
            <p:cNvSpPr>
              <a:spLocks noEditPoints="1"/>
            </p:cNvSpPr>
            <p:nvPr/>
          </p:nvSpPr>
          <p:spPr bwMode="auto">
            <a:xfrm>
              <a:off x="4002" y="2489"/>
              <a:ext cx="54" cy="24"/>
            </a:xfrm>
            <a:custGeom>
              <a:avLst/>
              <a:gdLst>
                <a:gd name="T0" fmla="*/ 0 w 54"/>
                <a:gd name="T1" fmla="*/ 24 h 24"/>
                <a:gd name="T2" fmla="*/ 54 w 54"/>
                <a:gd name="T3" fmla="*/ 0 h 24"/>
                <a:gd name="T4" fmla="*/ 0 w 54"/>
                <a:gd name="T5" fmla="*/ 24 h 24"/>
                <a:gd name="T6" fmla="*/ 0 w 54"/>
                <a:gd name="T7" fmla="*/ 24 h 24"/>
                <a:gd name="T8" fmla="*/ 0 w 54"/>
                <a:gd name="T9" fmla="*/ 24 h 24"/>
                <a:gd name="T10" fmla="*/ 0 w 54"/>
                <a:gd name="T11" fmla="*/ 24 h 24"/>
                <a:gd name="T12" fmla="*/ 0 w 54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24">
                  <a:moveTo>
                    <a:pt x="0" y="24"/>
                  </a:moveTo>
                  <a:lnTo>
                    <a:pt x="54" y="0"/>
                  </a:lnTo>
                  <a:lnTo>
                    <a:pt x="0" y="24"/>
                  </a:lnTo>
                  <a:lnTo>
                    <a:pt x="0" y="24"/>
                  </a:lnTo>
                  <a:close/>
                  <a:moveTo>
                    <a:pt x="0" y="24"/>
                  </a:move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3" name="Freeform 128"/>
            <p:cNvSpPr>
              <a:spLocks noEditPoints="1"/>
            </p:cNvSpPr>
            <p:nvPr/>
          </p:nvSpPr>
          <p:spPr bwMode="auto">
            <a:xfrm>
              <a:off x="4002" y="2460"/>
              <a:ext cx="54" cy="29"/>
            </a:xfrm>
            <a:custGeom>
              <a:avLst/>
              <a:gdLst>
                <a:gd name="T0" fmla="*/ 54 w 54"/>
                <a:gd name="T1" fmla="*/ 29 h 29"/>
                <a:gd name="T2" fmla="*/ 0 w 54"/>
                <a:gd name="T3" fmla="*/ 0 h 29"/>
                <a:gd name="T4" fmla="*/ 54 w 54"/>
                <a:gd name="T5" fmla="*/ 29 h 29"/>
                <a:gd name="T6" fmla="*/ 54 w 54"/>
                <a:gd name="T7" fmla="*/ 29 h 29"/>
                <a:gd name="T8" fmla="*/ 54 w 54"/>
                <a:gd name="T9" fmla="*/ 29 h 29"/>
                <a:gd name="T10" fmla="*/ 54 w 54"/>
                <a:gd name="T11" fmla="*/ 29 h 29"/>
                <a:gd name="T12" fmla="*/ 54 w 54"/>
                <a:gd name="T1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29">
                  <a:moveTo>
                    <a:pt x="54" y="29"/>
                  </a:moveTo>
                  <a:lnTo>
                    <a:pt x="0" y="0"/>
                  </a:lnTo>
                  <a:lnTo>
                    <a:pt x="54" y="29"/>
                  </a:lnTo>
                  <a:lnTo>
                    <a:pt x="54" y="29"/>
                  </a:lnTo>
                  <a:close/>
                  <a:moveTo>
                    <a:pt x="54" y="29"/>
                  </a:moveTo>
                  <a:lnTo>
                    <a:pt x="54" y="29"/>
                  </a:lnTo>
                  <a:lnTo>
                    <a:pt x="54" y="29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4" name="Freeform 129"/>
            <p:cNvSpPr>
              <a:spLocks noEditPoints="1"/>
            </p:cNvSpPr>
            <p:nvPr/>
          </p:nvSpPr>
          <p:spPr bwMode="auto">
            <a:xfrm>
              <a:off x="4002" y="2460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5" name="Freeform 130"/>
            <p:cNvSpPr>
              <a:spLocks noEditPoints="1"/>
            </p:cNvSpPr>
            <p:nvPr/>
          </p:nvSpPr>
          <p:spPr bwMode="auto">
            <a:xfrm>
              <a:off x="3943" y="2436"/>
              <a:ext cx="59" cy="24"/>
            </a:xfrm>
            <a:custGeom>
              <a:avLst/>
              <a:gdLst>
                <a:gd name="T0" fmla="*/ 59 w 59"/>
                <a:gd name="T1" fmla="*/ 24 h 24"/>
                <a:gd name="T2" fmla="*/ 0 w 59"/>
                <a:gd name="T3" fmla="*/ 0 h 24"/>
                <a:gd name="T4" fmla="*/ 59 w 59"/>
                <a:gd name="T5" fmla="*/ 24 h 24"/>
                <a:gd name="T6" fmla="*/ 59 w 59"/>
                <a:gd name="T7" fmla="*/ 24 h 24"/>
                <a:gd name="T8" fmla="*/ 59 w 59"/>
                <a:gd name="T9" fmla="*/ 24 h 24"/>
                <a:gd name="T10" fmla="*/ 59 w 59"/>
                <a:gd name="T11" fmla="*/ 24 h 24"/>
                <a:gd name="T12" fmla="*/ 59 w 59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24">
                  <a:moveTo>
                    <a:pt x="59" y="24"/>
                  </a:moveTo>
                  <a:lnTo>
                    <a:pt x="0" y="0"/>
                  </a:lnTo>
                  <a:lnTo>
                    <a:pt x="59" y="24"/>
                  </a:lnTo>
                  <a:lnTo>
                    <a:pt x="59" y="24"/>
                  </a:lnTo>
                  <a:close/>
                  <a:moveTo>
                    <a:pt x="59" y="24"/>
                  </a:moveTo>
                  <a:lnTo>
                    <a:pt x="59" y="24"/>
                  </a:lnTo>
                  <a:lnTo>
                    <a:pt x="59" y="24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6" name="Freeform 131"/>
            <p:cNvSpPr>
              <a:spLocks noEditPoints="1"/>
            </p:cNvSpPr>
            <p:nvPr/>
          </p:nvSpPr>
          <p:spPr bwMode="auto">
            <a:xfrm>
              <a:off x="3943" y="2406"/>
              <a:ext cx="59" cy="30"/>
            </a:xfrm>
            <a:custGeom>
              <a:avLst/>
              <a:gdLst>
                <a:gd name="T0" fmla="*/ 0 w 59"/>
                <a:gd name="T1" fmla="*/ 30 h 30"/>
                <a:gd name="T2" fmla="*/ 59 w 59"/>
                <a:gd name="T3" fmla="*/ 0 h 30"/>
                <a:gd name="T4" fmla="*/ 0 w 59"/>
                <a:gd name="T5" fmla="*/ 30 h 30"/>
                <a:gd name="T6" fmla="*/ 0 w 59"/>
                <a:gd name="T7" fmla="*/ 30 h 30"/>
                <a:gd name="T8" fmla="*/ 0 w 59"/>
                <a:gd name="T9" fmla="*/ 30 h 30"/>
                <a:gd name="T10" fmla="*/ 0 w 59"/>
                <a:gd name="T11" fmla="*/ 30 h 30"/>
                <a:gd name="T12" fmla="*/ 0 w 59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30">
                  <a:moveTo>
                    <a:pt x="0" y="30"/>
                  </a:moveTo>
                  <a:lnTo>
                    <a:pt x="59" y="0"/>
                  </a:lnTo>
                  <a:lnTo>
                    <a:pt x="0" y="30"/>
                  </a:lnTo>
                  <a:lnTo>
                    <a:pt x="0" y="30"/>
                  </a:lnTo>
                  <a:close/>
                  <a:moveTo>
                    <a:pt x="0" y="30"/>
                  </a:move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7" name="Freeform 132"/>
            <p:cNvSpPr>
              <a:spLocks noEditPoints="1"/>
            </p:cNvSpPr>
            <p:nvPr/>
          </p:nvSpPr>
          <p:spPr bwMode="auto">
            <a:xfrm>
              <a:off x="4002" y="2376"/>
              <a:ext cx="54" cy="30"/>
            </a:xfrm>
            <a:custGeom>
              <a:avLst/>
              <a:gdLst>
                <a:gd name="T0" fmla="*/ 0 w 54"/>
                <a:gd name="T1" fmla="*/ 30 h 30"/>
                <a:gd name="T2" fmla="*/ 54 w 54"/>
                <a:gd name="T3" fmla="*/ 0 h 30"/>
                <a:gd name="T4" fmla="*/ 0 w 54"/>
                <a:gd name="T5" fmla="*/ 30 h 30"/>
                <a:gd name="T6" fmla="*/ 0 w 54"/>
                <a:gd name="T7" fmla="*/ 30 h 30"/>
                <a:gd name="T8" fmla="*/ 0 w 54"/>
                <a:gd name="T9" fmla="*/ 30 h 30"/>
                <a:gd name="T10" fmla="*/ 0 w 54"/>
                <a:gd name="T11" fmla="*/ 30 h 30"/>
                <a:gd name="T12" fmla="*/ 0 w 54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30">
                  <a:moveTo>
                    <a:pt x="0" y="30"/>
                  </a:moveTo>
                  <a:lnTo>
                    <a:pt x="54" y="0"/>
                  </a:lnTo>
                  <a:lnTo>
                    <a:pt x="0" y="30"/>
                  </a:lnTo>
                  <a:lnTo>
                    <a:pt x="0" y="30"/>
                  </a:lnTo>
                  <a:close/>
                  <a:moveTo>
                    <a:pt x="0" y="30"/>
                  </a:move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8" name="Freeform 133"/>
            <p:cNvSpPr>
              <a:spLocks noEditPoints="1"/>
            </p:cNvSpPr>
            <p:nvPr/>
          </p:nvSpPr>
          <p:spPr bwMode="auto">
            <a:xfrm>
              <a:off x="4002" y="2352"/>
              <a:ext cx="54" cy="24"/>
            </a:xfrm>
            <a:custGeom>
              <a:avLst/>
              <a:gdLst>
                <a:gd name="T0" fmla="*/ 54 w 54"/>
                <a:gd name="T1" fmla="*/ 24 h 24"/>
                <a:gd name="T2" fmla="*/ 0 w 54"/>
                <a:gd name="T3" fmla="*/ 0 h 24"/>
                <a:gd name="T4" fmla="*/ 54 w 54"/>
                <a:gd name="T5" fmla="*/ 24 h 24"/>
                <a:gd name="T6" fmla="*/ 54 w 54"/>
                <a:gd name="T7" fmla="*/ 24 h 24"/>
                <a:gd name="T8" fmla="*/ 54 w 54"/>
                <a:gd name="T9" fmla="*/ 24 h 24"/>
                <a:gd name="T10" fmla="*/ 54 w 54"/>
                <a:gd name="T11" fmla="*/ 24 h 24"/>
                <a:gd name="T12" fmla="*/ 54 w 54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24">
                  <a:moveTo>
                    <a:pt x="54" y="24"/>
                  </a:moveTo>
                  <a:lnTo>
                    <a:pt x="0" y="0"/>
                  </a:lnTo>
                  <a:lnTo>
                    <a:pt x="54" y="24"/>
                  </a:lnTo>
                  <a:lnTo>
                    <a:pt x="54" y="24"/>
                  </a:lnTo>
                  <a:close/>
                  <a:moveTo>
                    <a:pt x="54" y="24"/>
                  </a:moveTo>
                  <a:lnTo>
                    <a:pt x="54" y="24"/>
                  </a:lnTo>
                  <a:lnTo>
                    <a:pt x="54" y="24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9" name="Freeform 134"/>
            <p:cNvSpPr>
              <a:spLocks noEditPoints="1"/>
            </p:cNvSpPr>
            <p:nvPr/>
          </p:nvSpPr>
          <p:spPr bwMode="auto">
            <a:xfrm>
              <a:off x="3943" y="2322"/>
              <a:ext cx="59" cy="30"/>
            </a:xfrm>
            <a:custGeom>
              <a:avLst/>
              <a:gdLst>
                <a:gd name="T0" fmla="*/ 59 w 59"/>
                <a:gd name="T1" fmla="*/ 30 h 30"/>
                <a:gd name="T2" fmla="*/ 0 w 59"/>
                <a:gd name="T3" fmla="*/ 0 h 30"/>
                <a:gd name="T4" fmla="*/ 59 w 59"/>
                <a:gd name="T5" fmla="*/ 30 h 30"/>
                <a:gd name="T6" fmla="*/ 59 w 59"/>
                <a:gd name="T7" fmla="*/ 30 h 30"/>
                <a:gd name="T8" fmla="*/ 59 w 59"/>
                <a:gd name="T9" fmla="*/ 30 h 30"/>
                <a:gd name="T10" fmla="*/ 59 w 59"/>
                <a:gd name="T11" fmla="*/ 30 h 30"/>
                <a:gd name="T12" fmla="*/ 59 w 59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30">
                  <a:moveTo>
                    <a:pt x="59" y="30"/>
                  </a:moveTo>
                  <a:lnTo>
                    <a:pt x="0" y="0"/>
                  </a:lnTo>
                  <a:lnTo>
                    <a:pt x="59" y="30"/>
                  </a:lnTo>
                  <a:lnTo>
                    <a:pt x="59" y="30"/>
                  </a:lnTo>
                  <a:close/>
                  <a:moveTo>
                    <a:pt x="59" y="30"/>
                  </a:moveTo>
                  <a:lnTo>
                    <a:pt x="59" y="30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0" name="Freeform 135"/>
            <p:cNvSpPr>
              <a:spLocks noEditPoints="1"/>
            </p:cNvSpPr>
            <p:nvPr/>
          </p:nvSpPr>
          <p:spPr bwMode="auto">
            <a:xfrm>
              <a:off x="3943" y="2298"/>
              <a:ext cx="59" cy="24"/>
            </a:xfrm>
            <a:custGeom>
              <a:avLst/>
              <a:gdLst>
                <a:gd name="T0" fmla="*/ 0 w 59"/>
                <a:gd name="T1" fmla="*/ 24 h 24"/>
                <a:gd name="T2" fmla="*/ 59 w 59"/>
                <a:gd name="T3" fmla="*/ 0 h 24"/>
                <a:gd name="T4" fmla="*/ 0 w 59"/>
                <a:gd name="T5" fmla="*/ 24 h 24"/>
                <a:gd name="T6" fmla="*/ 0 w 59"/>
                <a:gd name="T7" fmla="*/ 24 h 24"/>
                <a:gd name="T8" fmla="*/ 0 w 59"/>
                <a:gd name="T9" fmla="*/ 24 h 24"/>
                <a:gd name="T10" fmla="*/ 0 w 59"/>
                <a:gd name="T11" fmla="*/ 24 h 24"/>
                <a:gd name="T12" fmla="*/ 0 w 59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24">
                  <a:moveTo>
                    <a:pt x="0" y="24"/>
                  </a:moveTo>
                  <a:lnTo>
                    <a:pt x="59" y="0"/>
                  </a:lnTo>
                  <a:lnTo>
                    <a:pt x="0" y="24"/>
                  </a:lnTo>
                  <a:lnTo>
                    <a:pt x="0" y="24"/>
                  </a:lnTo>
                  <a:close/>
                  <a:moveTo>
                    <a:pt x="0" y="24"/>
                  </a:move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1" name="Freeform 136"/>
            <p:cNvSpPr>
              <a:spLocks noEditPoints="1"/>
            </p:cNvSpPr>
            <p:nvPr/>
          </p:nvSpPr>
          <p:spPr bwMode="auto">
            <a:xfrm>
              <a:off x="4002" y="2268"/>
              <a:ext cx="54" cy="30"/>
            </a:xfrm>
            <a:custGeom>
              <a:avLst/>
              <a:gdLst>
                <a:gd name="T0" fmla="*/ 0 w 54"/>
                <a:gd name="T1" fmla="*/ 30 h 30"/>
                <a:gd name="T2" fmla="*/ 54 w 54"/>
                <a:gd name="T3" fmla="*/ 0 h 30"/>
                <a:gd name="T4" fmla="*/ 0 w 54"/>
                <a:gd name="T5" fmla="*/ 30 h 30"/>
                <a:gd name="T6" fmla="*/ 0 w 54"/>
                <a:gd name="T7" fmla="*/ 30 h 30"/>
                <a:gd name="T8" fmla="*/ 0 w 54"/>
                <a:gd name="T9" fmla="*/ 30 h 30"/>
                <a:gd name="T10" fmla="*/ 0 w 54"/>
                <a:gd name="T11" fmla="*/ 30 h 30"/>
                <a:gd name="T12" fmla="*/ 0 w 54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30">
                  <a:moveTo>
                    <a:pt x="0" y="30"/>
                  </a:moveTo>
                  <a:lnTo>
                    <a:pt x="54" y="0"/>
                  </a:lnTo>
                  <a:lnTo>
                    <a:pt x="0" y="30"/>
                  </a:lnTo>
                  <a:lnTo>
                    <a:pt x="0" y="30"/>
                  </a:lnTo>
                  <a:close/>
                  <a:moveTo>
                    <a:pt x="0" y="30"/>
                  </a:move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2" name="Freeform 137"/>
            <p:cNvSpPr>
              <a:spLocks noEditPoints="1"/>
            </p:cNvSpPr>
            <p:nvPr/>
          </p:nvSpPr>
          <p:spPr bwMode="auto">
            <a:xfrm>
              <a:off x="4002" y="2245"/>
              <a:ext cx="54" cy="23"/>
            </a:xfrm>
            <a:custGeom>
              <a:avLst/>
              <a:gdLst>
                <a:gd name="T0" fmla="*/ 54 w 54"/>
                <a:gd name="T1" fmla="*/ 23 h 23"/>
                <a:gd name="T2" fmla="*/ 0 w 54"/>
                <a:gd name="T3" fmla="*/ 0 h 23"/>
                <a:gd name="T4" fmla="*/ 54 w 54"/>
                <a:gd name="T5" fmla="*/ 23 h 23"/>
                <a:gd name="T6" fmla="*/ 54 w 54"/>
                <a:gd name="T7" fmla="*/ 23 h 23"/>
                <a:gd name="T8" fmla="*/ 54 w 54"/>
                <a:gd name="T9" fmla="*/ 23 h 23"/>
                <a:gd name="T10" fmla="*/ 54 w 54"/>
                <a:gd name="T11" fmla="*/ 23 h 23"/>
                <a:gd name="T12" fmla="*/ 54 w 54"/>
                <a:gd name="T1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23">
                  <a:moveTo>
                    <a:pt x="54" y="23"/>
                  </a:moveTo>
                  <a:lnTo>
                    <a:pt x="0" y="0"/>
                  </a:lnTo>
                  <a:lnTo>
                    <a:pt x="54" y="23"/>
                  </a:lnTo>
                  <a:lnTo>
                    <a:pt x="54" y="23"/>
                  </a:lnTo>
                  <a:close/>
                  <a:moveTo>
                    <a:pt x="54" y="23"/>
                  </a:moveTo>
                  <a:lnTo>
                    <a:pt x="54" y="23"/>
                  </a:lnTo>
                  <a:lnTo>
                    <a:pt x="54" y="23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3" name="Freeform 138"/>
            <p:cNvSpPr>
              <a:spLocks noEditPoints="1"/>
            </p:cNvSpPr>
            <p:nvPr/>
          </p:nvSpPr>
          <p:spPr bwMode="auto">
            <a:xfrm>
              <a:off x="3943" y="2215"/>
              <a:ext cx="59" cy="30"/>
            </a:xfrm>
            <a:custGeom>
              <a:avLst/>
              <a:gdLst>
                <a:gd name="T0" fmla="*/ 59 w 59"/>
                <a:gd name="T1" fmla="*/ 30 h 30"/>
                <a:gd name="T2" fmla="*/ 0 w 59"/>
                <a:gd name="T3" fmla="*/ 0 h 30"/>
                <a:gd name="T4" fmla="*/ 59 w 59"/>
                <a:gd name="T5" fmla="*/ 30 h 30"/>
                <a:gd name="T6" fmla="*/ 59 w 59"/>
                <a:gd name="T7" fmla="*/ 30 h 30"/>
                <a:gd name="T8" fmla="*/ 59 w 59"/>
                <a:gd name="T9" fmla="*/ 30 h 30"/>
                <a:gd name="T10" fmla="*/ 59 w 59"/>
                <a:gd name="T11" fmla="*/ 30 h 30"/>
                <a:gd name="T12" fmla="*/ 59 w 59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30">
                  <a:moveTo>
                    <a:pt x="59" y="30"/>
                  </a:moveTo>
                  <a:lnTo>
                    <a:pt x="0" y="0"/>
                  </a:lnTo>
                  <a:lnTo>
                    <a:pt x="59" y="30"/>
                  </a:lnTo>
                  <a:lnTo>
                    <a:pt x="59" y="30"/>
                  </a:lnTo>
                  <a:close/>
                  <a:moveTo>
                    <a:pt x="59" y="30"/>
                  </a:moveTo>
                  <a:lnTo>
                    <a:pt x="59" y="30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4" name="Freeform 139"/>
            <p:cNvSpPr>
              <a:spLocks noEditPoints="1"/>
            </p:cNvSpPr>
            <p:nvPr/>
          </p:nvSpPr>
          <p:spPr bwMode="auto">
            <a:xfrm>
              <a:off x="3943" y="2191"/>
              <a:ext cx="59" cy="24"/>
            </a:xfrm>
            <a:custGeom>
              <a:avLst/>
              <a:gdLst>
                <a:gd name="T0" fmla="*/ 0 w 59"/>
                <a:gd name="T1" fmla="*/ 24 h 24"/>
                <a:gd name="T2" fmla="*/ 59 w 59"/>
                <a:gd name="T3" fmla="*/ 0 h 24"/>
                <a:gd name="T4" fmla="*/ 0 w 59"/>
                <a:gd name="T5" fmla="*/ 24 h 24"/>
                <a:gd name="T6" fmla="*/ 0 w 59"/>
                <a:gd name="T7" fmla="*/ 24 h 24"/>
                <a:gd name="T8" fmla="*/ 0 w 59"/>
                <a:gd name="T9" fmla="*/ 24 h 24"/>
                <a:gd name="T10" fmla="*/ 0 w 59"/>
                <a:gd name="T11" fmla="*/ 24 h 24"/>
                <a:gd name="T12" fmla="*/ 0 w 59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" h="24">
                  <a:moveTo>
                    <a:pt x="0" y="24"/>
                  </a:moveTo>
                  <a:lnTo>
                    <a:pt x="59" y="0"/>
                  </a:lnTo>
                  <a:lnTo>
                    <a:pt x="0" y="24"/>
                  </a:lnTo>
                  <a:lnTo>
                    <a:pt x="0" y="24"/>
                  </a:lnTo>
                  <a:close/>
                  <a:moveTo>
                    <a:pt x="0" y="24"/>
                  </a:move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5" name="Freeform 140"/>
            <p:cNvSpPr>
              <a:spLocks noEditPoints="1"/>
            </p:cNvSpPr>
            <p:nvPr/>
          </p:nvSpPr>
          <p:spPr bwMode="auto">
            <a:xfrm>
              <a:off x="4002" y="2161"/>
              <a:ext cx="54" cy="30"/>
            </a:xfrm>
            <a:custGeom>
              <a:avLst/>
              <a:gdLst>
                <a:gd name="T0" fmla="*/ 0 w 54"/>
                <a:gd name="T1" fmla="*/ 30 h 30"/>
                <a:gd name="T2" fmla="*/ 54 w 54"/>
                <a:gd name="T3" fmla="*/ 0 h 30"/>
                <a:gd name="T4" fmla="*/ 0 w 54"/>
                <a:gd name="T5" fmla="*/ 30 h 30"/>
                <a:gd name="T6" fmla="*/ 0 w 54"/>
                <a:gd name="T7" fmla="*/ 30 h 30"/>
                <a:gd name="T8" fmla="*/ 0 w 54"/>
                <a:gd name="T9" fmla="*/ 30 h 30"/>
                <a:gd name="T10" fmla="*/ 0 w 54"/>
                <a:gd name="T11" fmla="*/ 30 h 30"/>
                <a:gd name="T12" fmla="*/ 0 w 54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30">
                  <a:moveTo>
                    <a:pt x="0" y="30"/>
                  </a:moveTo>
                  <a:lnTo>
                    <a:pt x="54" y="0"/>
                  </a:lnTo>
                  <a:lnTo>
                    <a:pt x="0" y="30"/>
                  </a:lnTo>
                  <a:lnTo>
                    <a:pt x="0" y="30"/>
                  </a:lnTo>
                  <a:close/>
                  <a:moveTo>
                    <a:pt x="0" y="30"/>
                  </a:move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6" name="Freeform 141"/>
            <p:cNvSpPr>
              <a:spLocks noEditPoints="1"/>
            </p:cNvSpPr>
            <p:nvPr/>
          </p:nvSpPr>
          <p:spPr bwMode="auto">
            <a:xfrm>
              <a:off x="3996" y="2131"/>
              <a:ext cx="60" cy="30"/>
            </a:xfrm>
            <a:custGeom>
              <a:avLst/>
              <a:gdLst>
                <a:gd name="T0" fmla="*/ 60 w 60"/>
                <a:gd name="T1" fmla="*/ 30 h 30"/>
                <a:gd name="T2" fmla="*/ 0 w 60"/>
                <a:gd name="T3" fmla="*/ 0 h 30"/>
                <a:gd name="T4" fmla="*/ 60 w 60"/>
                <a:gd name="T5" fmla="*/ 30 h 30"/>
                <a:gd name="T6" fmla="*/ 60 w 60"/>
                <a:gd name="T7" fmla="*/ 30 h 30"/>
                <a:gd name="T8" fmla="*/ 60 w 60"/>
                <a:gd name="T9" fmla="*/ 30 h 30"/>
                <a:gd name="T10" fmla="*/ 60 w 60"/>
                <a:gd name="T11" fmla="*/ 30 h 30"/>
                <a:gd name="T12" fmla="*/ 60 w 60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0">
                  <a:moveTo>
                    <a:pt x="60" y="30"/>
                  </a:moveTo>
                  <a:lnTo>
                    <a:pt x="0" y="0"/>
                  </a:lnTo>
                  <a:lnTo>
                    <a:pt x="60" y="30"/>
                  </a:lnTo>
                  <a:lnTo>
                    <a:pt x="60" y="30"/>
                  </a:lnTo>
                  <a:close/>
                  <a:moveTo>
                    <a:pt x="60" y="30"/>
                  </a:moveTo>
                  <a:lnTo>
                    <a:pt x="60" y="30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7" name="Freeform 142"/>
            <p:cNvSpPr>
              <a:spLocks/>
            </p:cNvSpPr>
            <p:nvPr/>
          </p:nvSpPr>
          <p:spPr bwMode="auto">
            <a:xfrm>
              <a:off x="5390" y="2137"/>
              <a:ext cx="48" cy="430"/>
            </a:xfrm>
            <a:custGeom>
              <a:avLst/>
              <a:gdLst>
                <a:gd name="T0" fmla="*/ 0 w 48"/>
                <a:gd name="T1" fmla="*/ 0 h 430"/>
                <a:gd name="T2" fmla="*/ 48 w 48"/>
                <a:gd name="T3" fmla="*/ 0 h 430"/>
                <a:gd name="T4" fmla="*/ 48 w 48"/>
                <a:gd name="T5" fmla="*/ 430 h 430"/>
                <a:gd name="T6" fmla="*/ 0 w 48"/>
                <a:gd name="T7" fmla="*/ 430 h 430"/>
                <a:gd name="T8" fmla="*/ 0 w 48"/>
                <a:gd name="T9" fmla="*/ 0 h 430"/>
                <a:gd name="T10" fmla="*/ 0 w 48"/>
                <a:gd name="T11" fmla="*/ 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430">
                  <a:moveTo>
                    <a:pt x="0" y="0"/>
                  </a:moveTo>
                  <a:lnTo>
                    <a:pt x="48" y="0"/>
                  </a:lnTo>
                  <a:lnTo>
                    <a:pt x="48" y="430"/>
                  </a:lnTo>
                  <a:lnTo>
                    <a:pt x="0" y="43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8" name="Freeform 143"/>
            <p:cNvSpPr>
              <a:spLocks/>
            </p:cNvSpPr>
            <p:nvPr/>
          </p:nvSpPr>
          <p:spPr bwMode="auto">
            <a:xfrm>
              <a:off x="5360" y="2543"/>
              <a:ext cx="54" cy="30"/>
            </a:xfrm>
            <a:custGeom>
              <a:avLst/>
              <a:gdLst>
                <a:gd name="T0" fmla="*/ 54 w 54"/>
                <a:gd name="T1" fmla="*/ 30 h 30"/>
                <a:gd name="T2" fmla="*/ 0 w 54"/>
                <a:gd name="T3" fmla="*/ 0 h 30"/>
                <a:gd name="T4" fmla="*/ 54 w 54"/>
                <a:gd name="T5" fmla="*/ 30 h 30"/>
                <a:gd name="T6" fmla="*/ 54 w 54"/>
                <a:gd name="T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30">
                  <a:moveTo>
                    <a:pt x="54" y="30"/>
                  </a:moveTo>
                  <a:lnTo>
                    <a:pt x="0" y="0"/>
                  </a:lnTo>
                  <a:lnTo>
                    <a:pt x="54" y="30"/>
                  </a:lnTo>
                  <a:lnTo>
                    <a:pt x="54" y="3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9" name="Freeform 144"/>
            <p:cNvSpPr>
              <a:spLocks noEditPoints="1"/>
            </p:cNvSpPr>
            <p:nvPr/>
          </p:nvSpPr>
          <p:spPr bwMode="auto">
            <a:xfrm>
              <a:off x="5360" y="2513"/>
              <a:ext cx="54" cy="30"/>
            </a:xfrm>
            <a:custGeom>
              <a:avLst/>
              <a:gdLst>
                <a:gd name="T0" fmla="*/ 0 w 54"/>
                <a:gd name="T1" fmla="*/ 30 h 30"/>
                <a:gd name="T2" fmla="*/ 54 w 54"/>
                <a:gd name="T3" fmla="*/ 0 h 30"/>
                <a:gd name="T4" fmla="*/ 0 w 54"/>
                <a:gd name="T5" fmla="*/ 30 h 30"/>
                <a:gd name="T6" fmla="*/ 0 w 54"/>
                <a:gd name="T7" fmla="*/ 30 h 30"/>
                <a:gd name="T8" fmla="*/ 0 w 54"/>
                <a:gd name="T9" fmla="*/ 30 h 30"/>
                <a:gd name="T10" fmla="*/ 0 w 54"/>
                <a:gd name="T11" fmla="*/ 30 h 30"/>
                <a:gd name="T12" fmla="*/ 0 w 54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30">
                  <a:moveTo>
                    <a:pt x="0" y="30"/>
                  </a:moveTo>
                  <a:lnTo>
                    <a:pt x="54" y="0"/>
                  </a:lnTo>
                  <a:lnTo>
                    <a:pt x="0" y="30"/>
                  </a:lnTo>
                  <a:lnTo>
                    <a:pt x="0" y="30"/>
                  </a:lnTo>
                  <a:close/>
                  <a:moveTo>
                    <a:pt x="0" y="30"/>
                  </a:move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50" name="Freeform 145"/>
            <p:cNvSpPr>
              <a:spLocks noEditPoints="1"/>
            </p:cNvSpPr>
            <p:nvPr/>
          </p:nvSpPr>
          <p:spPr bwMode="auto">
            <a:xfrm>
              <a:off x="5414" y="2489"/>
              <a:ext cx="60" cy="24"/>
            </a:xfrm>
            <a:custGeom>
              <a:avLst/>
              <a:gdLst>
                <a:gd name="T0" fmla="*/ 0 w 60"/>
                <a:gd name="T1" fmla="*/ 24 h 24"/>
                <a:gd name="T2" fmla="*/ 60 w 60"/>
                <a:gd name="T3" fmla="*/ 0 h 24"/>
                <a:gd name="T4" fmla="*/ 0 w 60"/>
                <a:gd name="T5" fmla="*/ 24 h 24"/>
                <a:gd name="T6" fmla="*/ 0 w 60"/>
                <a:gd name="T7" fmla="*/ 24 h 24"/>
                <a:gd name="T8" fmla="*/ 0 w 60"/>
                <a:gd name="T9" fmla="*/ 24 h 24"/>
                <a:gd name="T10" fmla="*/ 0 w 60"/>
                <a:gd name="T11" fmla="*/ 24 h 24"/>
                <a:gd name="T12" fmla="*/ 0 w 60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24">
                  <a:moveTo>
                    <a:pt x="0" y="24"/>
                  </a:moveTo>
                  <a:lnTo>
                    <a:pt x="60" y="0"/>
                  </a:lnTo>
                  <a:lnTo>
                    <a:pt x="0" y="24"/>
                  </a:lnTo>
                  <a:lnTo>
                    <a:pt x="0" y="24"/>
                  </a:lnTo>
                  <a:close/>
                  <a:moveTo>
                    <a:pt x="0" y="24"/>
                  </a:move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51" name="Freeform 146"/>
            <p:cNvSpPr>
              <a:spLocks noEditPoints="1"/>
            </p:cNvSpPr>
            <p:nvPr/>
          </p:nvSpPr>
          <p:spPr bwMode="auto">
            <a:xfrm>
              <a:off x="5414" y="2460"/>
              <a:ext cx="60" cy="29"/>
            </a:xfrm>
            <a:custGeom>
              <a:avLst/>
              <a:gdLst>
                <a:gd name="T0" fmla="*/ 60 w 60"/>
                <a:gd name="T1" fmla="*/ 29 h 29"/>
                <a:gd name="T2" fmla="*/ 0 w 60"/>
                <a:gd name="T3" fmla="*/ 0 h 29"/>
                <a:gd name="T4" fmla="*/ 60 w 60"/>
                <a:gd name="T5" fmla="*/ 29 h 29"/>
                <a:gd name="T6" fmla="*/ 60 w 60"/>
                <a:gd name="T7" fmla="*/ 29 h 29"/>
                <a:gd name="T8" fmla="*/ 60 w 60"/>
                <a:gd name="T9" fmla="*/ 29 h 29"/>
                <a:gd name="T10" fmla="*/ 60 w 60"/>
                <a:gd name="T11" fmla="*/ 29 h 29"/>
                <a:gd name="T12" fmla="*/ 60 w 60"/>
                <a:gd name="T1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29">
                  <a:moveTo>
                    <a:pt x="60" y="29"/>
                  </a:moveTo>
                  <a:lnTo>
                    <a:pt x="0" y="0"/>
                  </a:lnTo>
                  <a:lnTo>
                    <a:pt x="60" y="29"/>
                  </a:lnTo>
                  <a:lnTo>
                    <a:pt x="60" y="29"/>
                  </a:lnTo>
                  <a:close/>
                  <a:moveTo>
                    <a:pt x="60" y="29"/>
                  </a:moveTo>
                  <a:lnTo>
                    <a:pt x="60" y="29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52" name="Freeform 147"/>
            <p:cNvSpPr>
              <a:spLocks noEditPoints="1"/>
            </p:cNvSpPr>
            <p:nvPr/>
          </p:nvSpPr>
          <p:spPr bwMode="auto">
            <a:xfrm>
              <a:off x="5414" y="2460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53" name="Freeform 148"/>
            <p:cNvSpPr>
              <a:spLocks noEditPoints="1"/>
            </p:cNvSpPr>
            <p:nvPr/>
          </p:nvSpPr>
          <p:spPr bwMode="auto">
            <a:xfrm>
              <a:off x="5360" y="2436"/>
              <a:ext cx="54" cy="24"/>
            </a:xfrm>
            <a:custGeom>
              <a:avLst/>
              <a:gdLst>
                <a:gd name="T0" fmla="*/ 54 w 54"/>
                <a:gd name="T1" fmla="*/ 24 h 24"/>
                <a:gd name="T2" fmla="*/ 0 w 54"/>
                <a:gd name="T3" fmla="*/ 0 h 24"/>
                <a:gd name="T4" fmla="*/ 54 w 54"/>
                <a:gd name="T5" fmla="*/ 24 h 24"/>
                <a:gd name="T6" fmla="*/ 54 w 54"/>
                <a:gd name="T7" fmla="*/ 24 h 24"/>
                <a:gd name="T8" fmla="*/ 54 w 54"/>
                <a:gd name="T9" fmla="*/ 24 h 24"/>
                <a:gd name="T10" fmla="*/ 54 w 54"/>
                <a:gd name="T11" fmla="*/ 24 h 24"/>
                <a:gd name="T12" fmla="*/ 54 w 54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24">
                  <a:moveTo>
                    <a:pt x="54" y="24"/>
                  </a:moveTo>
                  <a:lnTo>
                    <a:pt x="0" y="0"/>
                  </a:lnTo>
                  <a:lnTo>
                    <a:pt x="54" y="24"/>
                  </a:lnTo>
                  <a:lnTo>
                    <a:pt x="54" y="24"/>
                  </a:lnTo>
                  <a:close/>
                  <a:moveTo>
                    <a:pt x="54" y="24"/>
                  </a:moveTo>
                  <a:lnTo>
                    <a:pt x="54" y="24"/>
                  </a:lnTo>
                  <a:lnTo>
                    <a:pt x="54" y="24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54" name="Freeform 149"/>
            <p:cNvSpPr>
              <a:spLocks noEditPoints="1"/>
            </p:cNvSpPr>
            <p:nvPr/>
          </p:nvSpPr>
          <p:spPr bwMode="auto">
            <a:xfrm>
              <a:off x="5360" y="2406"/>
              <a:ext cx="54" cy="30"/>
            </a:xfrm>
            <a:custGeom>
              <a:avLst/>
              <a:gdLst>
                <a:gd name="T0" fmla="*/ 0 w 54"/>
                <a:gd name="T1" fmla="*/ 30 h 30"/>
                <a:gd name="T2" fmla="*/ 54 w 54"/>
                <a:gd name="T3" fmla="*/ 0 h 30"/>
                <a:gd name="T4" fmla="*/ 0 w 54"/>
                <a:gd name="T5" fmla="*/ 30 h 30"/>
                <a:gd name="T6" fmla="*/ 0 w 54"/>
                <a:gd name="T7" fmla="*/ 30 h 30"/>
                <a:gd name="T8" fmla="*/ 0 w 54"/>
                <a:gd name="T9" fmla="*/ 30 h 30"/>
                <a:gd name="T10" fmla="*/ 0 w 54"/>
                <a:gd name="T11" fmla="*/ 30 h 30"/>
                <a:gd name="T12" fmla="*/ 0 w 54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30">
                  <a:moveTo>
                    <a:pt x="0" y="30"/>
                  </a:moveTo>
                  <a:lnTo>
                    <a:pt x="54" y="0"/>
                  </a:lnTo>
                  <a:lnTo>
                    <a:pt x="0" y="30"/>
                  </a:lnTo>
                  <a:lnTo>
                    <a:pt x="0" y="30"/>
                  </a:lnTo>
                  <a:close/>
                  <a:moveTo>
                    <a:pt x="0" y="30"/>
                  </a:move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55" name="Freeform 150"/>
            <p:cNvSpPr>
              <a:spLocks noEditPoints="1"/>
            </p:cNvSpPr>
            <p:nvPr/>
          </p:nvSpPr>
          <p:spPr bwMode="auto">
            <a:xfrm>
              <a:off x="5414" y="2382"/>
              <a:ext cx="60" cy="24"/>
            </a:xfrm>
            <a:custGeom>
              <a:avLst/>
              <a:gdLst>
                <a:gd name="T0" fmla="*/ 0 w 60"/>
                <a:gd name="T1" fmla="*/ 24 h 24"/>
                <a:gd name="T2" fmla="*/ 60 w 60"/>
                <a:gd name="T3" fmla="*/ 0 h 24"/>
                <a:gd name="T4" fmla="*/ 0 w 60"/>
                <a:gd name="T5" fmla="*/ 24 h 24"/>
                <a:gd name="T6" fmla="*/ 0 w 60"/>
                <a:gd name="T7" fmla="*/ 24 h 24"/>
                <a:gd name="T8" fmla="*/ 0 w 60"/>
                <a:gd name="T9" fmla="*/ 24 h 24"/>
                <a:gd name="T10" fmla="*/ 0 w 60"/>
                <a:gd name="T11" fmla="*/ 24 h 24"/>
                <a:gd name="T12" fmla="*/ 0 w 60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24">
                  <a:moveTo>
                    <a:pt x="0" y="24"/>
                  </a:moveTo>
                  <a:lnTo>
                    <a:pt x="60" y="0"/>
                  </a:lnTo>
                  <a:lnTo>
                    <a:pt x="0" y="24"/>
                  </a:lnTo>
                  <a:lnTo>
                    <a:pt x="0" y="24"/>
                  </a:lnTo>
                  <a:close/>
                  <a:moveTo>
                    <a:pt x="0" y="24"/>
                  </a:move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56" name="Freeform 151"/>
            <p:cNvSpPr>
              <a:spLocks noEditPoints="1"/>
            </p:cNvSpPr>
            <p:nvPr/>
          </p:nvSpPr>
          <p:spPr bwMode="auto">
            <a:xfrm>
              <a:off x="5414" y="2352"/>
              <a:ext cx="60" cy="30"/>
            </a:xfrm>
            <a:custGeom>
              <a:avLst/>
              <a:gdLst>
                <a:gd name="T0" fmla="*/ 60 w 60"/>
                <a:gd name="T1" fmla="*/ 30 h 30"/>
                <a:gd name="T2" fmla="*/ 0 w 60"/>
                <a:gd name="T3" fmla="*/ 0 h 30"/>
                <a:gd name="T4" fmla="*/ 60 w 60"/>
                <a:gd name="T5" fmla="*/ 30 h 30"/>
                <a:gd name="T6" fmla="*/ 60 w 60"/>
                <a:gd name="T7" fmla="*/ 30 h 30"/>
                <a:gd name="T8" fmla="*/ 60 w 60"/>
                <a:gd name="T9" fmla="*/ 30 h 30"/>
                <a:gd name="T10" fmla="*/ 60 w 60"/>
                <a:gd name="T11" fmla="*/ 30 h 30"/>
                <a:gd name="T12" fmla="*/ 60 w 60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0">
                  <a:moveTo>
                    <a:pt x="60" y="30"/>
                  </a:moveTo>
                  <a:lnTo>
                    <a:pt x="0" y="0"/>
                  </a:lnTo>
                  <a:lnTo>
                    <a:pt x="60" y="30"/>
                  </a:lnTo>
                  <a:lnTo>
                    <a:pt x="60" y="30"/>
                  </a:lnTo>
                  <a:close/>
                  <a:moveTo>
                    <a:pt x="60" y="30"/>
                  </a:moveTo>
                  <a:lnTo>
                    <a:pt x="60" y="30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57" name="Freeform 152"/>
            <p:cNvSpPr>
              <a:spLocks noEditPoints="1"/>
            </p:cNvSpPr>
            <p:nvPr/>
          </p:nvSpPr>
          <p:spPr bwMode="auto">
            <a:xfrm>
              <a:off x="5360" y="2322"/>
              <a:ext cx="54" cy="30"/>
            </a:xfrm>
            <a:custGeom>
              <a:avLst/>
              <a:gdLst>
                <a:gd name="T0" fmla="*/ 54 w 54"/>
                <a:gd name="T1" fmla="*/ 30 h 30"/>
                <a:gd name="T2" fmla="*/ 0 w 54"/>
                <a:gd name="T3" fmla="*/ 0 h 30"/>
                <a:gd name="T4" fmla="*/ 54 w 54"/>
                <a:gd name="T5" fmla="*/ 30 h 30"/>
                <a:gd name="T6" fmla="*/ 54 w 54"/>
                <a:gd name="T7" fmla="*/ 30 h 30"/>
                <a:gd name="T8" fmla="*/ 54 w 54"/>
                <a:gd name="T9" fmla="*/ 30 h 30"/>
                <a:gd name="T10" fmla="*/ 54 w 54"/>
                <a:gd name="T11" fmla="*/ 30 h 30"/>
                <a:gd name="T12" fmla="*/ 54 w 54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30">
                  <a:moveTo>
                    <a:pt x="54" y="30"/>
                  </a:moveTo>
                  <a:lnTo>
                    <a:pt x="0" y="0"/>
                  </a:lnTo>
                  <a:lnTo>
                    <a:pt x="54" y="30"/>
                  </a:lnTo>
                  <a:lnTo>
                    <a:pt x="54" y="30"/>
                  </a:lnTo>
                  <a:close/>
                  <a:moveTo>
                    <a:pt x="54" y="30"/>
                  </a:moveTo>
                  <a:lnTo>
                    <a:pt x="54" y="30"/>
                  </a:lnTo>
                  <a:lnTo>
                    <a:pt x="54" y="3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58" name="Freeform 153"/>
            <p:cNvSpPr>
              <a:spLocks noEditPoints="1"/>
            </p:cNvSpPr>
            <p:nvPr/>
          </p:nvSpPr>
          <p:spPr bwMode="auto">
            <a:xfrm>
              <a:off x="5360" y="2298"/>
              <a:ext cx="54" cy="24"/>
            </a:xfrm>
            <a:custGeom>
              <a:avLst/>
              <a:gdLst>
                <a:gd name="T0" fmla="*/ 0 w 54"/>
                <a:gd name="T1" fmla="*/ 24 h 24"/>
                <a:gd name="T2" fmla="*/ 54 w 54"/>
                <a:gd name="T3" fmla="*/ 0 h 24"/>
                <a:gd name="T4" fmla="*/ 0 w 54"/>
                <a:gd name="T5" fmla="*/ 24 h 24"/>
                <a:gd name="T6" fmla="*/ 0 w 54"/>
                <a:gd name="T7" fmla="*/ 24 h 24"/>
                <a:gd name="T8" fmla="*/ 0 w 54"/>
                <a:gd name="T9" fmla="*/ 24 h 24"/>
                <a:gd name="T10" fmla="*/ 0 w 54"/>
                <a:gd name="T11" fmla="*/ 24 h 24"/>
                <a:gd name="T12" fmla="*/ 0 w 54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24">
                  <a:moveTo>
                    <a:pt x="0" y="24"/>
                  </a:moveTo>
                  <a:lnTo>
                    <a:pt x="54" y="0"/>
                  </a:lnTo>
                  <a:lnTo>
                    <a:pt x="0" y="24"/>
                  </a:lnTo>
                  <a:lnTo>
                    <a:pt x="0" y="24"/>
                  </a:lnTo>
                  <a:close/>
                  <a:moveTo>
                    <a:pt x="0" y="24"/>
                  </a:move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59" name="Freeform 154"/>
            <p:cNvSpPr>
              <a:spLocks noEditPoints="1"/>
            </p:cNvSpPr>
            <p:nvPr/>
          </p:nvSpPr>
          <p:spPr bwMode="auto">
            <a:xfrm>
              <a:off x="5414" y="2268"/>
              <a:ext cx="60" cy="30"/>
            </a:xfrm>
            <a:custGeom>
              <a:avLst/>
              <a:gdLst>
                <a:gd name="T0" fmla="*/ 0 w 60"/>
                <a:gd name="T1" fmla="*/ 30 h 30"/>
                <a:gd name="T2" fmla="*/ 60 w 60"/>
                <a:gd name="T3" fmla="*/ 0 h 30"/>
                <a:gd name="T4" fmla="*/ 0 w 60"/>
                <a:gd name="T5" fmla="*/ 30 h 30"/>
                <a:gd name="T6" fmla="*/ 0 w 60"/>
                <a:gd name="T7" fmla="*/ 30 h 30"/>
                <a:gd name="T8" fmla="*/ 0 w 60"/>
                <a:gd name="T9" fmla="*/ 30 h 30"/>
                <a:gd name="T10" fmla="*/ 0 w 60"/>
                <a:gd name="T11" fmla="*/ 30 h 30"/>
                <a:gd name="T12" fmla="*/ 0 w 60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0">
                  <a:moveTo>
                    <a:pt x="0" y="30"/>
                  </a:moveTo>
                  <a:lnTo>
                    <a:pt x="60" y="0"/>
                  </a:lnTo>
                  <a:lnTo>
                    <a:pt x="0" y="30"/>
                  </a:lnTo>
                  <a:lnTo>
                    <a:pt x="0" y="30"/>
                  </a:lnTo>
                  <a:close/>
                  <a:moveTo>
                    <a:pt x="0" y="30"/>
                  </a:move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0" name="Freeform 155"/>
            <p:cNvSpPr>
              <a:spLocks noEditPoints="1"/>
            </p:cNvSpPr>
            <p:nvPr/>
          </p:nvSpPr>
          <p:spPr bwMode="auto">
            <a:xfrm>
              <a:off x="5414" y="2245"/>
              <a:ext cx="60" cy="23"/>
            </a:xfrm>
            <a:custGeom>
              <a:avLst/>
              <a:gdLst>
                <a:gd name="T0" fmla="*/ 60 w 60"/>
                <a:gd name="T1" fmla="*/ 23 h 23"/>
                <a:gd name="T2" fmla="*/ 0 w 60"/>
                <a:gd name="T3" fmla="*/ 0 h 23"/>
                <a:gd name="T4" fmla="*/ 60 w 60"/>
                <a:gd name="T5" fmla="*/ 23 h 23"/>
                <a:gd name="T6" fmla="*/ 60 w 60"/>
                <a:gd name="T7" fmla="*/ 23 h 23"/>
                <a:gd name="T8" fmla="*/ 60 w 60"/>
                <a:gd name="T9" fmla="*/ 23 h 23"/>
                <a:gd name="T10" fmla="*/ 60 w 60"/>
                <a:gd name="T11" fmla="*/ 23 h 23"/>
                <a:gd name="T12" fmla="*/ 60 w 60"/>
                <a:gd name="T13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23">
                  <a:moveTo>
                    <a:pt x="60" y="23"/>
                  </a:moveTo>
                  <a:lnTo>
                    <a:pt x="0" y="0"/>
                  </a:lnTo>
                  <a:lnTo>
                    <a:pt x="60" y="23"/>
                  </a:lnTo>
                  <a:lnTo>
                    <a:pt x="60" y="23"/>
                  </a:lnTo>
                  <a:close/>
                  <a:moveTo>
                    <a:pt x="60" y="23"/>
                  </a:moveTo>
                  <a:lnTo>
                    <a:pt x="60" y="23"/>
                  </a:lnTo>
                  <a:lnTo>
                    <a:pt x="60" y="23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1" name="Freeform 156"/>
            <p:cNvSpPr>
              <a:spLocks noEditPoints="1"/>
            </p:cNvSpPr>
            <p:nvPr/>
          </p:nvSpPr>
          <p:spPr bwMode="auto">
            <a:xfrm>
              <a:off x="5360" y="2215"/>
              <a:ext cx="54" cy="30"/>
            </a:xfrm>
            <a:custGeom>
              <a:avLst/>
              <a:gdLst>
                <a:gd name="T0" fmla="*/ 54 w 54"/>
                <a:gd name="T1" fmla="*/ 30 h 30"/>
                <a:gd name="T2" fmla="*/ 0 w 54"/>
                <a:gd name="T3" fmla="*/ 0 h 30"/>
                <a:gd name="T4" fmla="*/ 54 w 54"/>
                <a:gd name="T5" fmla="*/ 30 h 30"/>
                <a:gd name="T6" fmla="*/ 54 w 54"/>
                <a:gd name="T7" fmla="*/ 30 h 30"/>
                <a:gd name="T8" fmla="*/ 54 w 54"/>
                <a:gd name="T9" fmla="*/ 30 h 30"/>
                <a:gd name="T10" fmla="*/ 54 w 54"/>
                <a:gd name="T11" fmla="*/ 30 h 30"/>
                <a:gd name="T12" fmla="*/ 54 w 54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30">
                  <a:moveTo>
                    <a:pt x="54" y="30"/>
                  </a:moveTo>
                  <a:lnTo>
                    <a:pt x="0" y="0"/>
                  </a:lnTo>
                  <a:lnTo>
                    <a:pt x="54" y="30"/>
                  </a:lnTo>
                  <a:lnTo>
                    <a:pt x="54" y="30"/>
                  </a:lnTo>
                  <a:close/>
                  <a:moveTo>
                    <a:pt x="54" y="30"/>
                  </a:moveTo>
                  <a:lnTo>
                    <a:pt x="54" y="30"/>
                  </a:lnTo>
                  <a:lnTo>
                    <a:pt x="54" y="3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2" name="Freeform 157"/>
            <p:cNvSpPr>
              <a:spLocks noEditPoints="1"/>
            </p:cNvSpPr>
            <p:nvPr/>
          </p:nvSpPr>
          <p:spPr bwMode="auto">
            <a:xfrm>
              <a:off x="5360" y="2191"/>
              <a:ext cx="54" cy="24"/>
            </a:xfrm>
            <a:custGeom>
              <a:avLst/>
              <a:gdLst>
                <a:gd name="T0" fmla="*/ 0 w 54"/>
                <a:gd name="T1" fmla="*/ 24 h 24"/>
                <a:gd name="T2" fmla="*/ 54 w 54"/>
                <a:gd name="T3" fmla="*/ 0 h 24"/>
                <a:gd name="T4" fmla="*/ 0 w 54"/>
                <a:gd name="T5" fmla="*/ 24 h 24"/>
                <a:gd name="T6" fmla="*/ 0 w 54"/>
                <a:gd name="T7" fmla="*/ 24 h 24"/>
                <a:gd name="T8" fmla="*/ 0 w 54"/>
                <a:gd name="T9" fmla="*/ 24 h 24"/>
                <a:gd name="T10" fmla="*/ 0 w 54"/>
                <a:gd name="T11" fmla="*/ 24 h 24"/>
                <a:gd name="T12" fmla="*/ 0 w 54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4" h="24">
                  <a:moveTo>
                    <a:pt x="0" y="24"/>
                  </a:moveTo>
                  <a:lnTo>
                    <a:pt x="54" y="0"/>
                  </a:lnTo>
                  <a:lnTo>
                    <a:pt x="0" y="24"/>
                  </a:lnTo>
                  <a:lnTo>
                    <a:pt x="0" y="24"/>
                  </a:lnTo>
                  <a:close/>
                  <a:moveTo>
                    <a:pt x="0" y="24"/>
                  </a:move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3" name="Freeform 158"/>
            <p:cNvSpPr>
              <a:spLocks noEditPoints="1"/>
            </p:cNvSpPr>
            <p:nvPr/>
          </p:nvSpPr>
          <p:spPr bwMode="auto">
            <a:xfrm>
              <a:off x="5414" y="2161"/>
              <a:ext cx="60" cy="30"/>
            </a:xfrm>
            <a:custGeom>
              <a:avLst/>
              <a:gdLst>
                <a:gd name="T0" fmla="*/ 0 w 60"/>
                <a:gd name="T1" fmla="*/ 30 h 30"/>
                <a:gd name="T2" fmla="*/ 60 w 60"/>
                <a:gd name="T3" fmla="*/ 0 h 30"/>
                <a:gd name="T4" fmla="*/ 0 w 60"/>
                <a:gd name="T5" fmla="*/ 30 h 30"/>
                <a:gd name="T6" fmla="*/ 0 w 60"/>
                <a:gd name="T7" fmla="*/ 30 h 30"/>
                <a:gd name="T8" fmla="*/ 0 w 60"/>
                <a:gd name="T9" fmla="*/ 30 h 30"/>
                <a:gd name="T10" fmla="*/ 0 w 60"/>
                <a:gd name="T11" fmla="*/ 30 h 30"/>
                <a:gd name="T12" fmla="*/ 0 w 60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0">
                  <a:moveTo>
                    <a:pt x="0" y="30"/>
                  </a:moveTo>
                  <a:lnTo>
                    <a:pt x="60" y="0"/>
                  </a:lnTo>
                  <a:lnTo>
                    <a:pt x="0" y="30"/>
                  </a:lnTo>
                  <a:lnTo>
                    <a:pt x="0" y="30"/>
                  </a:lnTo>
                  <a:close/>
                  <a:moveTo>
                    <a:pt x="0" y="30"/>
                  </a:move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4" name="Freeform 159"/>
            <p:cNvSpPr>
              <a:spLocks noEditPoints="1"/>
            </p:cNvSpPr>
            <p:nvPr/>
          </p:nvSpPr>
          <p:spPr bwMode="auto">
            <a:xfrm>
              <a:off x="5414" y="2131"/>
              <a:ext cx="60" cy="30"/>
            </a:xfrm>
            <a:custGeom>
              <a:avLst/>
              <a:gdLst>
                <a:gd name="T0" fmla="*/ 60 w 60"/>
                <a:gd name="T1" fmla="*/ 30 h 30"/>
                <a:gd name="T2" fmla="*/ 0 w 60"/>
                <a:gd name="T3" fmla="*/ 0 h 30"/>
                <a:gd name="T4" fmla="*/ 60 w 60"/>
                <a:gd name="T5" fmla="*/ 30 h 30"/>
                <a:gd name="T6" fmla="*/ 60 w 60"/>
                <a:gd name="T7" fmla="*/ 30 h 30"/>
                <a:gd name="T8" fmla="*/ 60 w 60"/>
                <a:gd name="T9" fmla="*/ 30 h 30"/>
                <a:gd name="T10" fmla="*/ 60 w 60"/>
                <a:gd name="T11" fmla="*/ 30 h 30"/>
                <a:gd name="T12" fmla="*/ 60 w 60"/>
                <a:gd name="T13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30">
                  <a:moveTo>
                    <a:pt x="60" y="30"/>
                  </a:moveTo>
                  <a:lnTo>
                    <a:pt x="0" y="0"/>
                  </a:lnTo>
                  <a:lnTo>
                    <a:pt x="60" y="30"/>
                  </a:lnTo>
                  <a:lnTo>
                    <a:pt x="60" y="30"/>
                  </a:lnTo>
                  <a:close/>
                  <a:moveTo>
                    <a:pt x="60" y="30"/>
                  </a:moveTo>
                  <a:lnTo>
                    <a:pt x="60" y="30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006666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5" name="Freeform 160"/>
            <p:cNvSpPr>
              <a:spLocks/>
            </p:cNvSpPr>
            <p:nvPr/>
          </p:nvSpPr>
          <p:spPr bwMode="auto">
            <a:xfrm>
              <a:off x="4875" y="1522"/>
              <a:ext cx="24" cy="66"/>
            </a:xfrm>
            <a:custGeom>
              <a:avLst/>
              <a:gdLst>
                <a:gd name="T0" fmla="*/ 24 w 24"/>
                <a:gd name="T1" fmla="*/ 0 h 66"/>
                <a:gd name="T2" fmla="*/ 0 w 24"/>
                <a:gd name="T3" fmla="*/ 66 h 66"/>
                <a:gd name="T4" fmla="*/ 24 w 24"/>
                <a:gd name="T5" fmla="*/ 0 h 66"/>
                <a:gd name="T6" fmla="*/ 24 w 24"/>
                <a:gd name="T7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66">
                  <a:moveTo>
                    <a:pt x="24" y="0"/>
                  </a:moveTo>
                  <a:lnTo>
                    <a:pt x="0" y="66"/>
                  </a:ln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6" name="Freeform 161"/>
            <p:cNvSpPr>
              <a:spLocks noEditPoints="1"/>
            </p:cNvSpPr>
            <p:nvPr/>
          </p:nvSpPr>
          <p:spPr bwMode="auto">
            <a:xfrm>
              <a:off x="4852" y="1522"/>
              <a:ext cx="23" cy="66"/>
            </a:xfrm>
            <a:custGeom>
              <a:avLst/>
              <a:gdLst>
                <a:gd name="T0" fmla="*/ 23 w 23"/>
                <a:gd name="T1" fmla="*/ 66 h 66"/>
                <a:gd name="T2" fmla="*/ 0 w 23"/>
                <a:gd name="T3" fmla="*/ 0 h 66"/>
                <a:gd name="T4" fmla="*/ 23 w 23"/>
                <a:gd name="T5" fmla="*/ 66 h 66"/>
                <a:gd name="T6" fmla="*/ 23 w 23"/>
                <a:gd name="T7" fmla="*/ 66 h 66"/>
                <a:gd name="T8" fmla="*/ 23 w 23"/>
                <a:gd name="T9" fmla="*/ 66 h 66"/>
                <a:gd name="T10" fmla="*/ 23 w 23"/>
                <a:gd name="T11" fmla="*/ 66 h 66"/>
                <a:gd name="T12" fmla="*/ 23 w 23"/>
                <a:gd name="T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66">
                  <a:moveTo>
                    <a:pt x="23" y="66"/>
                  </a:moveTo>
                  <a:lnTo>
                    <a:pt x="0" y="0"/>
                  </a:lnTo>
                  <a:lnTo>
                    <a:pt x="23" y="66"/>
                  </a:lnTo>
                  <a:lnTo>
                    <a:pt x="23" y="66"/>
                  </a:lnTo>
                  <a:close/>
                  <a:moveTo>
                    <a:pt x="23" y="66"/>
                  </a:moveTo>
                  <a:lnTo>
                    <a:pt x="23" y="66"/>
                  </a:lnTo>
                  <a:lnTo>
                    <a:pt x="23" y="6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7" name="Freeform 162"/>
            <p:cNvSpPr>
              <a:spLocks noEditPoints="1"/>
            </p:cNvSpPr>
            <p:nvPr/>
          </p:nvSpPr>
          <p:spPr bwMode="auto">
            <a:xfrm>
              <a:off x="4828" y="1462"/>
              <a:ext cx="24" cy="60"/>
            </a:xfrm>
            <a:custGeom>
              <a:avLst/>
              <a:gdLst>
                <a:gd name="T0" fmla="*/ 24 w 24"/>
                <a:gd name="T1" fmla="*/ 60 h 60"/>
                <a:gd name="T2" fmla="*/ 0 w 24"/>
                <a:gd name="T3" fmla="*/ 0 h 60"/>
                <a:gd name="T4" fmla="*/ 24 w 24"/>
                <a:gd name="T5" fmla="*/ 60 h 60"/>
                <a:gd name="T6" fmla="*/ 24 w 24"/>
                <a:gd name="T7" fmla="*/ 60 h 60"/>
                <a:gd name="T8" fmla="*/ 24 w 24"/>
                <a:gd name="T9" fmla="*/ 60 h 60"/>
                <a:gd name="T10" fmla="*/ 24 w 24"/>
                <a:gd name="T11" fmla="*/ 60 h 60"/>
                <a:gd name="T12" fmla="*/ 24 w 24"/>
                <a:gd name="T13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0">
                  <a:moveTo>
                    <a:pt x="24" y="60"/>
                  </a:moveTo>
                  <a:lnTo>
                    <a:pt x="0" y="0"/>
                  </a:lnTo>
                  <a:lnTo>
                    <a:pt x="24" y="60"/>
                  </a:lnTo>
                  <a:lnTo>
                    <a:pt x="24" y="60"/>
                  </a:lnTo>
                  <a:close/>
                  <a:moveTo>
                    <a:pt x="24" y="60"/>
                  </a:moveTo>
                  <a:lnTo>
                    <a:pt x="24" y="60"/>
                  </a:lnTo>
                  <a:lnTo>
                    <a:pt x="24" y="6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8" name="Freeform 163"/>
            <p:cNvSpPr>
              <a:spLocks noEditPoints="1"/>
            </p:cNvSpPr>
            <p:nvPr/>
          </p:nvSpPr>
          <p:spPr bwMode="auto">
            <a:xfrm>
              <a:off x="4804" y="1462"/>
              <a:ext cx="24" cy="60"/>
            </a:xfrm>
            <a:custGeom>
              <a:avLst/>
              <a:gdLst>
                <a:gd name="T0" fmla="*/ 24 w 24"/>
                <a:gd name="T1" fmla="*/ 0 h 60"/>
                <a:gd name="T2" fmla="*/ 0 w 24"/>
                <a:gd name="T3" fmla="*/ 60 h 60"/>
                <a:gd name="T4" fmla="*/ 24 w 24"/>
                <a:gd name="T5" fmla="*/ 0 h 60"/>
                <a:gd name="T6" fmla="*/ 24 w 24"/>
                <a:gd name="T7" fmla="*/ 0 h 60"/>
                <a:gd name="T8" fmla="*/ 24 w 24"/>
                <a:gd name="T9" fmla="*/ 0 h 60"/>
                <a:gd name="T10" fmla="*/ 24 w 24"/>
                <a:gd name="T11" fmla="*/ 0 h 60"/>
                <a:gd name="T12" fmla="*/ 24 w 24"/>
                <a:gd name="T1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0">
                  <a:moveTo>
                    <a:pt x="24" y="0"/>
                  </a:moveTo>
                  <a:lnTo>
                    <a:pt x="0" y="60"/>
                  </a:lnTo>
                  <a:lnTo>
                    <a:pt x="24" y="0"/>
                  </a:lnTo>
                  <a:lnTo>
                    <a:pt x="24" y="0"/>
                  </a:lnTo>
                  <a:close/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9" name="Freeform 164"/>
            <p:cNvSpPr>
              <a:spLocks noEditPoints="1"/>
            </p:cNvSpPr>
            <p:nvPr/>
          </p:nvSpPr>
          <p:spPr bwMode="auto">
            <a:xfrm>
              <a:off x="4804" y="1522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0" name="Freeform 165"/>
            <p:cNvSpPr>
              <a:spLocks noEditPoints="1"/>
            </p:cNvSpPr>
            <p:nvPr/>
          </p:nvSpPr>
          <p:spPr bwMode="auto">
            <a:xfrm>
              <a:off x="4780" y="1522"/>
              <a:ext cx="24" cy="66"/>
            </a:xfrm>
            <a:custGeom>
              <a:avLst/>
              <a:gdLst>
                <a:gd name="T0" fmla="*/ 24 w 24"/>
                <a:gd name="T1" fmla="*/ 0 h 66"/>
                <a:gd name="T2" fmla="*/ 0 w 24"/>
                <a:gd name="T3" fmla="*/ 66 h 66"/>
                <a:gd name="T4" fmla="*/ 24 w 24"/>
                <a:gd name="T5" fmla="*/ 0 h 66"/>
                <a:gd name="T6" fmla="*/ 24 w 24"/>
                <a:gd name="T7" fmla="*/ 0 h 66"/>
                <a:gd name="T8" fmla="*/ 24 w 24"/>
                <a:gd name="T9" fmla="*/ 0 h 66"/>
                <a:gd name="T10" fmla="*/ 24 w 24"/>
                <a:gd name="T11" fmla="*/ 0 h 66"/>
                <a:gd name="T12" fmla="*/ 24 w 24"/>
                <a:gd name="T13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6">
                  <a:moveTo>
                    <a:pt x="24" y="0"/>
                  </a:moveTo>
                  <a:lnTo>
                    <a:pt x="0" y="66"/>
                  </a:lnTo>
                  <a:lnTo>
                    <a:pt x="24" y="0"/>
                  </a:lnTo>
                  <a:lnTo>
                    <a:pt x="24" y="0"/>
                  </a:lnTo>
                  <a:close/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1" name="Freeform 166"/>
            <p:cNvSpPr>
              <a:spLocks noEditPoints="1"/>
            </p:cNvSpPr>
            <p:nvPr/>
          </p:nvSpPr>
          <p:spPr bwMode="auto">
            <a:xfrm>
              <a:off x="4756" y="1522"/>
              <a:ext cx="24" cy="66"/>
            </a:xfrm>
            <a:custGeom>
              <a:avLst/>
              <a:gdLst>
                <a:gd name="T0" fmla="*/ 24 w 24"/>
                <a:gd name="T1" fmla="*/ 66 h 66"/>
                <a:gd name="T2" fmla="*/ 0 w 24"/>
                <a:gd name="T3" fmla="*/ 0 h 66"/>
                <a:gd name="T4" fmla="*/ 24 w 24"/>
                <a:gd name="T5" fmla="*/ 66 h 66"/>
                <a:gd name="T6" fmla="*/ 24 w 24"/>
                <a:gd name="T7" fmla="*/ 66 h 66"/>
                <a:gd name="T8" fmla="*/ 24 w 24"/>
                <a:gd name="T9" fmla="*/ 66 h 66"/>
                <a:gd name="T10" fmla="*/ 24 w 24"/>
                <a:gd name="T11" fmla="*/ 66 h 66"/>
                <a:gd name="T12" fmla="*/ 24 w 24"/>
                <a:gd name="T13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6">
                  <a:moveTo>
                    <a:pt x="24" y="66"/>
                  </a:moveTo>
                  <a:lnTo>
                    <a:pt x="0" y="0"/>
                  </a:lnTo>
                  <a:lnTo>
                    <a:pt x="24" y="66"/>
                  </a:lnTo>
                  <a:lnTo>
                    <a:pt x="24" y="66"/>
                  </a:lnTo>
                  <a:close/>
                  <a:moveTo>
                    <a:pt x="24" y="66"/>
                  </a:moveTo>
                  <a:lnTo>
                    <a:pt x="24" y="66"/>
                  </a:lnTo>
                  <a:lnTo>
                    <a:pt x="24" y="6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2" name="Freeform 167"/>
            <p:cNvSpPr>
              <a:spLocks noEditPoints="1"/>
            </p:cNvSpPr>
            <p:nvPr/>
          </p:nvSpPr>
          <p:spPr bwMode="auto">
            <a:xfrm>
              <a:off x="4732" y="1462"/>
              <a:ext cx="24" cy="60"/>
            </a:xfrm>
            <a:custGeom>
              <a:avLst/>
              <a:gdLst>
                <a:gd name="T0" fmla="*/ 24 w 24"/>
                <a:gd name="T1" fmla="*/ 60 h 60"/>
                <a:gd name="T2" fmla="*/ 0 w 24"/>
                <a:gd name="T3" fmla="*/ 0 h 60"/>
                <a:gd name="T4" fmla="*/ 24 w 24"/>
                <a:gd name="T5" fmla="*/ 60 h 60"/>
                <a:gd name="T6" fmla="*/ 24 w 24"/>
                <a:gd name="T7" fmla="*/ 60 h 60"/>
                <a:gd name="T8" fmla="*/ 24 w 24"/>
                <a:gd name="T9" fmla="*/ 60 h 60"/>
                <a:gd name="T10" fmla="*/ 24 w 24"/>
                <a:gd name="T11" fmla="*/ 60 h 60"/>
                <a:gd name="T12" fmla="*/ 24 w 24"/>
                <a:gd name="T13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0">
                  <a:moveTo>
                    <a:pt x="24" y="60"/>
                  </a:moveTo>
                  <a:lnTo>
                    <a:pt x="0" y="0"/>
                  </a:lnTo>
                  <a:lnTo>
                    <a:pt x="24" y="60"/>
                  </a:lnTo>
                  <a:lnTo>
                    <a:pt x="24" y="60"/>
                  </a:lnTo>
                  <a:close/>
                  <a:moveTo>
                    <a:pt x="24" y="60"/>
                  </a:moveTo>
                  <a:lnTo>
                    <a:pt x="24" y="60"/>
                  </a:lnTo>
                  <a:lnTo>
                    <a:pt x="24" y="6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3" name="Freeform 168"/>
            <p:cNvSpPr>
              <a:spLocks noEditPoints="1"/>
            </p:cNvSpPr>
            <p:nvPr/>
          </p:nvSpPr>
          <p:spPr bwMode="auto">
            <a:xfrm>
              <a:off x="4708" y="1462"/>
              <a:ext cx="24" cy="60"/>
            </a:xfrm>
            <a:custGeom>
              <a:avLst/>
              <a:gdLst>
                <a:gd name="T0" fmla="*/ 24 w 24"/>
                <a:gd name="T1" fmla="*/ 0 h 60"/>
                <a:gd name="T2" fmla="*/ 0 w 24"/>
                <a:gd name="T3" fmla="*/ 60 h 60"/>
                <a:gd name="T4" fmla="*/ 24 w 24"/>
                <a:gd name="T5" fmla="*/ 0 h 60"/>
                <a:gd name="T6" fmla="*/ 24 w 24"/>
                <a:gd name="T7" fmla="*/ 0 h 60"/>
                <a:gd name="T8" fmla="*/ 24 w 24"/>
                <a:gd name="T9" fmla="*/ 0 h 60"/>
                <a:gd name="T10" fmla="*/ 24 w 24"/>
                <a:gd name="T11" fmla="*/ 0 h 60"/>
                <a:gd name="T12" fmla="*/ 24 w 24"/>
                <a:gd name="T1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60">
                  <a:moveTo>
                    <a:pt x="24" y="0"/>
                  </a:moveTo>
                  <a:lnTo>
                    <a:pt x="0" y="60"/>
                  </a:lnTo>
                  <a:lnTo>
                    <a:pt x="24" y="0"/>
                  </a:lnTo>
                  <a:lnTo>
                    <a:pt x="24" y="0"/>
                  </a:lnTo>
                  <a:close/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6666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graphicFrame>
        <p:nvGraphicFramePr>
          <p:cNvPr id="5" name="Nesn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906650"/>
              </p:ext>
            </p:extLst>
          </p:nvPr>
        </p:nvGraphicFramePr>
        <p:xfrm>
          <a:off x="2091532" y="4495800"/>
          <a:ext cx="49609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3" name="Denklem" r:id="rId3" imgW="2019300" imgH="431800" progId="Equation.3">
                  <p:embed/>
                </p:oleObj>
              </mc:Choice>
              <mc:Fallback>
                <p:oleObj name="Denklem" r:id="rId3" imgW="2019300" imgH="431800" progId="Equation.3">
                  <p:embed/>
                  <p:pic>
                    <p:nvPicPr>
                      <p:cNvPr id="0" name="Object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1532" y="4495800"/>
                        <a:ext cx="496093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360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Süperpozisyon Teoremi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2 İçerik Yer Tutucusu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504056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b="1" u="sng" dirty="0" err="1"/>
              <a:t>Toplamsallık</a:t>
            </a:r>
            <a:r>
              <a:rPr lang="tr-TR" b="1" u="sng" dirty="0"/>
              <a:t> </a:t>
            </a:r>
            <a:r>
              <a:rPr lang="tr-TR" b="1" u="sng" dirty="0" smtClean="0"/>
              <a:t>İlkesi</a:t>
            </a:r>
            <a:r>
              <a:rPr lang="tr-TR" b="1" u="sng" dirty="0"/>
              <a:t>:</a:t>
            </a:r>
            <a:r>
              <a:rPr lang="tr-TR" dirty="0"/>
              <a:t> Bir sistemdeki tüm uyaranların etkisi her bir uyarının ayrı ayrı etkilerinin toplamına eşittir.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/>
              <a:t>Elektrik devresinde de devreyi çözerek tüm etkilerin toplamını bulmaktansa her bir kaynağın etkisini tek tek bulup sonra </a:t>
            </a:r>
            <a:r>
              <a:rPr lang="tr-TR" b="1" dirty="0"/>
              <a:t>cebirsel toplam</a:t>
            </a:r>
            <a:r>
              <a:rPr lang="tr-TR" dirty="0"/>
              <a:t> yaparak aynı sonuca ulaşılabilir</a:t>
            </a:r>
            <a:r>
              <a:rPr lang="tr-TR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/>
              <a:t>Kaynak sayısı fazla ise devre çözümünü uzatır.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/>
              <a:t>Ama her bir kaynağın etkisi bulunarak devrede istenen bir noktada (düğüm veya dal) istenen bir elektriksel işaretin (gerilim veya akım) oluşmasında hangi kaynağın ne kadar etkisi var görülebilir.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/>
              <a:t>Bu sayede devrede uygun kaynak kullanımı (tasarım) gerçeklenir.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926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1043490" y="438864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Süperpozisyon Adımları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2 İçerik Yer Tutucusu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3744416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/>
              <a:t>Devredeki kaynak sayısı kadar devre çözümü gerekir.</a:t>
            </a:r>
          </a:p>
          <a:p>
            <a:pPr algn="just"/>
            <a:r>
              <a:rPr lang="tr-TR" dirty="0"/>
              <a:t>Her bir adımda bir kaynak aktif yapılır, diğer kaynaklar </a:t>
            </a:r>
            <a:r>
              <a:rPr lang="tr-TR" b="1" dirty="0"/>
              <a:t>devre dışı bırakılır. </a:t>
            </a:r>
          </a:p>
          <a:p>
            <a:pPr algn="just"/>
            <a:r>
              <a:rPr lang="tr-TR" dirty="0"/>
              <a:t>Devre dışı bırakma: </a:t>
            </a:r>
          </a:p>
          <a:p>
            <a:pPr marL="0" indent="0" algn="just">
              <a:buNone/>
            </a:pPr>
            <a:r>
              <a:rPr lang="tr-TR" dirty="0"/>
              <a:t>	- Bağımsız gerilim kaynakları KISA DEVRE</a:t>
            </a:r>
          </a:p>
          <a:p>
            <a:pPr marL="0" indent="0" algn="just">
              <a:buNone/>
            </a:pPr>
            <a:r>
              <a:rPr lang="tr-TR" dirty="0"/>
              <a:t>	- Bağımsız akım kaynakları AÇIK DEVRE</a:t>
            </a:r>
          </a:p>
          <a:p>
            <a:pPr algn="just"/>
            <a:r>
              <a:rPr lang="tr-TR" dirty="0"/>
              <a:t>Son adımda istenen gerilim veya akım için cebirsel toplam yapılır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54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99584" y="726896"/>
            <a:ext cx="7024744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Örnek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" name="Picture 2" descr="04_6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11"/>
          <a:stretch/>
        </p:blipFill>
        <p:spPr bwMode="auto">
          <a:xfrm>
            <a:off x="642938" y="1412776"/>
            <a:ext cx="7858125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etin kutusu 6"/>
          <p:cNvSpPr txBox="1"/>
          <p:nvPr/>
        </p:nvSpPr>
        <p:spPr>
          <a:xfrm>
            <a:off x="430875" y="3715406"/>
            <a:ext cx="8282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>
                <a:latin typeface="+mj-lt"/>
              </a:rPr>
              <a:t>Yukarıdaki devrede belirtilen yönlerde </a:t>
            </a:r>
            <a:r>
              <a:rPr lang="tr-TR" sz="2800" i="1" dirty="0" smtClean="0">
                <a:latin typeface="+mj-lt"/>
                <a:cs typeface="Times New Roman" panose="02020603050405020304" pitchFamily="18" charset="0"/>
              </a:rPr>
              <a:t>I</a:t>
            </a:r>
            <a:r>
              <a:rPr lang="tr-TR" sz="2800" i="1" baseline="-25000" dirty="0" smtClean="0">
                <a:latin typeface="+mj-lt"/>
                <a:cs typeface="Times New Roman" panose="02020603050405020304" pitchFamily="18" charset="0"/>
              </a:rPr>
              <a:t>1</a:t>
            </a:r>
            <a:r>
              <a:rPr lang="tr-TR" sz="2800" i="1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tr-TR" sz="2800" i="1" dirty="0" smtClean="0">
                <a:latin typeface="+mj-lt"/>
                <a:cs typeface="Times New Roman" panose="02020603050405020304" pitchFamily="18" charset="0"/>
              </a:rPr>
              <a:t>I</a:t>
            </a:r>
            <a:r>
              <a:rPr lang="tr-TR" sz="2800" i="1" baseline="-25000" dirty="0" smtClean="0">
                <a:latin typeface="+mj-lt"/>
                <a:cs typeface="Times New Roman" panose="02020603050405020304" pitchFamily="18" charset="0"/>
              </a:rPr>
              <a:t>2,</a:t>
            </a:r>
            <a:r>
              <a:rPr lang="tr-TR" sz="2800" i="1" dirty="0" smtClean="0">
                <a:latin typeface="+mj-lt"/>
                <a:cs typeface="Times New Roman" panose="02020603050405020304" pitchFamily="18" charset="0"/>
              </a:rPr>
              <a:t> I</a:t>
            </a:r>
            <a:r>
              <a:rPr lang="tr-TR" sz="2800" i="1" baseline="-25000" dirty="0" smtClean="0">
                <a:latin typeface="+mj-lt"/>
                <a:cs typeface="Times New Roman" panose="02020603050405020304" pitchFamily="18" charset="0"/>
              </a:rPr>
              <a:t>3,</a:t>
            </a:r>
            <a:r>
              <a:rPr lang="tr-TR" sz="2800" i="1" dirty="0" smtClean="0">
                <a:latin typeface="+mj-lt"/>
                <a:cs typeface="Times New Roman" panose="02020603050405020304" pitchFamily="18" charset="0"/>
              </a:rPr>
              <a:t> I</a:t>
            </a:r>
            <a:r>
              <a:rPr lang="tr-TR" sz="2800" i="1" baseline="-25000" dirty="0" smtClean="0">
                <a:latin typeface="+mj-lt"/>
                <a:cs typeface="Times New Roman" panose="02020603050405020304" pitchFamily="18" charset="0"/>
              </a:rPr>
              <a:t>4 </a:t>
            </a:r>
            <a:r>
              <a:rPr lang="tr-TR" sz="2800" dirty="0" smtClean="0">
                <a:latin typeface="+mj-lt"/>
              </a:rPr>
              <a:t>akımlarını </a:t>
            </a:r>
            <a:r>
              <a:rPr lang="tr-TR" sz="2800" dirty="0" err="1" smtClean="0">
                <a:latin typeface="+mj-lt"/>
              </a:rPr>
              <a:t>süperpozisyon</a:t>
            </a:r>
            <a:r>
              <a:rPr lang="tr-TR" sz="2800" dirty="0" smtClean="0">
                <a:latin typeface="+mj-lt"/>
              </a:rPr>
              <a:t> yöntemi ile bulunuz.</a:t>
            </a:r>
            <a:endParaRPr lang="tr-T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719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99583" y="726896"/>
            <a:ext cx="8001479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Çözüm: Gerilim Kaynağının Etkisi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8" name="Picture 2" descr="04_6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98"/>
          <a:stretch/>
        </p:blipFill>
        <p:spPr bwMode="auto">
          <a:xfrm>
            <a:off x="973138" y="1412776"/>
            <a:ext cx="7197725" cy="2326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Nesne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98774"/>
              </p:ext>
            </p:extLst>
          </p:nvPr>
        </p:nvGraphicFramePr>
        <p:xfrm>
          <a:off x="1845469" y="4309434"/>
          <a:ext cx="5453063" cy="179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2" name="Denklem" r:id="rId4" imgW="1726920" imgH="571320" progId="Equation.3">
                  <p:embed/>
                </p:oleObj>
              </mc:Choice>
              <mc:Fallback>
                <p:oleObj name="Denklem" r:id="rId4" imgW="1726920" imgH="571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45469" y="4309434"/>
                        <a:ext cx="5453063" cy="179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250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99583" y="726896"/>
            <a:ext cx="8001479" cy="757888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Çözüm: Akım Kaynağının Etkisi</a:t>
            </a:r>
            <a:endParaRPr lang="tr-TR" sz="36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4601496" y="74120"/>
            <a:ext cx="361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2">
                    <a:lumMod val="75000"/>
                  </a:schemeClr>
                </a:solidFill>
              </a:rPr>
              <a:t>Elektrik Devre Temelleri</a:t>
            </a:r>
            <a:endParaRPr lang="tr-TR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" name="Picture 2" descr="04_6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40"/>
          <a:stretch/>
        </p:blipFill>
        <p:spPr bwMode="auto">
          <a:xfrm>
            <a:off x="750094" y="1442272"/>
            <a:ext cx="7643812" cy="2409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Nesne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804722"/>
              </p:ext>
            </p:extLst>
          </p:nvPr>
        </p:nvGraphicFramePr>
        <p:xfrm>
          <a:off x="2266156" y="4221088"/>
          <a:ext cx="4611688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5" name="Denklem" r:id="rId4" imgW="1460160" imgH="672840" progId="Equation.3">
                  <p:embed/>
                </p:oleObj>
              </mc:Choice>
              <mc:Fallback>
                <p:oleObj name="Denklem" r:id="rId4" imgW="1460160" imgH="672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66156" y="4221088"/>
                        <a:ext cx="4611688" cy="211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276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592</TotalTime>
  <Words>431</Words>
  <Application>Microsoft Office PowerPoint</Application>
  <PresentationFormat>Ekran Gösterisi (4:3)</PresentationFormat>
  <Paragraphs>72</Paragraphs>
  <Slides>23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23</vt:i4>
      </vt:variant>
    </vt:vector>
  </HeadingPairs>
  <TitlesOfParts>
    <vt:vector size="26" baseType="lpstr">
      <vt:lpstr>Austin</vt:lpstr>
      <vt:lpstr>Denklem</vt:lpstr>
      <vt:lpstr>Microsoft Denklem 3.0</vt:lpstr>
      <vt:lpstr>ELEKTRİK DEVRE TEMELLERİ</vt:lpstr>
      <vt:lpstr>Ders İçeriği</vt:lpstr>
      <vt:lpstr>Lineerlik</vt:lpstr>
      <vt:lpstr>Lineerlik</vt:lpstr>
      <vt:lpstr>Süperpozisyon Teoremi</vt:lpstr>
      <vt:lpstr>Süperpozisyon Adımları</vt:lpstr>
      <vt:lpstr>Örnek</vt:lpstr>
      <vt:lpstr>Çözüm: Gerilim Kaynağının Etkisi</vt:lpstr>
      <vt:lpstr>Çözüm: Akım Kaynağının Etkisi</vt:lpstr>
      <vt:lpstr>Çözüm</vt:lpstr>
      <vt:lpstr>Örnek</vt:lpstr>
      <vt:lpstr>Çözüm: Gerilim Kaynağının Etkisi</vt:lpstr>
      <vt:lpstr>Çözüm: Akım Kaynağının Etkisi</vt:lpstr>
      <vt:lpstr>Çözüm</vt:lpstr>
      <vt:lpstr>Örnek</vt:lpstr>
      <vt:lpstr>Çözüm: U1 Kaynağının Etkisi</vt:lpstr>
      <vt:lpstr>Çözüm: U2 Kaynağının Etkisi</vt:lpstr>
      <vt:lpstr>Çözüm</vt:lpstr>
      <vt:lpstr>Örnek</vt:lpstr>
      <vt:lpstr>Çözüm: 10mA’lik Kaynağının Etkisi</vt:lpstr>
      <vt:lpstr>Çözüm: 25V’luk Kaynağının Etkisi</vt:lpstr>
      <vt:lpstr>Çözüm: 15V’luk Kaynağının Etkisi</vt:lpstr>
      <vt:lpstr>Çözüm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ELEKTRİK DEVRE TEMELLERİ</dc:title>
  <dc:creator>İDİL IŞIKLI ESENER</dc:creator>
  <cp:lastModifiedBy>İDİL IŞIKLI ESENER</cp:lastModifiedBy>
  <cp:revision>208</cp:revision>
  <dcterms:created xsi:type="dcterms:W3CDTF">2018-02-22T20:40:52Z</dcterms:created>
  <dcterms:modified xsi:type="dcterms:W3CDTF">2018-04-20T08:28:07Z</dcterms:modified>
</cp:coreProperties>
</file>