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730764" y="2348880"/>
            <a:ext cx="3313355" cy="2204864"/>
          </a:xfrm>
        </p:spPr>
        <p:txBody>
          <a:bodyPr>
            <a:noAutofit/>
          </a:bodyPr>
          <a:lstStyle/>
          <a:p>
            <a:pPr algn="just"/>
            <a:r>
              <a:rPr lang="tr-TR" sz="4800" b="1" dirty="0" smtClean="0"/>
              <a:t>ELEKTRİK DEVRE TEMELLERİ</a:t>
            </a:r>
            <a:endParaRPr lang="tr-TR" sz="4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sz="2800" b="1" dirty="0"/>
              <a:t>Dr. Öğr. Üyesi </a:t>
            </a:r>
            <a:endParaRPr lang="tr-TR" sz="2800" b="1" dirty="0" smtClean="0"/>
          </a:p>
          <a:p>
            <a:pPr algn="r"/>
            <a:r>
              <a:rPr lang="tr-TR" sz="2800" b="1" dirty="0" smtClean="0"/>
              <a:t>İdil IŞIKLI ESENER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9324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580" y="839952"/>
            <a:ext cx="6228000" cy="2900078"/>
          </a:xfrm>
          <a:prstGeom prst="rect">
            <a:avLst/>
          </a:prstGeom>
        </p:spPr>
      </p:pic>
      <p:sp>
        <p:nvSpPr>
          <p:cNvPr id="8" name="Sağ Ok 7"/>
          <p:cNvSpPr/>
          <p:nvPr/>
        </p:nvSpPr>
        <p:spPr>
          <a:xfrm rot="5400000">
            <a:off x="4337741" y="3573494"/>
            <a:ext cx="489204" cy="264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9" name="Nesne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061064"/>
              </p:ext>
            </p:extLst>
          </p:nvPr>
        </p:nvGraphicFramePr>
        <p:xfrm>
          <a:off x="2691136" y="4293096"/>
          <a:ext cx="4281487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6" name="Denklem" r:id="rId4" imgW="1587240" imgH="723600" progId="Equation.3">
                  <p:embed/>
                </p:oleObj>
              </mc:Choice>
              <mc:Fallback>
                <p:oleObj name="Denklem" r:id="rId4" imgW="158724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91136" y="4293096"/>
                        <a:ext cx="4281487" cy="195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165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Ders İçeriği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1483052"/>
            <a:ext cx="7920880" cy="4538236"/>
          </a:xfrm>
        </p:spPr>
        <p:txBody>
          <a:bodyPr>
            <a:noAutofit/>
          </a:bodyPr>
          <a:lstStyle/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 smtClean="0"/>
              <a:t>Temel Kavramlar</a:t>
            </a:r>
          </a:p>
          <a:p>
            <a:pPr lvl="1" algn="just"/>
            <a:r>
              <a:rPr lang="tr-TR" dirty="0" smtClean="0"/>
              <a:t>Yük, Akım, Gerilim, Güç ve Enerji, Devre Elemanları</a:t>
            </a:r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/>
              <a:t>Temel </a:t>
            </a:r>
            <a:r>
              <a:rPr lang="tr-TR" sz="2200" b="1" dirty="0" smtClean="0"/>
              <a:t>Kanunlar</a:t>
            </a:r>
            <a:endParaRPr lang="tr-TR" sz="2200" b="1" dirty="0"/>
          </a:p>
          <a:p>
            <a:pPr lvl="1" algn="just"/>
            <a:r>
              <a:rPr lang="tr-TR" dirty="0" smtClean="0"/>
              <a:t>Ohm Kanunu, Düğüm, Dal, Çevre Kavramları, Kirchoff Kanunları, Seri Direnç ve Gerilim Bölme, Paralel Direnç ve Akım Bölme, </a:t>
            </a:r>
            <a:r>
              <a:rPr lang="el-GR" dirty="0" smtClean="0"/>
              <a:t>Υ</a:t>
            </a:r>
            <a:r>
              <a:rPr lang="tr-TR" dirty="0" smtClean="0"/>
              <a:t>-</a:t>
            </a:r>
            <a:r>
              <a:rPr lang="el-GR" dirty="0" smtClean="0"/>
              <a:t>Δ</a:t>
            </a:r>
            <a:r>
              <a:rPr lang="tr-TR" dirty="0" smtClean="0"/>
              <a:t> Dönüşümleri</a:t>
            </a:r>
            <a:endParaRPr lang="tr-TR" dirty="0"/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smtClean="0"/>
              <a:t>Devre Analizi </a:t>
            </a:r>
            <a:r>
              <a:rPr lang="tr-TR" sz="2200" b="1" dirty="0" smtClean="0"/>
              <a:t>Yöntemleri</a:t>
            </a:r>
            <a:endParaRPr lang="tr-TR" sz="2200" b="1" dirty="0"/>
          </a:p>
          <a:p>
            <a:pPr lvl="1" algn="just"/>
            <a:r>
              <a:rPr lang="tr-TR" dirty="0" smtClean="0"/>
              <a:t>Çevre Akımları Yöntemi, Düğüm Gerilimleri Yöntemi </a:t>
            </a:r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 smtClean="0"/>
              <a:t>Devre Teoremleri</a:t>
            </a:r>
          </a:p>
          <a:p>
            <a:pPr lvl="1" algn="just"/>
            <a:r>
              <a:rPr lang="tr-TR" dirty="0" smtClean="0"/>
              <a:t>Lineerlik, </a:t>
            </a:r>
            <a:r>
              <a:rPr lang="tr-TR" dirty="0" err="1" smtClean="0"/>
              <a:t>Süperpozisyon</a:t>
            </a:r>
            <a:r>
              <a:rPr lang="tr-TR" dirty="0" smtClean="0"/>
              <a:t>, Kaynak Dönüşümü, </a:t>
            </a:r>
            <a:r>
              <a:rPr lang="tr-TR" dirty="0" err="1" smtClean="0"/>
              <a:t>Thevenin</a:t>
            </a:r>
            <a:r>
              <a:rPr lang="tr-TR" dirty="0" smtClean="0"/>
              <a:t> Teoremi, Norton Teoremi, Maksimum Güç Aktarımı</a:t>
            </a:r>
            <a:endParaRPr lang="tr-TR" dirty="0"/>
          </a:p>
          <a:p>
            <a:pPr marL="365760" lvl="1" indent="0">
              <a:buNone/>
            </a:pPr>
            <a:endParaRPr lang="tr-TR" sz="1600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3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Kaynak Dönüşümü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5" name="Grup 4"/>
          <p:cNvGrpSpPr/>
          <p:nvPr/>
        </p:nvGrpSpPr>
        <p:grpSpPr>
          <a:xfrm>
            <a:off x="688993" y="1304919"/>
            <a:ext cx="7766014" cy="2269344"/>
            <a:chOff x="46906" y="1143004"/>
            <a:chExt cx="9205054" cy="2593173"/>
          </a:xfrm>
        </p:grpSpPr>
        <p:pic>
          <p:nvPicPr>
            <p:cNvPr id="7" name="Resim 6"/>
            <p:cNvPicPr>
              <a:picLocks noChangeAspect="1"/>
            </p:cNvPicPr>
            <p:nvPr/>
          </p:nvPicPr>
          <p:blipFill rotWithShape="1">
            <a:blip r:embed="rId2"/>
            <a:srcRect l="15589" t="1128" r="8" b="-1128"/>
            <a:stretch/>
          </p:blipFill>
          <p:spPr>
            <a:xfrm>
              <a:off x="46906" y="1143004"/>
              <a:ext cx="3600000" cy="2431258"/>
            </a:xfrm>
            <a:prstGeom prst="rect">
              <a:avLst/>
            </a:prstGeom>
          </p:spPr>
        </p:pic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11960" y="1412776"/>
              <a:ext cx="5040000" cy="2323401"/>
            </a:xfrm>
            <a:prstGeom prst="rect">
              <a:avLst/>
            </a:prstGeom>
          </p:spPr>
        </p:pic>
        <p:sp>
          <p:nvSpPr>
            <p:cNvPr id="9" name="Sağ Ok 8"/>
            <p:cNvSpPr/>
            <p:nvPr/>
          </p:nvSpPr>
          <p:spPr>
            <a:xfrm>
              <a:off x="3241564" y="2358633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10" name="2 İçerik Yer Tutucusu"/>
          <p:cNvSpPr>
            <a:spLocks noGrp="1"/>
          </p:cNvSpPr>
          <p:nvPr>
            <p:ph idx="1"/>
          </p:nvPr>
        </p:nvSpPr>
        <p:spPr>
          <a:xfrm>
            <a:off x="467544" y="3933056"/>
            <a:ext cx="8208912" cy="230425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Gerilim kaynağına seri bağlı direnç, akım kaynağına paralel bağlı bir direnç ile tanımlanabilir.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Bazı durumlarda bu dönüşüm devre çözümlemede kolaylık sağlar.</a:t>
            </a:r>
          </a:p>
        </p:txBody>
      </p:sp>
    </p:spTree>
    <p:extLst>
      <p:ext uri="{BB962C8B-B14F-4D97-AF65-F5344CB8AC3E}">
        <p14:creationId xmlns:p14="http://schemas.microsoft.com/office/powerpoint/2010/main" val="358635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Kaynak Dönüşümü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5" name="Grup 4"/>
          <p:cNvGrpSpPr/>
          <p:nvPr/>
        </p:nvGrpSpPr>
        <p:grpSpPr>
          <a:xfrm>
            <a:off x="688993" y="1304919"/>
            <a:ext cx="7766014" cy="2269344"/>
            <a:chOff x="46906" y="1143004"/>
            <a:chExt cx="9205054" cy="2593173"/>
          </a:xfrm>
        </p:grpSpPr>
        <p:pic>
          <p:nvPicPr>
            <p:cNvPr id="7" name="Resim 6"/>
            <p:cNvPicPr>
              <a:picLocks noChangeAspect="1"/>
            </p:cNvPicPr>
            <p:nvPr/>
          </p:nvPicPr>
          <p:blipFill rotWithShape="1">
            <a:blip r:embed="rId2"/>
            <a:srcRect l="15589" t="1128" r="8" b="-1128"/>
            <a:stretch/>
          </p:blipFill>
          <p:spPr>
            <a:xfrm>
              <a:off x="46906" y="1143004"/>
              <a:ext cx="3600000" cy="2431258"/>
            </a:xfrm>
            <a:prstGeom prst="rect">
              <a:avLst/>
            </a:prstGeom>
          </p:spPr>
        </p:pic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11960" y="1412776"/>
              <a:ext cx="5040000" cy="2323401"/>
            </a:xfrm>
            <a:prstGeom prst="rect">
              <a:avLst/>
            </a:prstGeom>
          </p:spPr>
        </p:pic>
        <p:sp>
          <p:nvSpPr>
            <p:cNvPr id="9" name="Sağ Ok 8"/>
            <p:cNvSpPr/>
            <p:nvPr/>
          </p:nvSpPr>
          <p:spPr>
            <a:xfrm>
              <a:off x="3241564" y="2358633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11" name="İçerik Yer Tutucusu 2"/>
          <p:cNvSpPr>
            <a:spLocks noGrp="1"/>
          </p:cNvSpPr>
          <p:nvPr>
            <p:ph idx="1"/>
          </p:nvPr>
        </p:nvSpPr>
        <p:spPr>
          <a:xfrm>
            <a:off x="3491880" y="4357843"/>
            <a:ext cx="2160240" cy="7993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4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4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.R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8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524804" y="726896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00" y="1844824"/>
            <a:ext cx="8121601" cy="2480400"/>
          </a:xfrm>
          <a:prstGeom prst="rect">
            <a:avLst/>
          </a:prstGeom>
        </p:spPr>
      </p:pic>
      <p:sp>
        <p:nvSpPr>
          <p:cNvPr id="14" name="2 İçerik Yer Tutucusu"/>
          <p:cNvSpPr>
            <a:spLocks noGrp="1"/>
          </p:cNvSpPr>
          <p:nvPr>
            <p:ph idx="1"/>
          </p:nvPr>
        </p:nvSpPr>
        <p:spPr>
          <a:xfrm>
            <a:off x="467544" y="4221088"/>
            <a:ext cx="8208912" cy="648072"/>
          </a:xfrm>
        </p:spPr>
        <p:txBody>
          <a:bodyPr>
            <a:normAutofit/>
          </a:bodyPr>
          <a:lstStyle/>
          <a:p>
            <a:pPr marL="685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6 </a:t>
            </a:r>
            <a:r>
              <a:rPr lang="tr-TR" dirty="0" err="1" smtClean="0"/>
              <a:t>V’luk</a:t>
            </a:r>
            <a:r>
              <a:rPr lang="tr-TR" dirty="0" smtClean="0"/>
              <a:t> kaynağın gücünü hesaplayınız.</a:t>
            </a:r>
          </a:p>
        </p:txBody>
      </p:sp>
    </p:spTree>
    <p:extLst>
      <p:ext uri="{BB962C8B-B14F-4D97-AF65-F5344CB8AC3E}">
        <p14:creationId xmlns:p14="http://schemas.microsoft.com/office/powerpoint/2010/main" val="409810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5" name="Grup 4"/>
          <p:cNvGrpSpPr/>
          <p:nvPr/>
        </p:nvGrpSpPr>
        <p:grpSpPr>
          <a:xfrm>
            <a:off x="1014734" y="1605338"/>
            <a:ext cx="7114532" cy="4415950"/>
            <a:chOff x="528" y="840493"/>
            <a:chExt cx="9324000" cy="5945640"/>
          </a:xfrm>
        </p:grpSpPr>
        <p:pic>
          <p:nvPicPr>
            <p:cNvPr id="7" name="Resim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6766" y="840493"/>
              <a:ext cx="8121601" cy="2480400"/>
            </a:xfrm>
            <a:prstGeom prst="rect">
              <a:avLst/>
            </a:prstGeom>
          </p:spPr>
        </p:pic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8" y="3789040"/>
              <a:ext cx="9324000" cy="2997093"/>
            </a:xfrm>
            <a:prstGeom prst="rect">
              <a:avLst/>
            </a:prstGeom>
          </p:spPr>
        </p:pic>
        <p:sp>
          <p:nvSpPr>
            <p:cNvPr id="9" name="Sağ Ok 8"/>
            <p:cNvSpPr/>
            <p:nvPr/>
          </p:nvSpPr>
          <p:spPr>
            <a:xfrm rot="5400000">
              <a:off x="4337741" y="3573494"/>
              <a:ext cx="489204" cy="26447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94254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2" name="Grup 1"/>
          <p:cNvGrpSpPr/>
          <p:nvPr/>
        </p:nvGrpSpPr>
        <p:grpSpPr>
          <a:xfrm>
            <a:off x="701560" y="980728"/>
            <a:ext cx="7740880" cy="5340036"/>
            <a:chOff x="0" y="708637"/>
            <a:chExt cx="9324000" cy="6149363"/>
          </a:xfrm>
        </p:grpSpPr>
        <p:pic>
          <p:nvPicPr>
            <p:cNvPr id="10" name="Resim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708637"/>
              <a:ext cx="9324000" cy="2997093"/>
            </a:xfrm>
            <a:prstGeom prst="rect">
              <a:avLst/>
            </a:prstGeom>
          </p:spPr>
        </p:pic>
        <p:sp>
          <p:nvSpPr>
            <p:cNvPr id="11" name="Sağ Ok 10"/>
            <p:cNvSpPr/>
            <p:nvPr/>
          </p:nvSpPr>
          <p:spPr>
            <a:xfrm rot="5400000">
              <a:off x="4337741" y="3573494"/>
              <a:ext cx="489204" cy="26447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1600" y="3974594"/>
              <a:ext cx="7920000" cy="28834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869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755576" y="908720"/>
            <a:ext cx="7632848" cy="5400956"/>
            <a:chOff x="899592" y="816584"/>
            <a:chExt cx="8100032" cy="5872547"/>
          </a:xfrm>
        </p:grpSpPr>
        <p:pic>
          <p:nvPicPr>
            <p:cNvPr id="7" name="Resim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87624" y="3758864"/>
              <a:ext cx="7812000" cy="2930267"/>
            </a:xfrm>
            <a:prstGeom prst="rect">
              <a:avLst/>
            </a:prstGeom>
          </p:spPr>
        </p:pic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9592" y="816584"/>
              <a:ext cx="7920000" cy="2883406"/>
            </a:xfrm>
            <a:prstGeom prst="rect">
              <a:avLst/>
            </a:prstGeom>
          </p:spPr>
        </p:pic>
        <p:sp>
          <p:nvSpPr>
            <p:cNvPr id="9" name="Sağ Ok 8"/>
            <p:cNvSpPr/>
            <p:nvPr/>
          </p:nvSpPr>
          <p:spPr>
            <a:xfrm rot="5400000">
              <a:off x="4337741" y="3573494"/>
              <a:ext cx="489204" cy="26447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267566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2" name="Grup 1"/>
          <p:cNvGrpSpPr/>
          <p:nvPr/>
        </p:nvGrpSpPr>
        <p:grpSpPr>
          <a:xfrm>
            <a:off x="970164" y="980728"/>
            <a:ext cx="7203672" cy="5292000"/>
            <a:chOff x="808580" y="775463"/>
            <a:chExt cx="7812000" cy="6342151"/>
          </a:xfrm>
        </p:grpSpPr>
        <p:pic>
          <p:nvPicPr>
            <p:cNvPr id="10" name="Resim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8580" y="775463"/>
              <a:ext cx="7812000" cy="2930267"/>
            </a:xfrm>
            <a:prstGeom prst="rect">
              <a:avLst/>
            </a:prstGeom>
          </p:spPr>
        </p:pic>
        <p:sp>
          <p:nvSpPr>
            <p:cNvPr id="11" name="Sağ Ok 10"/>
            <p:cNvSpPr/>
            <p:nvPr/>
          </p:nvSpPr>
          <p:spPr>
            <a:xfrm rot="5400000">
              <a:off x="4337741" y="3573494"/>
              <a:ext cx="489204" cy="26447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1422" y="3950333"/>
              <a:ext cx="6801841" cy="31672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017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515</TotalTime>
  <Words>151</Words>
  <Application>Microsoft Office PowerPoint</Application>
  <PresentationFormat>Ekran Gösterisi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Austin</vt:lpstr>
      <vt:lpstr>Denklem</vt:lpstr>
      <vt:lpstr>ELEKTRİK DEVRE TEMELLERİ</vt:lpstr>
      <vt:lpstr>Ders İçeriği</vt:lpstr>
      <vt:lpstr>Kaynak Dönüşümü</vt:lpstr>
      <vt:lpstr>Kaynak Dönüşümü</vt:lpstr>
      <vt:lpstr>Örnek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ELEKTRİK DEVRE TEMELLERİ</dc:title>
  <dc:creator>İDİL IŞIKLI ESENER</dc:creator>
  <cp:lastModifiedBy>İDİL IŞIKLI ESENER</cp:lastModifiedBy>
  <cp:revision>183</cp:revision>
  <dcterms:created xsi:type="dcterms:W3CDTF">2018-02-22T20:40:52Z</dcterms:created>
  <dcterms:modified xsi:type="dcterms:W3CDTF">2018-04-20T08:23:18Z</dcterms:modified>
</cp:coreProperties>
</file>