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30764" y="2348880"/>
            <a:ext cx="3313355" cy="2204864"/>
          </a:xfrm>
        </p:spPr>
        <p:txBody>
          <a:bodyPr>
            <a:noAutofit/>
          </a:bodyPr>
          <a:lstStyle/>
          <a:p>
            <a:pPr algn="just"/>
            <a:r>
              <a:rPr lang="tr-TR" sz="4800" b="1" dirty="0" smtClean="0"/>
              <a:t>ELEKTRİK DEVRE TEMELLERİ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b="1" dirty="0"/>
              <a:t>Dr. Öğr. </a:t>
            </a:r>
            <a:r>
              <a:rPr lang="tr-TR" sz="2800" b="1"/>
              <a:t>Üyesi </a:t>
            </a:r>
            <a:endParaRPr lang="tr-TR" sz="2800" b="1" dirty="0" smtClean="0"/>
          </a:p>
          <a:p>
            <a:pPr algn="r"/>
            <a:r>
              <a:rPr lang="tr-TR" sz="2800" b="1" dirty="0" smtClean="0"/>
              <a:t>İdil IŞIKLI ESENER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32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663480" y="715111"/>
            <a:ext cx="7817041" cy="3001921"/>
            <a:chOff x="444312" y="1143000"/>
            <a:chExt cx="7817041" cy="3001921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312" y="1143000"/>
              <a:ext cx="7817041" cy="3001921"/>
            </a:xfrm>
            <a:prstGeom prst="rect">
              <a:avLst/>
            </a:prstGeom>
          </p:spPr>
        </p:pic>
        <p:cxnSp>
          <p:nvCxnSpPr>
            <p:cNvPr id="9" name="Düz Ok Bağlayıcısı 8"/>
            <p:cNvCxnSpPr/>
            <p:nvPr/>
          </p:nvCxnSpPr>
          <p:spPr>
            <a:xfrm>
              <a:off x="4384284" y="2095138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Ok Bağlayıcısı 9"/>
            <p:cNvCxnSpPr/>
            <p:nvPr/>
          </p:nvCxnSpPr>
          <p:spPr>
            <a:xfrm>
              <a:off x="3203848" y="1852826"/>
              <a:ext cx="3240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Ok Bağlayıcısı 10"/>
            <p:cNvCxnSpPr/>
            <p:nvPr/>
          </p:nvCxnSpPr>
          <p:spPr>
            <a:xfrm rot="5400000">
              <a:off x="3470466" y="2122552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/>
            <p:nvPr/>
          </p:nvCxnSpPr>
          <p:spPr>
            <a:xfrm>
              <a:off x="5568682" y="1851498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519428"/>
              </p:ext>
            </p:extLst>
          </p:nvPr>
        </p:nvGraphicFramePr>
        <p:xfrm>
          <a:off x="1727994" y="3501008"/>
          <a:ext cx="5688012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Denklem" r:id="rId4" imgW="2108160" imgH="1041120" progId="Equation.3">
                  <p:embed/>
                </p:oleObj>
              </mc:Choice>
              <mc:Fallback>
                <p:oleObj name="Denklem" r:id="rId4" imgW="2108160" imgH="1041120" progId="Equation.3">
                  <p:embed/>
                  <p:pic>
                    <p:nvPicPr>
                      <p:cNvPr id="0" name="Nesn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994" y="3501008"/>
                        <a:ext cx="5688012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5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663480" y="715111"/>
            <a:ext cx="7817041" cy="3001921"/>
            <a:chOff x="444312" y="1143000"/>
            <a:chExt cx="7817041" cy="3001921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312" y="1143000"/>
              <a:ext cx="7817041" cy="3001921"/>
            </a:xfrm>
            <a:prstGeom prst="rect">
              <a:avLst/>
            </a:prstGeom>
          </p:spPr>
        </p:pic>
        <p:cxnSp>
          <p:nvCxnSpPr>
            <p:cNvPr id="9" name="Düz Ok Bağlayıcısı 8"/>
            <p:cNvCxnSpPr/>
            <p:nvPr/>
          </p:nvCxnSpPr>
          <p:spPr>
            <a:xfrm>
              <a:off x="4384284" y="2095138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Ok Bağlayıcısı 9"/>
            <p:cNvCxnSpPr/>
            <p:nvPr/>
          </p:nvCxnSpPr>
          <p:spPr>
            <a:xfrm>
              <a:off x="3203848" y="1852826"/>
              <a:ext cx="3240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Ok Bağlayıcısı 10"/>
            <p:cNvCxnSpPr/>
            <p:nvPr/>
          </p:nvCxnSpPr>
          <p:spPr>
            <a:xfrm rot="5400000">
              <a:off x="3470466" y="2122552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/>
            <p:nvPr/>
          </p:nvCxnSpPr>
          <p:spPr>
            <a:xfrm>
              <a:off x="5568682" y="1851498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802323"/>
              </p:ext>
            </p:extLst>
          </p:nvPr>
        </p:nvGraphicFramePr>
        <p:xfrm>
          <a:off x="1591469" y="4221088"/>
          <a:ext cx="596106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Denklem" r:id="rId4" imgW="2209680" imgH="545760" progId="Equation.3">
                  <p:embed/>
                </p:oleObj>
              </mc:Choice>
              <mc:Fallback>
                <p:oleObj name="Denklem" r:id="rId4" imgW="2209680" imgH="545760" progId="Equation.3">
                  <p:embed/>
                  <p:pic>
                    <p:nvPicPr>
                      <p:cNvPr id="0" name="Nesn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469" y="4221088"/>
                        <a:ext cx="5961063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4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22" y="1772818"/>
            <a:ext cx="6208758" cy="331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0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81" y="764704"/>
            <a:ext cx="498184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 6"/>
          <p:cNvGrpSpPr/>
          <p:nvPr/>
        </p:nvGrpSpPr>
        <p:grpSpPr>
          <a:xfrm>
            <a:off x="1331640" y="3717272"/>
            <a:ext cx="6480720" cy="2160000"/>
            <a:chOff x="971600" y="3695523"/>
            <a:chExt cx="5616624" cy="1659369"/>
          </a:xfrm>
        </p:grpSpPr>
        <p:grpSp>
          <p:nvGrpSpPr>
            <p:cNvPr id="5" name="Grup 4"/>
            <p:cNvGrpSpPr/>
            <p:nvPr/>
          </p:nvGrpSpPr>
          <p:grpSpPr>
            <a:xfrm>
              <a:off x="971600" y="3695523"/>
              <a:ext cx="5616624" cy="525565"/>
              <a:chOff x="755576" y="3624284"/>
              <a:chExt cx="5616624" cy="525565"/>
            </a:xfrm>
          </p:grpSpPr>
          <p:pic>
            <p:nvPicPr>
              <p:cNvPr id="5222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3645024"/>
                <a:ext cx="42291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1550" y="3624284"/>
                <a:ext cx="1390650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22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037" y="4316953"/>
              <a:ext cx="4095750" cy="49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725" y="4888167"/>
              <a:ext cx="2238375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1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508" y="764704"/>
            <a:ext cx="538898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 1"/>
          <p:cNvGrpSpPr/>
          <p:nvPr/>
        </p:nvGrpSpPr>
        <p:grpSpPr>
          <a:xfrm>
            <a:off x="2339753" y="3730376"/>
            <a:ext cx="4464496" cy="2362920"/>
            <a:chOff x="2339752" y="3686175"/>
            <a:chExt cx="3686175" cy="1875259"/>
          </a:xfrm>
        </p:grpSpPr>
        <p:pic>
          <p:nvPicPr>
            <p:cNvPr id="532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4514" y="3686175"/>
              <a:ext cx="3676650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4296390"/>
              <a:ext cx="368617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977" y="5085184"/>
              <a:ext cx="313372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99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664" y="2276873"/>
            <a:ext cx="56246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0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834" y="764704"/>
            <a:ext cx="510833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 4"/>
          <p:cNvGrpSpPr/>
          <p:nvPr/>
        </p:nvGrpSpPr>
        <p:grpSpPr>
          <a:xfrm>
            <a:off x="2448000" y="3011462"/>
            <a:ext cx="4248000" cy="3081834"/>
            <a:chOff x="2633863" y="3068960"/>
            <a:chExt cx="3571875" cy="2390775"/>
          </a:xfrm>
        </p:grpSpPr>
        <p:pic>
          <p:nvPicPr>
            <p:cNvPr id="552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863" y="3068960"/>
              <a:ext cx="3571875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200" y="4821560"/>
              <a:ext cx="3505200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01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Ders İçeriği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4538236"/>
          </a:xfrm>
        </p:spPr>
        <p:txBody>
          <a:bodyPr>
            <a:noAutofit/>
          </a:bodyPr>
          <a:lstStyle/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Temel Kavramlar</a:t>
            </a:r>
          </a:p>
          <a:p>
            <a:pPr lvl="1" algn="just"/>
            <a:r>
              <a:rPr lang="tr-TR" dirty="0" smtClean="0"/>
              <a:t>Yük, Akım, Gerilim, Güç ve Enerji, Devre Elemanları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/>
              <a:t>Temel </a:t>
            </a:r>
            <a:r>
              <a:rPr lang="tr-TR" sz="2200" b="1" dirty="0" smtClean="0"/>
              <a:t>Kanunlar</a:t>
            </a:r>
            <a:endParaRPr lang="tr-TR" sz="2200" b="1" dirty="0"/>
          </a:p>
          <a:p>
            <a:pPr lvl="1" algn="just"/>
            <a:r>
              <a:rPr lang="tr-TR" dirty="0" smtClean="0"/>
              <a:t>Ohm Kanunu, Düğüm, Dal, Çevre Kavramları, Kirchoff Kanunları, Seri Direnç ve Gerilim Bölme, Paralel Direnç ve Akım Bölme, </a:t>
            </a:r>
            <a:r>
              <a:rPr lang="el-GR" dirty="0" smtClean="0"/>
              <a:t>Υ</a:t>
            </a:r>
            <a:r>
              <a:rPr lang="tr-TR" dirty="0" smtClean="0"/>
              <a:t>-</a:t>
            </a:r>
            <a:r>
              <a:rPr lang="el-GR" dirty="0" smtClean="0"/>
              <a:t>Δ</a:t>
            </a:r>
            <a:r>
              <a:rPr lang="tr-TR" dirty="0" smtClean="0"/>
              <a:t> Dönüşümleri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smtClean="0"/>
              <a:t>Devre Analizi </a:t>
            </a:r>
            <a:r>
              <a:rPr lang="tr-TR" sz="2200" b="1" dirty="0" smtClean="0"/>
              <a:t>Yöntemleri</a:t>
            </a:r>
            <a:endParaRPr lang="tr-TR" sz="2200" b="1" dirty="0"/>
          </a:p>
          <a:p>
            <a:pPr lvl="1" algn="just"/>
            <a:r>
              <a:rPr lang="tr-TR" dirty="0" smtClean="0"/>
              <a:t>Çevre Akımları Yöntemi, Düğüm Gerilimleri Yöntemi 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Teoremleri</a:t>
            </a:r>
          </a:p>
          <a:p>
            <a:pPr lvl="1" algn="just"/>
            <a:r>
              <a:rPr lang="tr-TR" dirty="0" smtClean="0"/>
              <a:t>Lineerlik, </a:t>
            </a:r>
            <a:r>
              <a:rPr lang="tr-TR" dirty="0" err="1" smtClean="0"/>
              <a:t>Süperpozisyon</a:t>
            </a:r>
            <a:r>
              <a:rPr lang="tr-TR" dirty="0" smtClean="0"/>
              <a:t>, Kaynak Dönüşümü, </a:t>
            </a:r>
            <a:r>
              <a:rPr lang="tr-TR" dirty="0" err="1" smtClean="0"/>
              <a:t>Thevenin</a:t>
            </a:r>
            <a:r>
              <a:rPr lang="tr-TR" dirty="0" smtClean="0"/>
              <a:t> Teoremi, Norton Teoremi, Maksimum Güç Aktarımı</a:t>
            </a:r>
            <a:endParaRPr lang="tr-TR" dirty="0"/>
          </a:p>
          <a:p>
            <a:pPr marL="365760" lvl="1" indent="0">
              <a:buNone/>
            </a:pPr>
            <a:endParaRPr lang="tr-TR" sz="16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Düğüm Gerilimleri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510056" y="1916832"/>
            <a:ext cx="8136904" cy="35283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Devredeki düğümler kullanılarak çözümleme yapılır.</a:t>
            </a:r>
          </a:p>
          <a:p>
            <a:pPr algn="just"/>
            <a:r>
              <a:rPr lang="tr-TR" dirty="0"/>
              <a:t>Temel düğüm sayısının 1 eksiği kadar denklem ile çözümleme yapılır. 1 eksik için referans düğüm seçilir.</a:t>
            </a:r>
          </a:p>
          <a:p>
            <a:pPr algn="just"/>
            <a:r>
              <a:rPr lang="tr-TR" dirty="0"/>
              <a:t>Bu temel düğümler için gerilim tanımlanır. Bu gerilimlere düğüm gerilimleri denir.</a:t>
            </a:r>
          </a:p>
          <a:p>
            <a:pPr algn="just"/>
            <a:r>
              <a:rPr lang="tr-TR" dirty="0"/>
              <a:t>Düğümlere bağlı dallardan çıkan ve giren akımlar düğüm gerilimleri cinsinden yazılır.</a:t>
            </a:r>
          </a:p>
          <a:p>
            <a:pPr algn="just"/>
            <a:r>
              <a:rPr lang="tr-TR" dirty="0"/>
              <a:t>Yazılan akımlar KAY denklemleri ile tanımlanır.</a:t>
            </a:r>
          </a:p>
          <a:p>
            <a:pPr algn="just"/>
            <a:r>
              <a:rPr lang="tr-TR" dirty="0" smtClean="0"/>
              <a:t>Son olarak, devre elemanlarının gerilimleri düğüm </a:t>
            </a:r>
            <a:r>
              <a:rPr lang="tr-TR" dirty="0" err="1" smtClean="0"/>
              <a:t>geriimleri</a:t>
            </a:r>
            <a:r>
              <a:rPr lang="tr-TR" dirty="0" smtClean="0"/>
              <a:t> cinsinden ifade edilir.</a:t>
            </a:r>
          </a:p>
        </p:txBody>
      </p:sp>
    </p:spTree>
    <p:extLst>
      <p:ext uri="{BB962C8B-B14F-4D97-AF65-F5344CB8AC3E}">
        <p14:creationId xmlns:p14="http://schemas.microsoft.com/office/powerpoint/2010/main" val="35863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Düğüm Gerilimleri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4" y="2071687"/>
            <a:ext cx="7894612" cy="29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4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Düğüm Gerilimleri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593795" y="1772816"/>
            <a:ext cx="7956410" cy="3294112"/>
            <a:chOff x="323528" y="1143000"/>
            <a:chExt cx="7956410" cy="3294112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528" y="1143000"/>
              <a:ext cx="7956410" cy="3294112"/>
            </a:xfrm>
            <a:prstGeom prst="rect">
              <a:avLst/>
            </a:prstGeom>
          </p:spPr>
        </p:pic>
        <p:sp>
          <p:nvSpPr>
            <p:cNvPr id="8" name="Sağ Ok 7"/>
            <p:cNvSpPr/>
            <p:nvPr/>
          </p:nvSpPr>
          <p:spPr>
            <a:xfrm>
              <a:off x="1763688" y="3861048"/>
              <a:ext cx="93610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878430" y="386104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Toprak 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66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Düğüm Gerilimleri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048253"/>
              </p:ext>
            </p:extLst>
          </p:nvPr>
        </p:nvGraphicFramePr>
        <p:xfrm>
          <a:off x="2669382" y="4836442"/>
          <a:ext cx="3805237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Denklem" r:id="rId3" imgW="1346040" imgH="393480" progId="Equation.3">
                  <p:embed/>
                </p:oleObj>
              </mc:Choice>
              <mc:Fallback>
                <p:oleObj name="Denklem" r:id="rId3" imgW="1346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9382" y="4836442"/>
                        <a:ext cx="3805237" cy="1112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 1"/>
          <p:cNvGrpSpPr/>
          <p:nvPr/>
        </p:nvGrpSpPr>
        <p:grpSpPr>
          <a:xfrm>
            <a:off x="593795" y="1124744"/>
            <a:ext cx="7956410" cy="3312368"/>
            <a:chOff x="593795" y="1124744"/>
            <a:chExt cx="7956410" cy="3312368"/>
          </a:xfrm>
        </p:grpSpPr>
        <p:grpSp>
          <p:nvGrpSpPr>
            <p:cNvPr id="11" name="Grup 10"/>
            <p:cNvGrpSpPr/>
            <p:nvPr/>
          </p:nvGrpSpPr>
          <p:grpSpPr>
            <a:xfrm>
              <a:off x="593795" y="1143000"/>
              <a:ext cx="7956410" cy="3294112"/>
              <a:chOff x="323528" y="1143000"/>
              <a:chExt cx="7956410" cy="3294112"/>
            </a:xfrm>
          </p:grpSpPr>
          <p:pic>
            <p:nvPicPr>
              <p:cNvPr id="12" name="Resim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528" y="1143000"/>
                <a:ext cx="7956410" cy="3294112"/>
              </a:xfrm>
              <a:prstGeom prst="rect">
                <a:avLst/>
              </a:prstGeom>
            </p:spPr>
          </p:pic>
          <p:cxnSp>
            <p:nvCxnSpPr>
              <p:cNvPr id="13" name="Düz Ok Bağlayıcısı 12"/>
              <p:cNvCxnSpPr/>
              <p:nvPr/>
            </p:nvCxnSpPr>
            <p:spPr>
              <a:xfrm>
                <a:off x="2699792" y="1586131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Düz Ok Bağlayıcısı 13"/>
              <p:cNvCxnSpPr/>
              <p:nvPr/>
            </p:nvCxnSpPr>
            <p:spPr>
              <a:xfrm rot="5400000">
                <a:off x="2999360" y="1947996"/>
                <a:ext cx="3564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Düz Ok Bağlayıcısı 14"/>
              <p:cNvCxnSpPr/>
              <p:nvPr/>
            </p:nvCxnSpPr>
            <p:spPr>
              <a:xfrm>
                <a:off x="3347864" y="1583080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Düz Ok Bağlayıcısı 15"/>
              <p:cNvCxnSpPr/>
              <p:nvPr/>
            </p:nvCxnSpPr>
            <p:spPr>
              <a:xfrm>
                <a:off x="5040088" y="1583080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Düz Ok Bağlayıcısı 16"/>
              <p:cNvCxnSpPr/>
              <p:nvPr/>
            </p:nvCxnSpPr>
            <p:spPr>
              <a:xfrm rot="5400000">
                <a:off x="5258298" y="1913706"/>
                <a:ext cx="3564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Ok Bağlayıcısı 17"/>
              <p:cNvCxnSpPr/>
              <p:nvPr/>
            </p:nvCxnSpPr>
            <p:spPr>
              <a:xfrm flipH="1">
                <a:off x="6300192" y="1583080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3390376" y="14847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Oval 19"/>
            <p:cNvSpPr/>
            <p:nvPr/>
          </p:nvSpPr>
          <p:spPr>
            <a:xfrm>
              <a:off x="5637372" y="150195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1" name="Oval 20"/>
            <p:cNvSpPr/>
            <p:nvPr/>
          </p:nvSpPr>
          <p:spPr>
            <a:xfrm>
              <a:off x="3379092" y="359135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3275856" y="112474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1 </a:t>
              </a:r>
              <a:endParaRPr lang="tr-TR" dirty="0"/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5580112" y="114821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2 </a:t>
              </a:r>
              <a:endParaRPr lang="tr-TR" dirty="0"/>
            </a:p>
          </p:txBody>
        </p:sp>
      </p:grpSp>
      <p:sp>
        <p:nvSpPr>
          <p:cNvPr id="5" name="Metin kutusu 4"/>
          <p:cNvSpPr txBox="1"/>
          <p:nvPr/>
        </p:nvSpPr>
        <p:spPr>
          <a:xfrm>
            <a:off x="2829874" y="105108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I</a:t>
            </a:r>
            <a:r>
              <a:rPr lang="tr-TR" sz="2400" b="1" baseline="-25000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1</a:t>
            </a:r>
            <a:endParaRPr lang="tr-TR" sz="2400" b="1" baseline="-25000" dirty="0">
              <a:solidFill>
                <a:schemeClr val="bg2">
                  <a:lumMod val="50000"/>
                </a:schemeClr>
              </a:solidFill>
              <a:latin typeface="Century Gothic (Başlıklar)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612498" y="105273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I</a:t>
            </a:r>
            <a:r>
              <a:rPr lang="tr-TR" sz="2400" b="1" baseline="-25000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2</a:t>
            </a:r>
            <a:endParaRPr lang="tr-TR" sz="2400" b="1" baseline="-25000" dirty="0">
              <a:solidFill>
                <a:schemeClr val="bg2">
                  <a:lumMod val="50000"/>
                </a:schemeClr>
              </a:solidFill>
              <a:latin typeface="Century Gothic (Başlıklar)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2982274" y="170080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I</a:t>
            </a:r>
            <a:r>
              <a:rPr lang="tr-TR" sz="2400" b="1" baseline="-25000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3</a:t>
            </a:r>
            <a:endParaRPr lang="tr-TR" sz="2400" b="1" baseline="-25000" dirty="0">
              <a:solidFill>
                <a:schemeClr val="bg2">
                  <a:lumMod val="50000"/>
                </a:schemeClr>
              </a:solidFill>
              <a:latin typeface="Century Gothic (Başlıklar)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5268682" y="1671191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I</a:t>
            </a:r>
            <a:r>
              <a:rPr lang="tr-TR" sz="2400" b="1" baseline="-25000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4</a:t>
            </a:r>
            <a:endParaRPr lang="tr-TR" sz="2400" b="1" baseline="-25000" dirty="0">
              <a:solidFill>
                <a:schemeClr val="bg2">
                  <a:lumMod val="50000"/>
                </a:schemeClr>
              </a:solidFill>
              <a:latin typeface="Century Gothic (Başlıklar)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6444208" y="1052736"/>
            <a:ext cx="49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I</a:t>
            </a:r>
            <a:r>
              <a:rPr lang="tr-TR" sz="2400" b="1" baseline="-25000" dirty="0" smtClean="0">
                <a:solidFill>
                  <a:schemeClr val="bg2">
                    <a:lumMod val="50000"/>
                  </a:schemeClr>
                </a:solidFill>
                <a:latin typeface="Century Gothic (Başlıklar)"/>
              </a:rPr>
              <a:t>k2</a:t>
            </a:r>
            <a:endParaRPr lang="tr-TR" sz="2400" b="1" baseline="-25000" dirty="0">
              <a:solidFill>
                <a:schemeClr val="bg2">
                  <a:lumMod val="50000"/>
                </a:schemeClr>
              </a:solidFill>
              <a:latin typeface="Century Gothic (Başlıklar)"/>
            </a:endParaRPr>
          </a:p>
        </p:txBody>
      </p:sp>
    </p:spTree>
    <p:extLst>
      <p:ext uri="{BB962C8B-B14F-4D97-AF65-F5344CB8AC3E}">
        <p14:creationId xmlns:p14="http://schemas.microsoft.com/office/powerpoint/2010/main" val="5782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Düğüm Gerilimleri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593795" y="1052736"/>
            <a:ext cx="7956410" cy="3384376"/>
            <a:chOff x="593795" y="1052736"/>
            <a:chExt cx="7956410" cy="3384376"/>
          </a:xfrm>
        </p:grpSpPr>
        <p:grpSp>
          <p:nvGrpSpPr>
            <p:cNvPr id="11" name="Grup 10"/>
            <p:cNvGrpSpPr/>
            <p:nvPr/>
          </p:nvGrpSpPr>
          <p:grpSpPr>
            <a:xfrm>
              <a:off x="593795" y="1143000"/>
              <a:ext cx="7956410" cy="3294112"/>
              <a:chOff x="323528" y="1143000"/>
              <a:chExt cx="7956410" cy="3294112"/>
            </a:xfrm>
          </p:grpSpPr>
          <p:pic>
            <p:nvPicPr>
              <p:cNvPr id="12" name="Resim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528" y="1143000"/>
                <a:ext cx="7956410" cy="3294112"/>
              </a:xfrm>
              <a:prstGeom prst="rect">
                <a:avLst/>
              </a:prstGeom>
            </p:spPr>
          </p:pic>
          <p:cxnSp>
            <p:nvCxnSpPr>
              <p:cNvPr id="13" name="Düz Ok Bağlayıcısı 12"/>
              <p:cNvCxnSpPr/>
              <p:nvPr/>
            </p:nvCxnSpPr>
            <p:spPr>
              <a:xfrm>
                <a:off x="2699792" y="1586131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Düz Ok Bağlayıcısı 13"/>
              <p:cNvCxnSpPr/>
              <p:nvPr/>
            </p:nvCxnSpPr>
            <p:spPr>
              <a:xfrm rot="5400000">
                <a:off x="2999360" y="1947996"/>
                <a:ext cx="3564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Düz Ok Bağlayıcısı 14"/>
              <p:cNvCxnSpPr/>
              <p:nvPr/>
            </p:nvCxnSpPr>
            <p:spPr>
              <a:xfrm>
                <a:off x="3347864" y="1583080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Düz Ok Bağlayıcısı 15"/>
              <p:cNvCxnSpPr/>
              <p:nvPr/>
            </p:nvCxnSpPr>
            <p:spPr>
              <a:xfrm>
                <a:off x="5040088" y="1583080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Düz Ok Bağlayıcısı 16"/>
              <p:cNvCxnSpPr/>
              <p:nvPr/>
            </p:nvCxnSpPr>
            <p:spPr>
              <a:xfrm rot="5400000">
                <a:off x="5258298" y="1913706"/>
                <a:ext cx="3564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Ok Bağlayıcısı 17"/>
              <p:cNvCxnSpPr/>
              <p:nvPr/>
            </p:nvCxnSpPr>
            <p:spPr>
              <a:xfrm flipH="1">
                <a:off x="6300192" y="1583080"/>
                <a:ext cx="32400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3390376" y="14847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Oval 19"/>
            <p:cNvSpPr/>
            <p:nvPr/>
          </p:nvSpPr>
          <p:spPr>
            <a:xfrm>
              <a:off x="5637372" y="150195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1" name="Oval 20"/>
            <p:cNvSpPr/>
            <p:nvPr/>
          </p:nvSpPr>
          <p:spPr>
            <a:xfrm>
              <a:off x="3379092" y="359135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3218596" y="1052736"/>
              <a:ext cx="504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V</a:t>
              </a:r>
              <a:r>
                <a:rPr lang="tr-TR" b="1" baseline="-25000" dirty="0" smtClean="0"/>
                <a:t>1</a:t>
              </a:r>
              <a:r>
                <a:rPr lang="tr-TR" b="1" dirty="0" smtClean="0"/>
                <a:t> </a:t>
              </a:r>
              <a:endParaRPr lang="tr-TR" b="1" dirty="0"/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5478608" y="106748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V</a:t>
              </a:r>
              <a:r>
                <a:rPr lang="tr-TR" b="1" baseline="-25000" dirty="0" smtClean="0"/>
                <a:t>2</a:t>
              </a:r>
              <a:r>
                <a:rPr lang="tr-TR" dirty="0" smtClean="0"/>
                <a:t> </a:t>
              </a:r>
              <a:endParaRPr lang="tr-TR" dirty="0"/>
            </a:p>
          </p:txBody>
        </p:sp>
      </p:grp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73789"/>
              </p:ext>
            </p:extLst>
          </p:nvPr>
        </p:nvGraphicFramePr>
        <p:xfrm>
          <a:off x="1700213" y="4293096"/>
          <a:ext cx="574357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Denklem" r:id="rId4" imgW="2032000" imgH="749300" progId="Equation.3">
                  <p:embed/>
                </p:oleObj>
              </mc:Choice>
              <mc:Fallback>
                <p:oleObj name="Denklem" r:id="rId4" imgW="2032000" imgH="749300" progId="Equation.3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4293096"/>
                        <a:ext cx="5743575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0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80" y="1386802"/>
            <a:ext cx="7817041" cy="3001921"/>
          </a:xfrm>
          <a:prstGeom prst="rect">
            <a:avLst/>
          </a:prstGeom>
        </p:spPr>
      </p:pic>
      <p:sp>
        <p:nvSpPr>
          <p:cNvPr id="25" name="2 İçerik Yer Tutucusu"/>
          <p:cNvSpPr>
            <a:spLocks noGrp="1"/>
          </p:cNvSpPr>
          <p:nvPr>
            <p:ph idx="1"/>
          </p:nvPr>
        </p:nvSpPr>
        <p:spPr>
          <a:xfrm>
            <a:off x="444312" y="4248866"/>
            <a:ext cx="8232144" cy="54828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 smtClean="0"/>
              <a:t>5 </a:t>
            </a:r>
            <a:r>
              <a:rPr lang="el-GR" dirty="0" smtClean="0"/>
              <a:t>Ω</a:t>
            </a:r>
            <a:r>
              <a:rPr lang="tr-TR" dirty="0" smtClean="0"/>
              <a:t> direnç üzerinde harcanan güç?</a:t>
            </a:r>
          </a:p>
        </p:txBody>
      </p:sp>
    </p:spTree>
    <p:extLst>
      <p:ext uri="{BB962C8B-B14F-4D97-AF65-F5344CB8AC3E}">
        <p14:creationId xmlns:p14="http://schemas.microsoft.com/office/powerpoint/2010/main" val="23476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663480" y="715111"/>
            <a:ext cx="7817041" cy="3001921"/>
            <a:chOff x="444312" y="1143000"/>
            <a:chExt cx="7817041" cy="3001921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312" y="1143000"/>
              <a:ext cx="7817041" cy="3001921"/>
            </a:xfrm>
            <a:prstGeom prst="rect">
              <a:avLst/>
            </a:prstGeom>
          </p:spPr>
        </p:pic>
        <p:cxnSp>
          <p:nvCxnSpPr>
            <p:cNvPr id="9" name="Düz Ok Bağlayıcısı 8"/>
            <p:cNvCxnSpPr/>
            <p:nvPr/>
          </p:nvCxnSpPr>
          <p:spPr>
            <a:xfrm>
              <a:off x="4384284" y="2095138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Ok Bağlayıcısı 9"/>
            <p:cNvCxnSpPr/>
            <p:nvPr/>
          </p:nvCxnSpPr>
          <p:spPr>
            <a:xfrm>
              <a:off x="3203848" y="1852826"/>
              <a:ext cx="3240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Ok Bağlayıcısı 10"/>
            <p:cNvCxnSpPr/>
            <p:nvPr/>
          </p:nvCxnSpPr>
          <p:spPr>
            <a:xfrm rot="5400000">
              <a:off x="3470466" y="2122552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/>
            <p:nvPr/>
          </p:nvCxnSpPr>
          <p:spPr>
            <a:xfrm>
              <a:off x="5568682" y="1851498"/>
              <a:ext cx="39204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5284"/>
              </p:ext>
            </p:extLst>
          </p:nvPr>
        </p:nvGraphicFramePr>
        <p:xfrm>
          <a:off x="1592263" y="3861048"/>
          <a:ext cx="59594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Denklem" r:id="rId4" imgW="2108160" imgH="876240" progId="Equation.3">
                  <p:embed/>
                </p:oleObj>
              </mc:Choice>
              <mc:Fallback>
                <p:oleObj name="Denklem" r:id="rId4" imgW="2108160" imgH="876240" progId="Equation.3">
                  <p:embed/>
                  <p:pic>
                    <p:nvPicPr>
                      <p:cNvPr id="0" name="Nesn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3861048"/>
                        <a:ext cx="5959475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9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507</TotalTime>
  <Words>234</Words>
  <Application>Microsoft Office PowerPoint</Application>
  <PresentationFormat>Ekran Gösterisi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Austin</vt:lpstr>
      <vt:lpstr>Denklem</vt:lpstr>
      <vt:lpstr>ELEKTRİK DEVRE TEMELLERİ</vt:lpstr>
      <vt:lpstr>Ders İçeriği</vt:lpstr>
      <vt:lpstr>Düğüm Gerilimleri Yöntemleri</vt:lpstr>
      <vt:lpstr>Düğüm Gerilimleri Yöntemleri</vt:lpstr>
      <vt:lpstr>Düğüm Gerilimleri Yöntemleri</vt:lpstr>
      <vt:lpstr>Düğüm Gerilimleri Yöntemleri</vt:lpstr>
      <vt:lpstr>Düğüm Gerilimleri Yöntemleri</vt:lpstr>
      <vt:lpstr>Örnek</vt:lpstr>
      <vt:lpstr>PowerPoint Sunusu</vt:lpstr>
      <vt:lpstr>PowerPoint Sunusu</vt:lpstr>
      <vt:lpstr>PowerPoint Sunusu</vt:lpstr>
      <vt:lpstr>Örnek</vt:lpstr>
      <vt:lpstr>PowerPoint Sunusu</vt:lpstr>
      <vt:lpstr>PowerPoint Sunusu</vt:lpstr>
      <vt:lpstr>Örnek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 DEVRE TEMELLERİ</dc:title>
  <dc:creator>İDİL IŞIKLI ESENER</dc:creator>
  <cp:lastModifiedBy>İDİL IŞIKLI ESENER</cp:lastModifiedBy>
  <cp:revision>173</cp:revision>
  <dcterms:created xsi:type="dcterms:W3CDTF">2018-02-22T20:40:52Z</dcterms:created>
  <dcterms:modified xsi:type="dcterms:W3CDTF">2018-04-20T08:23:00Z</dcterms:modified>
</cp:coreProperties>
</file>