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95" r:id="rId5"/>
    <p:sldId id="260" r:id="rId6"/>
    <p:sldId id="275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311" r:id="rId18"/>
    <p:sldId id="310" r:id="rId19"/>
    <p:sldId id="309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313" r:id="rId31"/>
    <p:sldId id="314" r:id="rId32"/>
    <p:sldId id="315" r:id="rId33"/>
    <p:sldId id="297" r:id="rId34"/>
    <p:sldId id="306" r:id="rId35"/>
    <p:sldId id="307" r:id="rId36"/>
    <p:sldId id="308" r:id="rId37"/>
    <p:sldId id="317" r:id="rId38"/>
    <p:sldId id="296" r:id="rId39"/>
    <p:sldId id="312" r:id="rId40"/>
    <p:sldId id="316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9.wmf"/><Relationship Id="rId4" Type="http://schemas.openxmlformats.org/officeDocument/2006/relationships/image" Target="../media/image9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D3BA3F7-A207-43D1-87B4-E2455EFAC240}" type="datetimeFigureOut">
              <a:rPr lang="tr-TR" smtClean="0"/>
              <a:t>20.04.2018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C5969CE-A489-4666-81EB-1C90E8723501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A3F7-A207-43D1-87B4-E2455EFAC240}" type="datetimeFigureOut">
              <a:rPr lang="tr-TR" smtClean="0"/>
              <a:t>20.04.2018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9CE-A489-4666-81EB-1C90E87235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A3F7-A207-43D1-87B4-E2455EFAC240}" type="datetimeFigureOut">
              <a:rPr lang="tr-TR" smtClean="0"/>
              <a:t>20.04.2018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9CE-A489-4666-81EB-1C90E87235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A3F7-A207-43D1-87B4-E2455EFAC240}" type="datetimeFigureOut">
              <a:rPr lang="tr-TR" smtClean="0"/>
              <a:t>20.04.2018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9CE-A489-4666-81EB-1C90E87235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A3F7-A207-43D1-87B4-E2455EFAC240}" type="datetimeFigureOut">
              <a:rPr lang="tr-TR" smtClean="0"/>
              <a:t>20.04.2018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9CE-A489-4666-81EB-1C90E87235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A3F7-A207-43D1-87B4-E2455EFAC240}" type="datetimeFigureOut">
              <a:rPr lang="tr-TR" smtClean="0"/>
              <a:t>20.04.2018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9CE-A489-4666-81EB-1C90E872350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A3F7-A207-43D1-87B4-E2455EFAC240}" type="datetimeFigureOut">
              <a:rPr lang="tr-TR" smtClean="0"/>
              <a:t>20.04.2018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9CE-A489-4666-81EB-1C90E87235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A3F7-A207-43D1-87B4-E2455EFAC240}" type="datetimeFigureOut">
              <a:rPr lang="tr-TR" smtClean="0"/>
              <a:t>20.04.2018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9CE-A489-4666-81EB-1C90E87235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A3F7-A207-43D1-87B4-E2455EFAC240}" type="datetimeFigureOut">
              <a:rPr lang="tr-TR" smtClean="0"/>
              <a:t>20.04.2018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9CE-A489-4666-81EB-1C90E87235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A3F7-A207-43D1-87B4-E2455EFAC240}" type="datetimeFigureOut">
              <a:rPr lang="tr-TR" smtClean="0"/>
              <a:t>20.04.2018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9CE-A489-4666-81EB-1C90E8723501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A3F7-A207-43D1-87B4-E2455EFAC240}" type="datetimeFigureOut">
              <a:rPr lang="tr-TR" smtClean="0"/>
              <a:t>20.04.2018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69CE-A489-4666-81EB-1C90E87235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D3BA3F7-A207-43D1-87B4-E2455EFAC240}" type="datetimeFigureOut">
              <a:rPr lang="tr-TR" smtClean="0"/>
              <a:t>20.04.2018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C5969CE-A489-4666-81EB-1C90E872350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0.png"/><Relationship Id="rId7" Type="http://schemas.openxmlformats.org/officeDocument/2006/relationships/image" Target="../media/image47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98.jpeg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9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96.wmf"/><Relationship Id="rId5" Type="http://schemas.openxmlformats.org/officeDocument/2006/relationships/image" Target="../media/image98.jpeg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99.wmf"/><Relationship Id="rId9" Type="http://schemas.openxmlformats.org/officeDocument/2006/relationships/image" Target="../media/image95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1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730764" y="2348880"/>
            <a:ext cx="3313355" cy="2204864"/>
          </a:xfrm>
        </p:spPr>
        <p:txBody>
          <a:bodyPr>
            <a:noAutofit/>
          </a:bodyPr>
          <a:lstStyle/>
          <a:p>
            <a:pPr algn="just"/>
            <a:r>
              <a:rPr lang="tr-TR" sz="4800" b="1" dirty="0" smtClean="0"/>
              <a:t>ELEKTRİK DEVRE TEMELLERİ</a:t>
            </a:r>
            <a:endParaRPr lang="tr-TR" sz="48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/>
              <a:t>Dr. Öğr. </a:t>
            </a:r>
            <a:r>
              <a:rPr lang="tr-TR" sz="2800" b="1" smtClean="0"/>
              <a:t>Üyesi</a:t>
            </a:r>
          </a:p>
          <a:p>
            <a:pPr algn="r"/>
            <a:r>
              <a:rPr lang="tr-TR" sz="2800" b="1" smtClean="0"/>
              <a:t>İdil </a:t>
            </a:r>
            <a:r>
              <a:rPr lang="tr-TR" sz="2800" b="1" dirty="0" smtClean="0"/>
              <a:t>IŞIKLI ESENER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9324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416942" cy="757888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>Dal, Düğüm ve Çevre Kavramları</a:t>
            </a:r>
            <a:endParaRPr lang="tr-TR" sz="3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483052"/>
            <a:ext cx="7920880" cy="4610244"/>
          </a:xfrm>
        </p:spPr>
        <p:txBody>
          <a:bodyPr>
            <a:noAutofit/>
          </a:bodyPr>
          <a:lstStyle/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tr-TR" sz="2200" i="1" dirty="0"/>
              <a:t>b</a:t>
            </a:r>
            <a:r>
              <a:rPr lang="tr-TR" sz="2200" dirty="0"/>
              <a:t> adet dal, </a:t>
            </a:r>
            <a:r>
              <a:rPr lang="tr-TR" sz="2200" i="1" dirty="0"/>
              <a:t>n</a:t>
            </a:r>
            <a:r>
              <a:rPr lang="tr-TR" sz="2200" dirty="0"/>
              <a:t> adet düğüm ve </a:t>
            </a:r>
            <a:r>
              <a:rPr lang="tr-TR" sz="2200" i="1" dirty="0"/>
              <a:t>l</a:t>
            </a:r>
            <a:r>
              <a:rPr lang="tr-TR" sz="2200" dirty="0"/>
              <a:t> adet bağımsız çevrenin olduğu devre için</a:t>
            </a:r>
            <a:r>
              <a:rPr lang="tr-TR" sz="2200" dirty="0" smtClean="0"/>
              <a:t>: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endParaRPr lang="tr-TR" sz="2200" dirty="0"/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endParaRPr lang="tr-TR" sz="2200" dirty="0" smtClean="0"/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endParaRPr lang="tr-TR" sz="2200" dirty="0"/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pt-BR" sz="2200" dirty="0" smtClean="0"/>
              <a:t>b=5</a:t>
            </a:r>
            <a:r>
              <a:rPr lang="pt-BR" sz="2200" dirty="0"/>
              <a:t>, n=3 ise l=3 olur</a:t>
            </a:r>
            <a:r>
              <a:rPr lang="pt-BR" sz="2200" dirty="0" smtClean="0"/>
              <a:t>.</a:t>
            </a:r>
            <a:endParaRPr lang="tr-TR" sz="2200" dirty="0" smtClean="0"/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tr-TR" sz="2200" dirty="0"/>
              <a:t>İki ya da daha fazla eleman art arda bağlı ise </a:t>
            </a:r>
            <a:r>
              <a:rPr lang="tr-TR" sz="2200" b="1" dirty="0"/>
              <a:t>aynı akım</a:t>
            </a:r>
            <a:r>
              <a:rPr lang="tr-TR" sz="2200" dirty="0"/>
              <a:t>ı geçirirler ve bu elemanlar birbirlerine </a:t>
            </a:r>
            <a:r>
              <a:rPr lang="tr-TR" sz="2200" b="1" dirty="0">
                <a:solidFill>
                  <a:schemeClr val="accent1"/>
                </a:solidFill>
              </a:rPr>
              <a:t>seri bağlı</a:t>
            </a:r>
            <a:r>
              <a:rPr lang="tr-TR" sz="2200" dirty="0"/>
              <a:t>dır denir. </a:t>
            </a:r>
            <a:endParaRPr lang="tr-TR" sz="2200" dirty="0" smtClean="0"/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tr-TR" sz="2200" dirty="0"/>
              <a:t>İki ya da daha fazla eleman aynı düğümler arasında bağlı ise üzerlerine düşen </a:t>
            </a:r>
            <a:r>
              <a:rPr lang="tr-TR" sz="2200" b="1" dirty="0"/>
              <a:t>gerilim aynı</a:t>
            </a:r>
            <a:r>
              <a:rPr lang="tr-TR" sz="2200" dirty="0"/>
              <a:t>dır ve bu elemanlar birbirlerine </a:t>
            </a:r>
            <a:r>
              <a:rPr lang="tr-TR" sz="2200" b="1" dirty="0">
                <a:solidFill>
                  <a:schemeClr val="accent1"/>
                </a:solidFill>
              </a:rPr>
              <a:t>paralel bağlı</a:t>
            </a:r>
            <a:r>
              <a:rPr lang="tr-TR" sz="2200" dirty="0"/>
              <a:t>dır denir.</a:t>
            </a:r>
            <a:endParaRPr lang="tr-TR" sz="2200" dirty="0" smtClean="0"/>
          </a:p>
          <a:p>
            <a:pPr marL="68580" indent="0" algn="just">
              <a:buSzPct val="100000"/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35" y="2301429"/>
            <a:ext cx="2133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8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Örnek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İçerik Yer Tutucusu 1"/>
          <p:cNvSpPr>
            <a:spLocks noGrp="1"/>
          </p:cNvSpPr>
          <p:nvPr>
            <p:ph idx="1"/>
          </p:nvPr>
        </p:nvSpPr>
        <p:spPr>
          <a:xfrm>
            <a:off x="611560" y="1123012"/>
            <a:ext cx="7920880" cy="721812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tr-TR" dirty="0"/>
              <a:t>Aşağıdaki </a:t>
            </a:r>
            <a:r>
              <a:rPr lang="tr-TR" dirty="0" smtClean="0"/>
              <a:t>devrelerde </a:t>
            </a:r>
            <a:r>
              <a:rPr lang="tr-TR" dirty="0"/>
              <a:t>dal, düğüm ve bağımsız çevreleri bulun. Seri ve paralel bağlı elemanları </a:t>
            </a:r>
            <a:r>
              <a:rPr lang="tr-TR" dirty="0" smtClean="0"/>
              <a:t>tanımlayınız.</a:t>
            </a:r>
          </a:p>
          <a:p>
            <a:pPr marL="0" lvl="1" indent="0" algn="just">
              <a:buNone/>
            </a:pPr>
            <a:endParaRPr lang="tr-TR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88" y="1916832"/>
            <a:ext cx="434682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76" y="4286596"/>
            <a:ext cx="4488648" cy="187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1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Kirchoff Akım Kanunu (KAK)</a:t>
            </a:r>
            <a:endParaRPr lang="tr-TR" sz="3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1513900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Bir devrede herhangi bir düğümdeki akımların </a:t>
            </a:r>
            <a:r>
              <a:rPr lang="tr-TR" sz="2200" u="sng" dirty="0"/>
              <a:t>cebirsel</a:t>
            </a:r>
            <a:r>
              <a:rPr lang="tr-TR" sz="2200" dirty="0"/>
              <a:t> toplamı </a:t>
            </a:r>
            <a:r>
              <a:rPr lang="tr-TR" sz="2200" b="1" dirty="0"/>
              <a:t>sıfıra</a:t>
            </a:r>
            <a:r>
              <a:rPr lang="tr-TR" sz="2200" dirty="0"/>
              <a:t> eşittir. </a:t>
            </a:r>
            <a:endParaRPr lang="tr-TR" sz="2200" dirty="0" smtClean="0"/>
          </a:p>
          <a:p>
            <a:pPr algn="just"/>
            <a:r>
              <a:rPr lang="tr-TR" sz="2200" dirty="0" smtClean="0"/>
              <a:t>Bir </a:t>
            </a:r>
            <a:r>
              <a:rPr lang="tr-TR" sz="2200" dirty="0"/>
              <a:t>düğüme giren akımların toplamı, o düğümden çıkan akımların toplamına eşittir.</a:t>
            </a:r>
          </a:p>
          <a:p>
            <a:pPr marL="0" lvl="1" indent="0" algn="just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2" descr="http://upload.wikimedia.org/wikipedia/commons/2/2e/Kirchhoff's_first_law_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37" y="2924944"/>
            <a:ext cx="307872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0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40" y="2594400"/>
            <a:ext cx="6139402" cy="3168352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Kirchoff Akım Kanunu (KAK)</a:t>
            </a:r>
            <a:endParaRPr lang="tr-TR" sz="3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1513900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Bir devrede herhangi bir düğümdeki akımların </a:t>
            </a:r>
            <a:r>
              <a:rPr lang="tr-TR" sz="2200" u="sng" dirty="0"/>
              <a:t>cebirsel</a:t>
            </a:r>
            <a:r>
              <a:rPr lang="tr-TR" sz="2200" dirty="0"/>
              <a:t> toplamı </a:t>
            </a:r>
            <a:r>
              <a:rPr lang="tr-TR" sz="2200" b="1" dirty="0"/>
              <a:t>sıfıra</a:t>
            </a:r>
            <a:r>
              <a:rPr lang="tr-TR" sz="2200" dirty="0"/>
              <a:t> eşittir. </a:t>
            </a:r>
            <a:endParaRPr lang="tr-TR" sz="2200" dirty="0" smtClean="0"/>
          </a:p>
          <a:p>
            <a:pPr algn="just"/>
            <a:r>
              <a:rPr lang="tr-TR" sz="2200" dirty="0" smtClean="0"/>
              <a:t>Bir </a:t>
            </a:r>
            <a:r>
              <a:rPr lang="tr-TR" sz="2200" dirty="0"/>
              <a:t>düğüme giren akımların toplamı, o düğümden çıkan akımların toplamına eşittir.</a:t>
            </a:r>
          </a:p>
          <a:p>
            <a:pPr marL="0" lvl="1" indent="0" algn="just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257649"/>
            <a:ext cx="2088214" cy="20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Kirchoff Gerilim Kanunu (KGK) </a:t>
            </a:r>
            <a:endParaRPr lang="tr-TR" sz="3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1513900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Bir devrede herhangi bir kapalı yol boyunca gerilimlerin cebirsel toplamı sıfıra eşittir.</a:t>
            </a:r>
          </a:p>
          <a:p>
            <a:pPr algn="just"/>
            <a:r>
              <a:rPr lang="tr-TR" sz="2200" dirty="0"/>
              <a:t>Bu tanımın yapılabilmesi için her bir eleman üzerindeki gerilimlere cebirsel işaret (yön) atanmalıdır</a:t>
            </a:r>
            <a:r>
              <a:rPr lang="tr-TR" sz="2200" dirty="0" smtClean="0"/>
              <a:t>.</a:t>
            </a:r>
            <a:endParaRPr lang="tr-TR" sz="22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2" descr="http://www.angelfire.com/planet/funwithtransistors/images/FIG-0-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46085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4391856" y="5157192"/>
            <a:ext cx="4212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-E +V</a:t>
            </a:r>
            <a:r>
              <a:rPr lang="tr-TR" sz="4000" baseline="-25000" dirty="0" smtClean="0"/>
              <a:t>1</a:t>
            </a:r>
            <a:r>
              <a:rPr lang="tr-TR" sz="4000" dirty="0" smtClean="0"/>
              <a:t>+V</a:t>
            </a:r>
            <a:r>
              <a:rPr lang="tr-TR" sz="4000" baseline="-25000" dirty="0" smtClean="0"/>
              <a:t>2</a:t>
            </a:r>
            <a:r>
              <a:rPr lang="tr-TR" sz="4000" dirty="0" smtClean="0"/>
              <a:t>+</a:t>
            </a:r>
            <a:r>
              <a:rPr lang="tr-TR" sz="4000" baseline="-25000" dirty="0" smtClean="0"/>
              <a:t> </a:t>
            </a:r>
            <a:r>
              <a:rPr lang="tr-TR" sz="4000" dirty="0" smtClean="0"/>
              <a:t>V</a:t>
            </a:r>
            <a:r>
              <a:rPr lang="tr-TR" sz="4000" baseline="-25000" dirty="0" smtClean="0"/>
              <a:t>3</a:t>
            </a:r>
            <a:r>
              <a:rPr lang="tr-TR" sz="4000" dirty="0" smtClean="0"/>
              <a:t>=0</a:t>
            </a:r>
          </a:p>
          <a:p>
            <a:r>
              <a:rPr lang="tr-TR" sz="4000" dirty="0" smtClean="0"/>
              <a:t> E=V</a:t>
            </a:r>
            <a:r>
              <a:rPr lang="tr-TR" sz="4000" baseline="-25000" dirty="0" smtClean="0"/>
              <a:t>1</a:t>
            </a:r>
            <a:r>
              <a:rPr lang="tr-TR" sz="4000" dirty="0" smtClean="0"/>
              <a:t>+V</a:t>
            </a:r>
            <a:r>
              <a:rPr lang="tr-TR" sz="4000" baseline="-25000" dirty="0" smtClean="0"/>
              <a:t>2</a:t>
            </a:r>
            <a:r>
              <a:rPr lang="tr-TR" sz="4000" dirty="0" smtClean="0"/>
              <a:t>+V</a:t>
            </a:r>
            <a:r>
              <a:rPr lang="tr-TR" sz="4000" baseline="-25000" dirty="0" smtClean="0"/>
              <a:t>3</a:t>
            </a:r>
            <a:endParaRPr lang="tr-TR" sz="4000" dirty="0"/>
          </a:p>
        </p:txBody>
      </p:sp>
      <p:cxnSp>
        <p:nvCxnSpPr>
          <p:cNvPr id="10" name="Düz Ok Bağlayıcısı 9"/>
          <p:cNvCxnSpPr/>
          <p:nvPr/>
        </p:nvCxnSpPr>
        <p:spPr>
          <a:xfrm rot="16200000">
            <a:off x="2429824" y="2871000"/>
            <a:ext cx="0" cy="11160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rot="16200000">
            <a:off x="3833856" y="2828489"/>
            <a:ext cx="0" cy="11160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5004048" y="3699092"/>
            <a:ext cx="0" cy="11160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Yay 12"/>
          <p:cNvSpPr/>
          <p:nvPr/>
        </p:nvSpPr>
        <p:spPr>
          <a:xfrm>
            <a:off x="2397544" y="4008428"/>
            <a:ext cx="1598392" cy="860732"/>
          </a:xfrm>
          <a:prstGeom prst="arc">
            <a:avLst>
              <a:gd name="adj1" fmla="val 11409798"/>
              <a:gd name="adj2" fmla="val 5590381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899592" y="3573016"/>
            <a:ext cx="0" cy="1368152"/>
          </a:xfrm>
          <a:prstGeom prst="straightConnector1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Kirchoff Gerilim Kanunu (KGK) </a:t>
            </a:r>
            <a:endParaRPr lang="tr-TR" sz="3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43378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b="1" dirty="0" smtClean="0">
                <a:solidFill>
                  <a:schemeClr val="accent1"/>
                </a:solidFill>
              </a:rPr>
              <a:t>Örnek</a:t>
            </a:r>
            <a:endParaRPr lang="tr-TR" sz="2200" b="1" dirty="0">
              <a:solidFill>
                <a:schemeClr val="accent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63161"/>
            <a:ext cx="6040441" cy="475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Örnek</a:t>
            </a:r>
            <a:endParaRPr lang="tr-TR" sz="3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721812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dirty="0" smtClean="0">
                <a:solidFill>
                  <a:schemeClr val="tx1"/>
                </a:solidFill>
              </a:rPr>
              <a:t>Ohm Kanunu’nu kullanarak kaynaktan çekilen akımı bulunuz.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96" y="1772816"/>
            <a:ext cx="357612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3" y="4156170"/>
            <a:ext cx="7310654" cy="10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98" y="5373216"/>
            <a:ext cx="2557604" cy="87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4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Örnek</a:t>
            </a:r>
            <a:endParaRPr lang="tr-TR" sz="3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721812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dirty="0" smtClean="0">
                <a:solidFill>
                  <a:schemeClr val="tx1"/>
                </a:solidFill>
              </a:rPr>
              <a:t>Ohm Kanunu’nu kullanarak dirençler üzerinden geçen akımları bulunuz.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5301208"/>
            <a:ext cx="2933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6145662"/>
            <a:ext cx="5648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717032"/>
            <a:ext cx="4953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581500"/>
            <a:ext cx="540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073399"/>
            <a:ext cx="49149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Örnek</a:t>
            </a:r>
            <a:endParaRPr lang="tr-TR" sz="3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721812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dirty="0" smtClean="0">
                <a:solidFill>
                  <a:schemeClr val="tx1"/>
                </a:solidFill>
              </a:rPr>
              <a:t>KAK uygulayarak A</a:t>
            </a:r>
            <a:r>
              <a:rPr lang="tr-TR" sz="2200" baseline="-25000" dirty="0" smtClean="0">
                <a:solidFill>
                  <a:schemeClr val="tx1"/>
                </a:solidFill>
              </a:rPr>
              <a:t>1</a:t>
            </a:r>
            <a:r>
              <a:rPr lang="tr-TR" sz="2200" dirty="0" smtClean="0">
                <a:solidFill>
                  <a:schemeClr val="tx1"/>
                </a:solidFill>
              </a:rPr>
              <a:t> ve A</a:t>
            </a:r>
            <a:r>
              <a:rPr lang="tr-TR" sz="2200" baseline="-25000" dirty="0" smtClean="0">
                <a:solidFill>
                  <a:schemeClr val="tx1"/>
                </a:solidFill>
              </a:rPr>
              <a:t>2</a:t>
            </a:r>
            <a:r>
              <a:rPr lang="tr-TR" sz="2200" dirty="0" smtClean="0">
                <a:solidFill>
                  <a:schemeClr val="tx1"/>
                </a:solidFill>
              </a:rPr>
              <a:t> ampermetrelerinin göstermesi gereken değerleri bulunuz.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11" y="2060610"/>
            <a:ext cx="4317778" cy="264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4" y="4651226"/>
            <a:ext cx="8039252" cy="64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64" y="5269210"/>
            <a:ext cx="3169474" cy="75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38" y="5951300"/>
            <a:ext cx="4509324" cy="55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1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Örnek</a:t>
            </a:r>
            <a:endParaRPr lang="tr-TR" sz="3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43378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i="1" dirty="0" smtClean="0">
                <a:solidFill>
                  <a:schemeClr val="tx1"/>
                </a:solidFill>
              </a:rPr>
              <a:t>v</a:t>
            </a:r>
            <a:r>
              <a:rPr lang="tr-TR" sz="2200" baseline="-25000" dirty="0" smtClean="0">
                <a:solidFill>
                  <a:schemeClr val="tx1"/>
                </a:solidFill>
              </a:rPr>
              <a:t>1</a:t>
            </a:r>
            <a:r>
              <a:rPr lang="tr-TR" sz="2200" dirty="0" smtClean="0">
                <a:solidFill>
                  <a:schemeClr val="tx1"/>
                </a:solidFill>
              </a:rPr>
              <a:t> ve </a:t>
            </a:r>
            <a:r>
              <a:rPr lang="tr-TR" sz="2200" i="1" dirty="0" smtClean="0">
                <a:solidFill>
                  <a:schemeClr val="tx1"/>
                </a:solidFill>
              </a:rPr>
              <a:t>v</a:t>
            </a:r>
            <a:r>
              <a:rPr lang="tr-TR" sz="2200" baseline="-25000" dirty="0" smtClean="0">
                <a:solidFill>
                  <a:schemeClr val="tx1"/>
                </a:solidFill>
              </a:rPr>
              <a:t>2</a:t>
            </a:r>
            <a:r>
              <a:rPr lang="tr-TR" sz="2200" dirty="0" smtClean="0">
                <a:solidFill>
                  <a:schemeClr val="tx1"/>
                </a:solidFill>
              </a:rPr>
              <a:t> gerilimlerini bulunuz.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66799"/>
            <a:ext cx="7920880" cy="406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2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Ders İçeriği</a:t>
            </a:r>
            <a:endParaRPr lang="tr-TR" sz="3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483052"/>
            <a:ext cx="7920880" cy="4538236"/>
          </a:xfrm>
        </p:spPr>
        <p:txBody>
          <a:bodyPr>
            <a:noAutofit/>
          </a:bodyPr>
          <a:lstStyle/>
          <a:p>
            <a:pPr marL="525780" indent="-457200" algn="just">
              <a:buSzPct val="100000"/>
              <a:buFont typeface="+mj-lt"/>
              <a:buAutoNum type="arabicPeriod"/>
            </a:pPr>
            <a:r>
              <a:rPr lang="tr-TR" sz="2200" b="1" dirty="0" smtClean="0"/>
              <a:t>Temel Kavramlar</a:t>
            </a:r>
          </a:p>
          <a:p>
            <a:pPr lvl="1" algn="just"/>
            <a:r>
              <a:rPr lang="tr-TR" dirty="0" smtClean="0"/>
              <a:t>Yük, Akım, Gerilim, Güç ve Enerji, Devre Elemanları</a:t>
            </a:r>
          </a:p>
          <a:p>
            <a:pPr marL="525780" indent="-457200" algn="just">
              <a:buSzPct val="100000"/>
              <a:buFont typeface="+mj-lt"/>
              <a:buAutoNum type="arabicPeriod"/>
            </a:pPr>
            <a:r>
              <a:rPr lang="tr-TR" sz="2200" b="1" dirty="0"/>
              <a:t>Temel </a:t>
            </a:r>
            <a:r>
              <a:rPr lang="tr-TR" sz="2200" b="1" dirty="0" smtClean="0"/>
              <a:t>Kanunlar</a:t>
            </a:r>
            <a:endParaRPr lang="tr-TR" sz="2200" b="1" dirty="0"/>
          </a:p>
          <a:p>
            <a:pPr lvl="1" algn="just"/>
            <a:r>
              <a:rPr lang="tr-TR" dirty="0" smtClean="0"/>
              <a:t>Ohm Kanunu, Düğüm, Dal, Çevre Kavramları, Kirchoff Kanunları, Seri Direnç ve Gerilim Bölme, Paralel Direnç ve Akım Bölme, </a:t>
            </a:r>
            <a:r>
              <a:rPr lang="el-GR" dirty="0" smtClean="0"/>
              <a:t>Υ</a:t>
            </a:r>
            <a:r>
              <a:rPr lang="tr-TR" dirty="0" smtClean="0"/>
              <a:t>-</a:t>
            </a:r>
            <a:r>
              <a:rPr lang="el-GR" dirty="0" smtClean="0"/>
              <a:t>Δ</a:t>
            </a:r>
            <a:r>
              <a:rPr lang="tr-TR" dirty="0" smtClean="0"/>
              <a:t> Dönüşümleri</a:t>
            </a:r>
            <a:endParaRPr lang="tr-TR" dirty="0"/>
          </a:p>
          <a:p>
            <a:pPr marL="525780" indent="-457200" algn="just">
              <a:buSzPct val="100000"/>
              <a:buFont typeface="+mj-lt"/>
              <a:buAutoNum type="arabicPeriod"/>
            </a:pPr>
            <a:r>
              <a:rPr lang="tr-TR" sz="2200" b="1" smtClean="0"/>
              <a:t>Devre Analizi </a:t>
            </a:r>
            <a:r>
              <a:rPr lang="tr-TR" sz="2200" b="1" dirty="0" smtClean="0"/>
              <a:t>Yöntemleri</a:t>
            </a:r>
            <a:endParaRPr lang="tr-TR" sz="2200" b="1" dirty="0"/>
          </a:p>
          <a:p>
            <a:pPr lvl="1" algn="just"/>
            <a:r>
              <a:rPr lang="tr-TR" dirty="0" smtClean="0"/>
              <a:t>Çevre Akımları Yöntemi, Düğüm Gerilimleri Yöntemi </a:t>
            </a:r>
          </a:p>
          <a:p>
            <a:pPr marL="525780" indent="-457200" algn="just">
              <a:buSzPct val="100000"/>
              <a:buFont typeface="+mj-lt"/>
              <a:buAutoNum type="arabicPeriod"/>
            </a:pPr>
            <a:r>
              <a:rPr lang="tr-TR" sz="2200" b="1" dirty="0" smtClean="0"/>
              <a:t>Devre Teoremleri</a:t>
            </a:r>
          </a:p>
          <a:p>
            <a:pPr lvl="1" algn="just"/>
            <a:r>
              <a:rPr lang="tr-TR" dirty="0" smtClean="0"/>
              <a:t>Lineerlik, </a:t>
            </a:r>
            <a:r>
              <a:rPr lang="tr-TR" dirty="0" err="1" smtClean="0"/>
              <a:t>Süperpozisyon</a:t>
            </a:r>
            <a:r>
              <a:rPr lang="tr-TR" dirty="0" smtClean="0"/>
              <a:t>, Kaynak Dönüşümü, </a:t>
            </a:r>
            <a:r>
              <a:rPr lang="tr-TR" dirty="0" err="1" smtClean="0"/>
              <a:t>Thevenin</a:t>
            </a:r>
            <a:r>
              <a:rPr lang="tr-TR" dirty="0" smtClean="0"/>
              <a:t> Teoremi, Norton Teoremi, Maksimum Güç Aktarımı</a:t>
            </a:r>
            <a:endParaRPr lang="tr-TR" dirty="0"/>
          </a:p>
          <a:p>
            <a:pPr marL="365760" lvl="1" indent="0">
              <a:buNone/>
            </a:pPr>
            <a:endParaRPr lang="tr-TR" sz="1600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/>
              <a:t>Örnek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43378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i="1" dirty="0" smtClean="0">
                <a:solidFill>
                  <a:schemeClr val="tx1"/>
                </a:solidFill>
              </a:rPr>
              <a:t>v</a:t>
            </a:r>
            <a:r>
              <a:rPr lang="tr-TR" sz="2200" baseline="-25000" dirty="0" smtClean="0">
                <a:solidFill>
                  <a:schemeClr val="tx1"/>
                </a:solidFill>
              </a:rPr>
              <a:t>1</a:t>
            </a:r>
            <a:r>
              <a:rPr lang="tr-TR" sz="2200" dirty="0" smtClean="0">
                <a:solidFill>
                  <a:schemeClr val="tx1"/>
                </a:solidFill>
              </a:rPr>
              <a:t> ve </a:t>
            </a:r>
            <a:r>
              <a:rPr lang="tr-TR" sz="2200" i="1" dirty="0" smtClean="0">
                <a:solidFill>
                  <a:schemeClr val="tx1"/>
                </a:solidFill>
              </a:rPr>
              <a:t>v</a:t>
            </a:r>
            <a:r>
              <a:rPr lang="tr-TR" sz="2200" baseline="-25000" dirty="0" smtClean="0">
                <a:solidFill>
                  <a:schemeClr val="tx1"/>
                </a:solidFill>
              </a:rPr>
              <a:t>2</a:t>
            </a:r>
            <a:r>
              <a:rPr lang="tr-TR" sz="2200" dirty="0" smtClean="0">
                <a:solidFill>
                  <a:schemeClr val="tx1"/>
                </a:solidFill>
              </a:rPr>
              <a:t> gerilimlerini bulunuz.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87" y="1916832"/>
            <a:ext cx="53090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/>
              <a:t>Örnek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43378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i="1" dirty="0" smtClean="0">
                <a:solidFill>
                  <a:schemeClr val="tx1"/>
                </a:solidFill>
              </a:rPr>
              <a:t>v</a:t>
            </a:r>
            <a:r>
              <a:rPr lang="tr-TR" sz="2200" baseline="-25000" dirty="0" smtClean="0">
                <a:solidFill>
                  <a:schemeClr val="tx1"/>
                </a:solidFill>
              </a:rPr>
              <a:t>0</a:t>
            </a:r>
            <a:r>
              <a:rPr lang="tr-TR" sz="2200" dirty="0" smtClean="0">
                <a:solidFill>
                  <a:schemeClr val="tx1"/>
                </a:solidFill>
              </a:rPr>
              <a:t> gerilimi ve </a:t>
            </a:r>
            <a:r>
              <a:rPr lang="tr-TR" sz="2200" i="1" dirty="0" smtClean="0">
                <a:solidFill>
                  <a:schemeClr val="tx1"/>
                </a:solidFill>
              </a:rPr>
              <a:t>i</a:t>
            </a:r>
            <a:r>
              <a:rPr lang="tr-TR" sz="2200" dirty="0" smtClean="0">
                <a:solidFill>
                  <a:schemeClr val="tx1"/>
                </a:solidFill>
              </a:rPr>
              <a:t> akımını bulunuz.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914" y="1916832"/>
            <a:ext cx="384417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374604"/>
            <a:ext cx="62293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3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/>
              <a:t>Örnek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43378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i="1" dirty="0" smtClean="0">
                <a:solidFill>
                  <a:schemeClr val="tx1"/>
                </a:solidFill>
              </a:rPr>
              <a:t>v</a:t>
            </a:r>
            <a:r>
              <a:rPr lang="tr-TR" sz="2200" baseline="-25000" dirty="0" smtClean="0">
                <a:solidFill>
                  <a:schemeClr val="tx1"/>
                </a:solidFill>
              </a:rPr>
              <a:t>0</a:t>
            </a:r>
            <a:r>
              <a:rPr lang="tr-TR" sz="2200" dirty="0" smtClean="0">
                <a:solidFill>
                  <a:schemeClr val="tx1"/>
                </a:solidFill>
              </a:rPr>
              <a:t> gerilimi ve </a:t>
            </a:r>
            <a:r>
              <a:rPr lang="tr-TR" sz="2200" i="1" dirty="0" smtClean="0">
                <a:solidFill>
                  <a:schemeClr val="tx1"/>
                </a:solidFill>
              </a:rPr>
              <a:t>i</a:t>
            </a:r>
            <a:r>
              <a:rPr lang="tr-TR" sz="2200" baseline="-25000" dirty="0" smtClean="0">
                <a:solidFill>
                  <a:schemeClr val="tx1"/>
                </a:solidFill>
              </a:rPr>
              <a:t>0</a:t>
            </a:r>
            <a:r>
              <a:rPr lang="tr-TR" sz="2200" dirty="0" smtClean="0">
                <a:solidFill>
                  <a:schemeClr val="tx1"/>
                </a:solidFill>
              </a:rPr>
              <a:t> akımını bulunuz.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64" y="1844824"/>
            <a:ext cx="446847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74232"/>
            <a:ext cx="7429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4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/>
              <a:t>Örnek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43378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dirty="0" smtClean="0">
                <a:solidFill>
                  <a:schemeClr val="tx1"/>
                </a:solidFill>
              </a:rPr>
              <a:t>Gerilim ve akımları bulunuz.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71" y="1700808"/>
            <a:ext cx="41338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6" y="4001219"/>
            <a:ext cx="8572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Seri Bağlantı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İçerik Yer Tutucusu 1"/>
          <p:cNvSpPr>
            <a:spLocks noGrp="1"/>
          </p:cNvSpPr>
          <p:nvPr>
            <p:ph idx="1"/>
          </p:nvPr>
        </p:nvSpPr>
        <p:spPr>
          <a:xfrm>
            <a:off x="611560" y="1483052"/>
            <a:ext cx="7920880" cy="1657916"/>
          </a:xfrm>
        </p:spPr>
        <p:txBody>
          <a:bodyPr>
            <a:noAutofit/>
          </a:bodyPr>
          <a:lstStyle/>
          <a:p>
            <a:pPr indent="-342900" algn="just">
              <a:buFont typeface="Wingdings" panose="05000000000000000000" pitchFamily="2" charset="2"/>
              <a:buChar char="v"/>
            </a:pPr>
            <a:r>
              <a:rPr lang="tr-TR" sz="2200" dirty="0"/>
              <a:t>İki (veya daha fazla) uçlu elemanın bir ucu diğerine, diğer ucu ise farklı bir elemana bağlı ve </a:t>
            </a:r>
            <a:r>
              <a:rPr lang="tr-TR" sz="2200" u="sng" dirty="0"/>
              <a:t>üstünden aynı akım geçiyorsa </a:t>
            </a:r>
            <a:r>
              <a:rPr lang="tr-TR" sz="2200" dirty="0"/>
              <a:t>o elemanlar seri bağlıdır. </a:t>
            </a:r>
            <a:endParaRPr lang="tr-TR" sz="2200" dirty="0" smtClean="0"/>
          </a:p>
          <a:p>
            <a:pPr indent="-342900" algn="just">
              <a:buFont typeface="Wingdings" panose="05000000000000000000" pitchFamily="2" charset="2"/>
              <a:buChar char="v"/>
            </a:pPr>
            <a:r>
              <a:rPr lang="tr-TR" sz="2200" dirty="0"/>
              <a:t>Her bir eleman üzerinde düşen gerilim farklıdır.</a:t>
            </a:r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37" name="Resim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91" y="3140968"/>
            <a:ext cx="6450418" cy="2924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Metin kutusu 37"/>
              <p:cNvSpPr txBox="1"/>
              <p:nvPr/>
            </p:nvSpPr>
            <p:spPr>
              <a:xfrm>
                <a:off x="1291753" y="5950441"/>
                <a:ext cx="65604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8" name="Metin kutusu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753" y="5950441"/>
                <a:ext cx="6560495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3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Seri Bağlantı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86" y="1552002"/>
            <a:ext cx="6615874" cy="2736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457823" y="4611538"/>
                <a:ext cx="8229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tr-T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23" y="4611538"/>
                <a:ext cx="8229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457823" y="5363924"/>
                <a:ext cx="8229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23" y="5363924"/>
                <a:ext cx="8229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4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Seri Bağlantı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75486"/>
            <a:ext cx="3456384" cy="2343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3059832" y="4327278"/>
                <a:ext cx="5688632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327278"/>
                <a:ext cx="5688632" cy="397866"/>
              </a:xfrm>
              <a:prstGeom prst="rect">
                <a:avLst/>
              </a:prstGeom>
              <a:blipFill rotWithShape="1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3784343" y="5247320"/>
                <a:ext cx="4239610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43" y="5247320"/>
                <a:ext cx="4239610" cy="397866"/>
              </a:xfrm>
              <a:prstGeom prst="rect">
                <a:avLst/>
              </a:prstGeom>
              <a:blipFill rotWithShape="1"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686" y="1552002"/>
            <a:ext cx="661587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Paralel Bağlantı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İçerik Yer Tutucusu 1"/>
          <p:cNvSpPr>
            <a:spLocks noGrp="1"/>
          </p:cNvSpPr>
          <p:nvPr>
            <p:ph idx="1"/>
          </p:nvPr>
        </p:nvSpPr>
        <p:spPr>
          <a:xfrm>
            <a:off x="611560" y="1483052"/>
            <a:ext cx="7920880" cy="1657916"/>
          </a:xfrm>
        </p:spPr>
        <p:txBody>
          <a:bodyPr>
            <a:noAutofit/>
          </a:bodyPr>
          <a:lstStyle/>
          <a:p>
            <a:pPr algn="just">
              <a:buSzPct val="100000"/>
              <a:buFont typeface="Wingdings" panose="05000000000000000000" pitchFamily="2" charset="2"/>
              <a:buChar char="v"/>
            </a:pPr>
            <a:r>
              <a:rPr lang="tr-TR" sz="2200" dirty="0"/>
              <a:t>İki (veya daha fazla) eleman aynı iki uca bağlıysa ve elemanların üzerinde düşen gerilim aynıysa buna paralel bağlantı denir. </a:t>
            </a:r>
          </a:p>
          <a:p>
            <a:pPr algn="just">
              <a:buSzPct val="100000"/>
              <a:buFont typeface="Wingdings" panose="05000000000000000000" pitchFamily="2" charset="2"/>
              <a:buChar char="v"/>
            </a:pPr>
            <a:r>
              <a:rPr lang="tr-TR" sz="2200" dirty="0"/>
              <a:t>Her bir eleman üzerinden geçen akım  farklıdır</a:t>
            </a:r>
            <a:r>
              <a:rPr lang="tr-TR" sz="2200" dirty="0" smtClean="0"/>
              <a:t>.</a:t>
            </a:r>
            <a:endParaRPr lang="tr-TR" sz="22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29" y="3212976"/>
            <a:ext cx="6488142" cy="282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Paralel Bağlantı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51" y="1154240"/>
            <a:ext cx="6488142" cy="2828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262022" y="4774206"/>
                <a:ext cx="822960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22" y="4774206"/>
                <a:ext cx="8229600" cy="738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262022" y="4168553"/>
                <a:ext cx="8229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22" y="4168553"/>
                <a:ext cx="8229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1979712" y="5465042"/>
                <a:ext cx="1152128" cy="7578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sz="3200" dirty="0"/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465042"/>
                <a:ext cx="1152128" cy="757836"/>
              </a:xfrm>
              <a:prstGeom prst="rect">
                <a:avLst/>
              </a:prstGeom>
              <a:blipFill rotWithShape="1">
                <a:blip r:embed="rId5"/>
                <a:stretch>
                  <a:fillRect l="-529" t="-4000" b="-88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3419872" y="5510640"/>
                <a:ext cx="1152128" cy="7771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tr-TR" sz="3200" dirty="0"/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510640"/>
                <a:ext cx="1152128" cy="777136"/>
              </a:xfrm>
              <a:prstGeom prst="rect">
                <a:avLst/>
              </a:prstGeom>
              <a:blipFill rotWithShape="1">
                <a:blip r:embed="rId6"/>
                <a:stretch>
                  <a:fillRect t="-4724" b="-62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4716016" y="5532445"/>
                <a:ext cx="1152128" cy="7771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tr-TR" sz="3200" dirty="0"/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32445"/>
                <a:ext cx="1152128" cy="777136"/>
              </a:xfrm>
              <a:prstGeom prst="rect">
                <a:avLst/>
              </a:prstGeom>
              <a:blipFill rotWithShape="1">
                <a:blip r:embed="rId7"/>
                <a:stretch>
                  <a:fillRect l="-529" t="-4724" b="-62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etin kutusu 13"/>
              <p:cNvSpPr txBox="1"/>
              <p:nvPr/>
            </p:nvSpPr>
            <p:spPr>
              <a:xfrm>
                <a:off x="6274237" y="5510640"/>
                <a:ext cx="1152128" cy="7771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tr-TR" sz="3200" dirty="0"/>
              </a:p>
            </p:txBody>
          </p:sp>
        </mc:Choice>
        <mc:Fallback xmlns=""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237" y="5510640"/>
                <a:ext cx="1152128" cy="777136"/>
              </a:xfrm>
              <a:prstGeom prst="rect">
                <a:avLst/>
              </a:prstGeom>
              <a:blipFill rotWithShape="1">
                <a:blip r:embed="rId8"/>
                <a:stretch>
                  <a:fillRect t="-4724" b="-62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2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Paralel Bağlantı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2"/>
          <a:srcRect r="1289"/>
          <a:stretch/>
        </p:blipFill>
        <p:spPr>
          <a:xfrm>
            <a:off x="4283968" y="4671087"/>
            <a:ext cx="4248472" cy="97896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22" y="3933056"/>
            <a:ext cx="3624538" cy="245840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51" y="1154240"/>
            <a:ext cx="6488142" cy="282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Temel Kanunlar</a:t>
            </a:r>
            <a:endParaRPr lang="tr-TR" sz="3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1585908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tr-TR" b="1" dirty="0" smtClean="0">
                <a:solidFill>
                  <a:schemeClr val="accent1"/>
                </a:solidFill>
                <a:latin typeface="Century Gothic (Gövde)"/>
              </a:rPr>
              <a:t>Ohm Kanunu ve Direnç</a:t>
            </a:r>
          </a:p>
          <a:p>
            <a:pPr marL="0" lvl="1" indent="0" algn="just">
              <a:buNone/>
            </a:pPr>
            <a:endParaRPr lang="tr-TR" b="1" dirty="0" smtClean="0">
              <a:solidFill>
                <a:schemeClr val="accent1"/>
              </a:solidFill>
              <a:latin typeface="Century Gothic (Gövde)"/>
            </a:endParaRPr>
          </a:p>
          <a:p>
            <a:pPr algn="just"/>
            <a:r>
              <a:rPr lang="tr-TR" b="1" dirty="0" smtClean="0">
                <a:solidFill>
                  <a:schemeClr val="accent1"/>
                </a:solidFill>
                <a:latin typeface="Century Gothic (Gövde)"/>
              </a:rPr>
              <a:t>Direnç: </a:t>
            </a:r>
            <a:r>
              <a:rPr lang="tr-TR" sz="2200" dirty="0" smtClean="0"/>
              <a:t>Malzemelerin </a:t>
            </a:r>
            <a:r>
              <a:rPr lang="tr-TR" sz="2200" dirty="0"/>
              <a:t>akım akışına karşı koyma yeteneğidir</a:t>
            </a:r>
            <a:r>
              <a:rPr lang="tr-TR" sz="2200" dirty="0" smtClean="0"/>
              <a:t>.</a:t>
            </a:r>
          </a:p>
          <a:p>
            <a:pPr algn="just"/>
            <a:endParaRPr lang="tr-TR" sz="2200" dirty="0"/>
          </a:p>
          <a:p>
            <a:pPr marL="0" lvl="1" indent="0" algn="just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871550"/>
              </p:ext>
            </p:extLst>
          </p:nvPr>
        </p:nvGraphicFramePr>
        <p:xfrm>
          <a:off x="1318221" y="3922564"/>
          <a:ext cx="1525588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3" imgW="444240" imgH="317160" progId="Equation.DSMT4">
                  <p:embed/>
                </p:oleObj>
              </mc:Choice>
              <mc:Fallback>
                <p:oleObj name="Equation" r:id="rId3" imgW="444240" imgH="317160" progId="Equation.DSMT4">
                  <p:embed/>
                  <p:pic>
                    <p:nvPicPr>
                      <p:cNvPr id="0" name="Nesn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221" y="3922564"/>
                        <a:ext cx="1525588" cy="109061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37623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7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Örnek</a:t>
            </a:r>
            <a:endParaRPr lang="tr-TR" sz="3600" b="1" dirty="0"/>
          </a:p>
        </p:txBody>
      </p:sp>
      <p:sp>
        <p:nvSpPr>
          <p:cNvPr id="1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721812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dirty="0" smtClean="0">
                <a:solidFill>
                  <a:schemeClr val="tx1"/>
                </a:solidFill>
              </a:rPr>
              <a:t>A-B uçlarındaki eşdeğer direnç değerini hesaplayınız.</a:t>
            </a:r>
            <a:endParaRPr lang="tr-TR" sz="2200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15" y="2027286"/>
            <a:ext cx="4099570" cy="204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30" y="4195884"/>
            <a:ext cx="5450740" cy="103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4" y="5346332"/>
            <a:ext cx="7046812" cy="74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Örnek</a:t>
            </a:r>
            <a:endParaRPr lang="tr-TR" sz="3600" b="1" dirty="0"/>
          </a:p>
        </p:txBody>
      </p:sp>
      <p:sp>
        <p:nvSpPr>
          <p:cNvPr id="1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721812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dirty="0" smtClean="0">
                <a:solidFill>
                  <a:schemeClr val="tx1"/>
                </a:solidFill>
              </a:rPr>
              <a:t>Eşdeğer direnci hesaplayınız.</a:t>
            </a:r>
            <a:endParaRPr lang="tr-TR" sz="2200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84" y="1827710"/>
            <a:ext cx="4591096" cy="246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267" y="4464930"/>
            <a:ext cx="5109466" cy="42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49" y="4981694"/>
            <a:ext cx="5342102" cy="84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53" y="5844982"/>
            <a:ext cx="5949694" cy="53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8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467544" y="764704"/>
            <a:ext cx="8208912" cy="2465386"/>
            <a:chOff x="467544" y="764704"/>
            <a:chExt cx="8208912" cy="2465386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692" y="872554"/>
              <a:ext cx="3767764" cy="234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764704"/>
              <a:ext cx="4591096" cy="2465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Düz Ok Bağlayıcısı 5"/>
            <p:cNvCxnSpPr/>
            <p:nvPr/>
          </p:nvCxnSpPr>
          <p:spPr>
            <a:xfrm>
              <a:off x="5004048" y="1997397"/>
              <a:ext cx="37745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9" y="3603281"/>
            <a:ext cx="7342862" cy="94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04" y="5008572"/>
            <a:ext cx="6997792" cy="5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3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Gerilim Bölücü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İçerik Yer Tutucusu 1"/>
          <p:cNvSpPr>
            <a:spLocks noGrp="1"/>
          </p:cNvSpPr>
          <p:nvPr>
            <p:ph idx="1"/>
          </p:nvPr>
        </p:nvSpPr>
        <p:spPr>
          <a:xfrm>
            <a:off x="611560" y="1483052"/>
            <a:ext cx="7920880" cy="721812"/>
          </a:xfrm>
        </p:spPr>
        <p:txBody>
          <a:bodyPr>
            <a:noAutofit/>
          </a:bodyPr>
          <a:lstStyle/>
          <a:p>
            <a:pPr algn="just"/>
            <a:r>
              <a:rPr lang="tr-TR" sz="2200" dirty="0" smtClean="0"/>
              <a:t>Seri </a:t>
            </a:r>
            <a:r>
              <a:rPr lang="tr-TR" sz="2200" dirty="0"/>
              <a:t>direnç devreleri </a:t>
            </a:r>
            <a:r>
              <a:rPr lang="tr-TR" sz="2200" dirty="0" smtClean="0"/>
              <a:t>gerilim </a:t>
            </a:r>
            <a:r>
              <a:rPr lang="tr-TR" sz="2200" dirty="0"/>
              <a:t>bölücü olarak düşünülebilir.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55" y="2564904"/>
            <a:ext cx="659749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9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Gerilim Bölücü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İçerik Yer Tutucusu 1"/>
          <p:cNvSpPr>
            <a:spLocks noGrp="1"/>
          </p:cNvSpPr>
          <p:nvPr>
            <p:ph idx="1"/>
          </p:nvPr>
        </p:nvSpPr>
        <p:spPr>
          <a:xfrm>
            <a:off x="611560" y="1483052"/>
            <a:ext cx="7920880" cy="721812"/>
          </a:xfrm>
        </p:spPr>
        <p:txBody>
          <a:bodyPr>
            <a:noAutofit/>
          </a:bodyPr>
          <a:lstStyle/>
          <a:p>
            <a:pPr algn="just"/>
            <a:r>
              <a:rPr lang="tr-TR" sz="2200" dirty="0" smtClean="0"/>
              <a:t>Seri </a:t>
            </a:r>
            <a:r>
              <a:rPr lang="tr-TR" sz="2200" dirty="0"/>
              <a:t>direnç devreleri </a:t>
            </a:r>
            <a:r>
              <a:rPr lang="tr-TR" sz="2200" dirty="0" smtClean="0"/>
              <a:t>gerilim </a:t>
            </a:r>
            <a:r>
              <a:rPr lang="tr-TR" sz="2200" dirty="0"/>
              <a:t>bölücü olarak düşünülebilir.</a:t>
            </a:r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84217"/>
              </p:ext>
            </p:extLst>
          </p:nvPr>
        </p:nvGraphicFramePr>
        <p:xfrm>
          <a:off x="553440" y="1852242"/>
          <a:ext cx="3178242" cy="4745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5" name="Visio" r:id="rId3" imgW="2455926" imgH="3667506" progId="Visio.Drawing.11">
                  <p:embed/>
                </p:oleObj>
              </mc:Choice>
              <mc:Fallback>
                <p:oleObj name="Visio" r:id="rId3" imgW="2455926" imgH="36675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40" y="1852242"/>
                        <a:ext cx="3178242" cy="4745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753669"/>
              </p:ext>
            </p:extLst>
          </p:nvPr>
        </p:nvGraphicFramePr>
        <p:xfrm>
          <a:off x="3995738" y="5102126"/>
          <a:ext cx="28797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Denklem" r:id="rId5" imgW="1193760" imgH="380880" progId="Equation.3">
                  <p:embed/>
                </p:oleObj>
              </mc:Choice>
              <mc:Fallback>
                <p:oleObj name="Denklem" r:id="rId5" imgW="11937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102126"/>
                        <a:ext cx="2879725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11972"/>
              </p:ext>
            </p:extLst>
          </p:nvPr>
        </p:nvGraphicFramePr>
        <p:xfrm>
          <a:off x="3995738" y="2420888"/>
          <a:ext cx="23129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Denklem" r:id="rId7" imgW="876240" imgH="380880" progId="Equation.3">
                  <p:embed/>
                </p:oleObj>
              </mc:Choice>
              <mc:Fallback>
                <p:oleObj name="Denklem" r:id="rId7" imgW="8762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420888"/>
                        <a:ext cx="231298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3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Gerilim Bölücü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42386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10" y="3601679"/>
            <a:ext cx="40576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23" y="4221088"/>
            <a:ext cx="4391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23" y="5157192"/>
            <a:ext cx="4086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1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Gerilim Bölücü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6" y="1052736"/>
            <a:ext cx="3164540" cy="27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87910"/>
            <a:ext cx="4524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53" y="3132956"/>
            <a:ext cx="4714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1244"/>
            <a:ext cx="43529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40" y="4812382"/>
            <a:ext cx="4648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61248"/>
            <a:ext cx="4333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13540"/>
            <a:ext cx="46767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3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Örnek</a:t>
            </a:r>
            <a:endParaRPr lang="tr-TR" sz="3600" b="1" dirty="0"/>
          </a:p>
        </p:txBody>
      </p:sp>
      <p:sp>
        <p:nvSpPr>
          <p:cNvPr id="8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721812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dirty="0" smtClean="0">
                <a:solidFill>
                  <a:schemeClr val="tx1"/>
                </a:solidFill>
              </a:rPr>
              <a:t>Dirençler üzerindeki gerilim düşümlerini hesaplayınız.</a:t>
            </a:r>
            <a:endParaRPr lang="tr-TR" sz="2200" dirty="0">
              <a:solidFill>
                <a:schemeClr val="tx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452184" cy="265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207" y="2870076"/>
            <a:ext cx="4562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07" y="1916832"/>
            <a:ext cx="44100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56" y="3409890"/>
            <a:ext cx="4893616" cy="73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31593"/>
            <a:ext cx="4800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5046425"/>
            <a:ext cx="433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5805746"/>
            <a:ext cx="35242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9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Akım Bölücü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İçerik Yer Tutucusu 1"/>
          <p:cNvSpPr>
            <a:spLocks noGrp="1"/>
          </p:cNvSpPr>
          <p:nvPr>
            <p:ph idx="1"/>
          </p:nvPr>
        </p:nvSpPr>
        <p:spPr>
          <a:xfrm>
            <a:off x="611560" y="1483052"/>
            <a:ext cx="7920880" cy="721812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Paralel direnç devreleri akım bölücü olarak düşünülebilir.</a:t>
            </a: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18457"/>
              </p:ext>
            </p:extLst>
          </p:nvPr>
        </p:nvGraphicFramePr>
        <p:xfrm>
          <a:off x="588643" y="2204864"/>
          <a:ext cx="5822002" cy="2025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Visio" r:id="rId3" imgW="2321186" imgH="832697" progId="Visio.Drawing.11">
                  <p:embed/>
                </p:oleObj>
              </mc:Choice>
              <mc:Fallback>
                <p:oleObj name="Visio" r:id="rId3" imgW="2321186" imgH="83269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3" y="2204864"/>
                        <a:ext cx="5822002" cy="2025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525589"/>
              </p:ext>
            </p:extLst>
          </p:nvPr>
        </p:nvGraphicFramePr>
        <p:xfrm>
          <a:off x="2267446" y="4293096"/>
          <a:ext cx="6337002" cy="223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Denklem" r:id="rId5" imgW="2120760" imgH="749160" progId="Equation.3">
                  <p:embed/>
                </p:oleObj>
              </mc:Choice>
              <mc:Fallback>
                <p:oleObj name="Denklem" r:id="rId5" imgW="2120760" imgH="749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446" y="4293096"/>
                        <a:ext cx="6337002" cy="2239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89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Akım Bölücü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59" y="1608324"/>
            <a:ext cx="4078882" cy="25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68" y="4407878"/>
            <a:ext cx="6595464" cy="103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Direnç Okuma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2" descr="http://320volt.com/wp-content/uploads/2014/06/4-renk-direnc-hesaplayici-4-bant-direnc-renk-kodlari-ornek-tab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30414"/>
            <a:ext cx="6912768" cy="53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8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Örnek</a:t>
            </a:r>
            <a:endParaRPr lang="tr-TR" sz="3600" b="1" dirty="0"/>
          </a:p>
        </p:txBody>
      </p:sp>
      <p:sp>
        <p:nvSpPr>
          <p:cNvPr id="8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721812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dirty="0" smtClean="0">
                <a:solidFill>
                  <a:schemeClr val="tx1"/>
                </a:solidFill>
              </a:rPr>
              <a:t>R</a:t>
            </a:r>
            <a:r>
              <a:rPr lang="tr-TR" sz="2200" baseline="-25000" dirty="0" smtClean="0">
                <a:solidFill>
                  <a:schemeClr val="tx1"/>
                </a:solidFill>
              </a:rPr>
              <a:t>4</a:t>
            </a:r>
            <a:r>
              <a:rPr lang="tr-TR" sz="2200" dirty="0" smtClean="0">
                <a:solidFill>
                  <a:schemeClr val="tx1"/>
                </a:solidFill>
              </a:rPr>
              <a:t> direnci üzerinden geçen akım değerini hesaplayınız.</a:t>
            </a:r>
            <a:endParaRPr lang="tr-TR" sz="2200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53" y="1844824"/>
            <a:ext cx="429429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61817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4" y="4961731"/>
            <a:ext cx="32194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81" y="5661248"/>
            <a:ext cx="48291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/>
              <a:t>Yıldız-Üçgen (Y-</a:t>
            </a:r>
            <a:r>
              <a:rPr lang="el-GR" sz="3600" b="1" dirty="0"/>
              <a:t>Δ) </a:t>
            </a:r>
            <a:r>
              <a:rPr lang="tr-TR" sz="3600" b="1" dirty="0"/>
              <a:t>Dönüşümü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İçerik Yer Tutucusu 1"/>
          <p:cNvSpPr>
            <a:spLocks noGrp="1"/>
          </p:cNvSpPr>
          <p:nvPr>
            <p:ph idx="1"/>
          </p:nvPr>
        </p:nvSpPr>
        <p:spPr>
          <a:xfrm>
            <a:off x="611560" y="2204864"/>
            <a:ext cx="7920880" cy="2522012"/>
          </a:xfrm>
        </p:spPr>
        <p:txBody>
          <a:bodyPr>
            <a:noAutofit/>
          </a:bodyPr>
          <a:lstStyle/>
          <a:p>
            <a:pPr algn="just"/>
            <a:r>
              <a:rPr lang="tr-TR" sz="2200" dirty="0"/>
              <a:t>Bazı bağlantı tipleri devrenin çözümlemesini güçleştirir</a:t>
            </a:r>
            <a:r>
              <a:rPr lang="tr-TR" sz="2200" dirty="0" smtClean="0"/>
              <a:t>.</a:t>
            </a:r>
          </a:p>
          <a:p>
            <a:pPr marL="68580" indent="0" algn="just">
              <a:buNone/>
            </a:pPr>
            <a:endParaRPr lang="tr-TR" sz="2200" dirty="0"/>
          </a:p>
          <a:p>
            <a:pPr algn="just"/>
            <a:r>
              <a:rPr lang="tr-TR" sz="2200" dirty="0"/>
              <a:t>Bu bağlantılar YILDIZ ve ÜÇGEN bağlantı tipleridir</a:t>
            </a:r>
            <a:r>
              <a:rPr lang="tr-TR" sz="2200" dirty="0" smtClean="0"/>
              <a:t>.</a:t>
            </a:r>
          </a:p>
          <a:p>
            <a:pPr marL="68580" indent="0" algn="just">
              <a:buNone/>
            </a:pPr>
            <a:endParaRPr lang="tr-TR" sz="2200" dirty="0"/>
          </a:p>
          <a:p>
            <a:pPr algn="just"/>
            <a:r>
              <a:rPr lang="tr-TR" sz="2200" dirty="0"/>
              <a:t>Bu iki bağlantı tipi arasında dönüşüm yapılarak devre basitleştirilir ve çözümlenir.</a:t>
            </a:r>
          </a:p>
        </p:txBody>
      </p:sp>
    </p:spTree>
    <p:extLst>
      <p:ext uri="{BB962C8B-B14F-4D97-AF65-F5344CB8AC3E}">
        <p14:creationId xmlns:p14="http://schemas.microsoft.com/office/powerpoint/2010/main" val="2699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/>
              <a:t>Yıldız-Üçgen (Y-</a:t>
            </a:r>
            <a:r>
              <a:rPr lang="el-GR" sz="3600" b="1" dirty="0"/>
              <a:t>Δ) </a:t>
            </a:r>
            <a:r>
              <a:rPr lang="tr-TR" sz="3600" b="1" dirty="0"/>
              <a:t>Dönüşümü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2" descr="03_30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8"/>
          <a:stretch/>
        </p:blipFill>
        <p:spPr bwMode="auto">
          <a:xfrm>
            <a:off x="971600" y="1988845"/>
            <a:ext cx="72008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2411760" y="4510281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/>
              <a:t>Yıldız bağlantı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186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/>
              <a:t>Yıldız-Üçgen (Y-</a:t>
            </a:r>
            <a:r>
              <a:rPr lang="el-GR" sz="3600" b="1" dirty="0"/>
              <a:t>Δ) </a:t>
            </a:r>
            <a:r>
              <a:rPr lang="tr-TR" sz="3600" b="1" dirty="0"/>
              <a:t>Dönüşümü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2" descr="03_29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3"/>
          <a:stretch/>
        </p:blipFill>
        <p:spPr bwMode="auto">
          <a:xfrm>
            <a:off x="702917" y="2132861"/>
            <a:ext cx="775885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3070175" y="4654297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/>
              <a:t>Üçgen bağlantı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7018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/>
              <a:t>Üçgenden Yıldıza Dönüşüm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2" name="Grup 11"/>
          <p:cNvGrpSpPr/>
          <p:nvPr/>
        </p:nvGrpSpPr>
        <p:grpSpPr>
          <a:xfrm>
            <a:off x="755576" y="1652226"/>
            <a:ext cx="4032448" cy="4009022"/>
            <a:chOff x="71500" y="980728"/>
            <a:chExt cx="5256584" cy="5305166"/>
          </a:xfrm>
        </p:grpSpPr>
        <p:pic>
          <p:nvPicPr>
            <p:cNvPr id="13" name="Picture 2" descr="03_3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153" b="13631"/>
            <a:stretch/>
          </p:blipFill>
          <p:spPr bwMode="auto">
            <a:xfrm>
              <a:off x="71500" y="980728"/>
              <a:ext cx="5256584" cy="530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 13"/>
            <p:cNvGrpSpPr/>
            <p:nvPr/>
          </p:nvGrpSpPr>
          <p:grpSpPr>
            <a:xfrm rot="3540000">
              <a:off x="1905505" y="3904331"/>
              <a:ext cx="1800200" cy="1224137"/>
              <a:chOff x="899592" y="2060848"/>
              <a:chExt cx="1584176" cy="1224136"/>
            </a:xfrm>
          </p:grpSpPr>
          <p:cxnSp>
            <p:nvCxnSpPr>
              <p:cNvPr id="38" name="Düz Bağlayıcı 37"/>
              <p:cNvCxnSpPr/>
              <p:nvPr/>
            </p:nvCxnSpPr>
            <p:spPr>
              <a:xfrm rot="5400000">
                <a:off x="1799692" y="274492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up 38"/>
              <p:cNvGrpSpPr/>
              <p:nvPr/>
            </p:nvGrpSpPr>
            <p:grpSpPr>
              <a:xfrm>
                <a:off x="899592" y="2060848"/>
                <a:ext cx="1584176" cy="1224136"/>
                <a:chOff x="899592" y="2060848"/>
                <a:chExt cx="1584176" cy="1224136"/>
              </a:xfrm>
            </p:grpSpPr>
            <p:cxnSp>
              <p:nvCxnSpPr>
                <p:cNvPr id="40" name="Düz Bağlayıcı 39"/>
                <p:cNvCxnSpPr/>
                <p:nvPr/>
              </p:nvCxnSpPr>
              <p:spPr>
                <a:xfrm>
                  <a:off x="899592" y="2060848"/>
                  <a:ext cx="576064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Düz Bağlayıcı 40"/>
                <p:cNvCxnSpPr/>
                <p:nvPr/>
              </p:nvCxnSpPr>
              <p:spPr>
                <a:xfrm>
                  <a:off x="1475656" y="2420888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Düz Bağlayıcı 41"/>
                <p:cNvCxnSpPr/>
                <p:nvPr/>
              </p:nvCxnSpPr>
              <p:spPr>
                <a:xfrm rot="5400000">
                  <a:off x="1583668" y="2528900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Düz Bağlayıcı 42"/>
                <p:cNvCxnSpPr/>
                <p:nvPr/>
              </p:nvCxnSpPr>
              <p:spPr>
                <a:xfrm>
                  <a:off x="1691680" y="2636912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Düz Bağlayıcı 43"/>
                <p:cNvCxnSpPr/>
                <p:nvPr/>
              </p:nvCxnSpPr>
              <p:spPr>
                <a:xfrm>
                  <a:off x="1907704" y="2852936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Düz Bağlayıcı 44"/>
                <p:cNvCxnSpPr/>
                <p:nvPr/>
              </p:nvCxnSpPr>
              <p:spPr>
                <a:xfrm rot="5400000">
                  <a:off x="2015716" y="2960948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Düz Bağlayıcı 45"/>
                <p:cNvCxnSpPr/>
                <p:nvPr/>
              </p:nvCxnSpPr>
              <p:spPr>
                <a:xfrm>
                  <a:off x="2136343" y="3068960"/>
                  <a:ext cx="347425" cy="21602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up 14"/>
            <p:cNvGrpSpPr/>
            <p:nvPr/>
          </p:nvGrpSpPr>
          <p:grpSpPr>
            <a:xfrm rot="5400000">
              <a:off x="3104180" y="1821133"/>
              <a:ext cx="1372121" cy="1851549"/>
              <a:chOff x="899592" y="2060848"/>
              <a:chExt cx="1584176" cy="1224136"/>
            </a:xfrm>
          </p:grpSpPr>
          <p:cxnSp>
            <p:nvCxnSpPr>
              <p:cNvPr id="29" name="Düz Bağlayıcı 28"/>
              <p:cNvCxnSpPr/>
              <p:nvPr/>
            </p:nvCxnSpPr>
            <p:spPr>
              <a:xfrm rot="5400000">
                <a:off x="1799692" y="274492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 29"/>
              <p:cNvGrpSpPr/>
              <p:nvPr/>
            </p:nvGrpSpPr>
            <p:grpSpPr>
              <a:xfrm>
                <a:off x="899592" y="2060848"/>
                <a:ext cx="1584176" cy="1224136"/>
                <a:chOff x="899592" y="2060848"/>
                <a:chExt cx="1584176" cy="1224136"/>
              </a:xfrm>
            </p:grpSpPr>
            <p:cxnSp>
              <p:nvCxnSpPr>
                <p:cNvPr id="31" name="Düz Bağlayıcı 30"/>
                <p:cNvCxnSpPr/>
                <p:nvPr/>
              </p:nvCxnSpPr>
              <p:spPr>
                <a:xfrm>
                  <a:off x="899592" y="2060848"/>
                  <a:ext cx="576064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Düz Bağlayıcı 31"/>
                <p:cNvCxnSpPr/>
                <p:nvPr/>
              </p:nvCxnSpPr>
              <p:spPr>
                <a:xfrm>
                  <a:off x="1475656" y="2420888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Düz Bağlayıcı 32"/>
                <p:cNvCxnSpPr/>
                <p:nvPr/>
              </p:nvCxnSpPr>
              <p:spPr>
                <a:xfrm rot="5400000">
                  <a:off x="1583668" y="2528900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Düz Bağlayıcı 33"/>
                <p:cNvCxnSpPr/>
                <p:nvPr/>
              </p:nvCxnSpPr>
              <p:spPr>
                <a:xfrm>
                  <a:off x="1691680" y="2636912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Düz Bağlayıcı 34"/>
                <p:cNvCxnSpPr/>
                <p:nvPr/>
              </p:nvCxnSpPr>
              <p:spPr>
                <a:xfrm>
                  <a:off x="1907704" y="2852936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Düz Bağlayıcı 35"/>
                <p:cNvCxnSpPr/>
                <p:nvPr/>
              </p:nvCxnSpPr>
              <p:spPr>
                <a:xfrm rot="5400000">
                  <a:off x="2015716" y="2960948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Düz Bağlayıcı 36"/>
                <p:cNvCxnSpPr/>
                <p:nvPr/>
              </p:nvCxnSpPr>
              <p:spPr>
                <a:xfrm>
                  <a:off x="2136343" y="3068960"/>
                  <a:ext cx="347425" cy="21602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up 15"/>
            <p:cNvGrpSpPr/>
            <p:nvPr/>
          </p:nvGrpSpPr>
          <p:grpSpPr>
            <a:xfrm>
              <a:off x="841902" y="2087574"/>
              <a:ext cx="1994564" cy="1342050"/>
              <a:chOff x="899592" y="2060848"/>
              <a:chExt cx="1584176" cy="1224136"/>
            </a:xfrm>
          </p:grpSpPr>
          <p:cxnSp>
            <p:nvCxnSpPr>
              <p:cNvPr id="20" name="Düz Bağlayıcı 19"/>
              <p:cNvCxnSpPr/>
              <p:nvPr/>
            </p:nvCxnSpPr>
            <p:spPr>
              <a:xfrm rot="5400000">
                <a:off x="1799692" y="274492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up 20"/>
              <p:cNvGrpSpPr/>
              <p:nvPr/>
            </p:nvGrpSpPr>
            <p:grpSpPr>
              <a:xfrm>
                <a:off x="899592" y="2060848"/>
                <a:ext cx="1584176" cy="1224136"/>
                <a:chOff x="899592" y="2060848"/>
                <a:chExt cx="1584176" cy="1224136"/>
              </a:xfrm>
            </p:grpSpPr>
            <p:cxnSp>
              <p:nvCxnSpPr>
                <p:cNvPr id="22" name="Düz Bağlayıcı 21"/>
                <p:cNvCxnSpPr/>
                <p:nvPr/>
              </p:nvCxnSpPr>
              <p:spPr>
                <a:xfrm>
                  <a:off x="899592" y="2060848"/>
                  <a:ext cx="576064" cy="3600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Düz Bağlayıcı 22"/>
                <p:cNvCxnSpPr/>
                <p:nvPr/>
              </p:nvCxnSpPr>
              <p:spPr>
                <a:xfrm>
                  <a:off x="1475656" y="2420888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Düz Bağlayıcı 23"/>
                <p:cNvCxnSpPr/>
                <p:nvPr/>
              </p:nvCxnSpPr>
              <p:spPr>
                <a:xfrm rot="5400000">
                  <a:off x="1583668" y="2528900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Düz Bağlayıcı 24"/>
                <p:cNvCxnSpPr/>
                <p:nvPr/>
              </p:nvCxnSpPr>
              <p:spPr>
                <a:xfrm>
                  <a:off x="1691680" y="2636912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Düz Bağlayıcı 25"/>
                <p:cNvCxnSpPr/>
                <p:nvPr/>
              </p:nvCxnSpPr>
              <p:spPr>
                <a:xfrm>
                  <a:off x="1907704" y="2852936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Düz Bağlayıcı 26"/>
                <p:cNvCxnSpPr/>
                <p:nvPr/>
              </p:nvCxnSpPr>
              <p:spPr>
                <a:xfrm rot="5400000">
                  <a:off x="2015716" y="2960948"/>
                  <a:ext cx="21602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Düz Bağlayıcı 27"/>
                <p:cNvCxnSpPr/>
                <p:nvPr/>
              </p:nvCxnSpPr>
              <p:spPr>
                <a:xfrm>
                  <a:off x="2136343" y="3068960"/>
                  <a:ext cx="347425" cy="21602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1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1455821"/>
                </p:ext>
              </p:extLst>
            </p:nvPr>
          </p:nvGraphicFramePr>
          <p:xfrm>
            <a:off x="2082039" y="2320319"/>
            <a:ext cx="558543" cy="644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2" name="Denklem" r:id="rId4" imgW="164880" imgH="190440" progId="Equation.3">
                    <p:embed/>
                  </p:oleObj>
                </mc:Choice>
                <mc:Fallback>
                  <p:oleObj name="Denklem" r:id="rId4" imgW="1648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2039" y="2320319"/>
                          <a:ext cx="558543" cy="6447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9818600"/>
                </p:ext>
              </p:extLst>
            </p:nvPr>
          </p:nvGraphicFramePr>
          <p:xfrm>
            <a:off x="3125715" y="2274131"/>
            <a:ext cx="683345" cy="7329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3" name="Denklem" r:id="rId6" imgW="177480" imgH="190440" progId="Equation.3">
                    <p:embed/>
                  </p:oleObj>
                </mc:Choice>
                <mc:Fallback>
                  <p:oleObj name="Denklem" r:id="rId6" imgW="1774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5715" y="2274131"/>
                          <a:ext cx="683345" cy="7329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5671140"/>
                </p:ext>
              </p:extLst>
            </p:nvPr>
          </p:nvGraphicFramePr>
          <p:xfrm>
            <a:off x="2247163" y="4046422"/>
            <a:ext cx="649019" cy="749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4" name="Denklem" r:id="rId8" imgW="164880" imgH="190440" progId="Equation.3">
                    <p:embed/>
                  </p:oleObj>
                </mc:Choice>
                <mc:Fallback>
                  <p:oleObj name="Denklem" r:id="rId8" imgW="1648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7163" y="4046422"/>
                          <a:ext cx="649019" cy="749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4875794"/>
              </p:ext>
            </p:extLst>
          </p:nvPr>
        </p:nvGraphicFramePr>
        <p:xfrm>
          <a:off x="5148064" y="2602148"/>
          <a:ext cx="3299584" cy="2769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Equation" r:id="rId10" imgW="1282700" imgH="1358900" progId="Equation.3">
                  <p:embed/>
                </p:oleObj>
              </mc:Choice>
              <mc:Fallback>
                <p:oleObj name="Equation" r:id="rId10" imgW="1282700" imgH="1358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602148"/>
                        <a:ext cx="3299584" cy="2769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6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Yıldızdan Üçgene </a:t>
            </a:r>
            <a:r>
              <a:rPr lang="tr-TR" sz="3600" b="1" dirty="0"/>
              <a:t>Dönüşüm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1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61812352"/>
              </p:ext>
            </p:extLst>
          </p:nvPr>
        </p:nvGraphicFramePr>
        <p:xfrm>
          <a:off x="5148064" y="2806394"/>
          <a:ext cx="3199004" cy="2494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" name="Equation" r:id="rId3" imgW="1727200" imgH="1346200" progId="Equation.3">
                  <p:embed/>
                </p:oleObj>
              </mc:Choice>
              <mc:Fallback>
                <p:oleObj name="Equation" r:id="rId3" imgW="17272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806394"/>
                        <a:ext cx="3199004" cy="2494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 1"/>
          <p:cNvGrpSpPr/>
          <p:nvPr/>
        </p:nvGrpSpPr>
        <p:grpSpPr>
          <a:xfrm>
            <a:off x="755576" y="1652226"/>
            <a:ext cx="4032448" cy="4009022"/>
            <a:chOff x="755576" y="1652226"/>
            <a:chExt cx="4032448" cy="4009022"/>
          </a:xfrm>
        </p:grpSpPr>
        <p:grpSp>
          <p:nvGrpSpPr>
            <p:cNvPr id="42" name="Grup 41"/>
            <p:cNvGrpSpPr/>
            <p:nvPr/>
          </p:nvGrpSpPr>
          <p:grpSpPr>
            <a:xfrm>
              <a:off x="755576" y="1652226"/>
              <a:ext cx="4032448" cy="4009022"/>
              <a:chOff x="71500" y="980728"/>
              <a:chExt cx="5256584" cy="5305166"/>
            </a:xfrm>
          </p:grpSpPr>
          <p:pic>
            <p:nvPicPr>
              <p:cNvPr id="43" name="Picture 2" descr="03_31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153" b="13631"/>
              <a:stretch/>
            </p:blipFill>
            <p:spPr bwMode="auto">
              <a:xfrm>
                <a:off x="71500" y="980728"/>
                <a:ext cx="5256584" cy="5305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4" name="Grup 43"/>
              <p:cNvGrpSpPr/>
              <p:nvPr/>
            </p:nvGrpSpPr>
            <p:grpSpPr>
              <a:xfrm rot="3540000">
                <a:off x="1905505" y="3904331"/>
                <a:ext cx="1800200" cy="1224137"/>
                <a:chOff x="899592" y="2060848"/>
                <a:chExt cx="1584176" cy="1224136"/>
              </a:xfrm>
            </p:grpSpPr>
            <p:cxnSp>
              <p:nvCxnSpPr>
                <p:cNvPr id="68" name="Düz Bağlayıcı 67"/>
                <p:cNvCxnSpPr/>
                <p:nvPr/>
              </p:nvCxnSpPr>
              <p:spPr>
                <a:xfrm rot="5400000">
                  <a:off x="1799692" y="2744924"/>
                  <a:ext cx="21602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up 68"/>
                <p:cNvGrpSpPr/>
                <p:nvPr/>
              </p:nvGrpSpPr>
              <p:grpSpPr>
                <a:xfrm>
                  <a:off x="899592" y="2060848"/>
                  <a:ext cx="1584176" cy="1224136"/>
                  <a:chOff x="899592" y="2060848"/>
                  <a:chExt cx="1584176" cy="1224136"/>
                </a:xfrm>
              </p:grpSpPr>
              <p:cxnSp>
                <p:nvCxnSpPr>
                  <p:cNvPr id="70" name="Düz Bağlayıcı 69"/>
                  <p:cNvCxnSpPr/>
                  <p:nvPr/>
                </p:nvCxnSpPr>
                <p:spPr>
                  <a:xfrm>
                    <a:off x="899592" y="2060848"/>
                    <a:ext cx="576064" cy="36004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Düz Bağlayıcı 70"/>
                  <p:cNvCxnSpPr/>
                  <p:nvPr/>
                </p:nvCxnSpPr>
                <p:spPr>
                  <a:xfrm>
                    <a:off x="1475656" y="2420888"/>
                    <a:ext cx="21602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Düz Bağlayıcı 71"/>
                  <p:cNvCxnSpPr/>
                  <p:nvPr/>
                </p:nvCxnSpPr>
                <p:spPr>
                  <a:xfrm rot="5400000">
                    <a:off x="1583668" y="2528900"/>
                    <a:ext cx="21602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Düz Bağlayıcı 72"/>
                  <p:cNvCxnSpPr/>
                  <p:nvPr/>
                </p:nvCxnSpPr>
                <p:spPr>
                  <a:xfrm>
                    <a:off x="1691680" y="2636912"/>
                    <a:ext cx="21602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Düz Bağlayıcı 73"/>
                  <p:cNvCxnSpPr/>
                  <p:nvPr/>
                </p:nvCxnSpPr>
                <p:spPr>
                  <a:xfrm>
                    <a:off x="1907704" y="2852936"/>
                    <a:ext cx="21602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Düz Bağlayıcı 74"/>
                  <p:cNvCxnSpPr/>
                  <p:nvPr/>
                </p:nvCxnSpPr>
                <p:spPr>
                  <a:xfrm rot="5400000">
                    <a:off x="2015716" y="2960948"/>
                    <a:ext cx="21602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Düz Bağlayıcı 75"/>
                  <p:cNvCxnSpPr/>
                  <p:nvPr/>
                </p:nvCxnSpPr>
                <p:spPr>
                  <a:xfrm>
                    <a:off x="2136343" y="3068960"/>
                    <a:ext cx="347425" cy="21602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" name="Grup 44"/>
              <p:cNvGrpSpPr/>
              <p:nvPr/>
            </p:nvGrpSpPr>
            <p:grpSpPr>
              <a:xfrm rot="5400000">
                <a:off x="3104180" y="1821133"/>
                <a:ext cx="1372121" cy="1851549"/>
                <a:chOff x="899592" y="2060848"/>
                <a:chExt cx="1584176" cy="1224136"/>
              </a:xfrm>
            </p:grpSpPr>
            <p:cxnSp>
              <p:nvCxnSpPr>
                <p:cNvPr id="59" name="Düz Bağlayıcı 58"/>
                <p:cNvCxnSpPr/>
                <p:nvPr/>
              </p:nvCxnSpPr>
              <p:spPr>
                <a:xfrm rot="5400000">
                  <a:off x="1799692" y="2744924"/>
                  <a:ext cx="21602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" name="Grup 59"/>
                <p:cNvGrpSpPr/>
                <p:nvPr/>
              </p:nvGrpSpPr>
              <p:grpSpPr>
                <a:xfrm>
                  <a:off x="899592" y="2060848"/>
                  <a:ext cx="1584176" cy="1224136"/>
                  <a:chOff x="899592" y="2060848"/>
                  <a:chExt cx="1584176" cy="1224136"/>
                </a:xfrm>
              </p:grpSpPr>
              <p:cxnSp>
                <p:nvCxnSpPr>
                  <p:cNvPr id="61" name="Düz Bağlayıcı 60"/>
                  <p:cNvCxnSpPr/>
                  <p:nvPr/>
                </p:nvCxnSpPr>
                <p:spPr>
                  <a:xfrm>
                    <a:off x="899592" y="2060848"/>
                    <a:ext cx="576064" cy="36004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Düz Bağlayıcı 61"/>
                  <p:cNvCxnSpPr/>
                  <p:nvPr/>
                </p:nvCxnSpPr>
                <p:spPr>
                  <a:xfrm>
                    <a:off x="1475656" y="2420888"/>
                    <a:ext cx="21602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Düz Bağlayıcı 62"/>
                  <p:cNvCxnSpPr/>
                  <p:nvPr/>
                </p:nvCxnSpPr>
                <p:spPr>
                  <a:xfrm rot="5400000">
                    <a:off x="1583668" y="2528900"/>
                    <a:ext cx="21602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Düz Bağlayıcı 63"/>
                  <p:cNvCxnSpPr/>
                  <p:nvPr/>
                </p:nvCxnSpPr>
                <p:spPr>
                  <a:xfrm>
                    <a:off x="1691680" y="2636912"/>
                    <a:ext cx="21602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Düz Bağlayıcı 64"/>
                  <p:cNvCxnSpPr/>
                  <p:nvPr/>
                </p:nvCxnSpPr>
                <p:spPr>
                  <a:xfrm>
                    <a:off x="1907704" y="2852936"/>
                    <a:ext cx="21602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Düz Bağlayıcı 65"/>
                  <p:cNvCxnSpPr/>
                  <p:nvPr/>
                </p:nvCxnSpPr>
                <p:spPr>
                  <a:xfrm rot="5400000">
                    <a:off x="2015716" y="2960948"/>
                    <a:ext cx="21602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Düz Bağlayıcı 66"/>
                  <p:cNvCxnSpPr/>
                  <p:nvPr/>
                </p:nvCxnSpPr>
                <p:spPr>
                  <a:xfrm>
                    <a:off x="2136343" y="3068960"/>
                    <a:ext cx="347425" cy="21602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6" name="Grup 45"/>
              <p:cNvGrpSpPr/>
              <p:nvPr/>
            </p:nvGrpSpPr>
            <p:grpSpPr>
              <a:xfrm>
                <a:off x="841902" y="2087574"/>
                <a:ext cx="1994564" cy="1342050"/>
                <a:chOff x="899592" y="2060848"/>
                <a:chExt cx="1584176" cy="1224136"/>
              </a:xfrm>
            </p:grpSpPr>
            <p:cxnSp>
              <p:nvCxnSpPr>
                <p:cNvPr id="50" name="Düz Bağlayıcı 49"/>
                <p:cNvCxnSpPr/>
                <p:nvPr/>
              </p:nvCxnSpPr>
              <p:spPr>
                <a:xfrm rot="5400000">
                  <a:off x="1799692" y="2744924"/>
                  <a:ext cx="21602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" name="Grup 50"/>
                <p:cNvGrpSpPr/>
                <p:nvPr/>
              </p:nvGrpSpPr>
              <p:grpSpPr>
                <a:xfrm>
                  <a:off x="899592" y="2060848"/>
                  <a:ext cx="1584176" cy="1224136"/>
                  <a:chOff x="899592" y="2060848"/>
                  <a:chExt cx="1584176" cy="1224136"/>
                </a:xfrm>
              </p:grpSpPr>
              <p:cxnSp>
                <p:nvCxnSpPr>
                  <p:cNvPr id="52" name="Düz Bağlayıcı 51"/>
                  <p:cNvCxnSpPr/>
                  <p:nvPr/>
                </p:nvCxnSpPr>
                <p:spPr>
                  <a:xfrm>
                    <a:off x="899592" y="2060848"/>
                    <a:ext cx="576064" cy="36004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Düz Bağlayıcı 52"/>
                  <p:cNvCxnSpPr/>
                  <p:nvPr/>
                </p:nvCxnSpPr>
                <p:spPr>
                  <a:xfrm>
                    <a:off x="1475656" y="2420888"/>
                    <a:ext cx="21602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Düz Bağlayıcı 53"/>
                  <p:cNvCxnSpPr/>
                  <p:nvPr/>
                </p:nvCxnSpPr>
                <p:spPr>
                  <a:xfrm rot="5400000">
                    <a:off x="1583668" y="2528900"/>
                    <a:ext cx="21602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Düz Bağlayıcı 54"/>
                  <p:cNvCxnSpPr/>
                  <p:nvPr/>
                </p:nvCxnSpPr>
                <p:spPr>
                  <a:xfrm>
                    <a:off x="1691680" y="2636912"/>
                    <a:ext cx="21602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Düz Bağlayıcı 55"/>
                  <p:cNvCxnSpPr/>
                  <p:nvPr/>
                </p:nvCxnSpPr>
                <p:spPr>
                  <a:xfrm>
                    <a:off x="1907704" y="2852936"/>
                    <a:ext cx="21602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Düz Bağlayıcı 56"/>
                  <p:cNvCxnSpPr/>
                  <p:nvPr/>
                </p:nvCxnSpPr>
                <p:spPr>
                  <a:xfrm rot="5400000">
                    <a:off x="2015716" y="2960948"/>
                    <a:ext cx="216024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Düz Bağlayıcı 57"/>
                  <p:cNvCxnSpPr/>
                  <p:nvPr/>
                </p:nvCxnSpPr>
                <p:spPr>
                  <a:xfrm>
                    <a:off x="2136343" y="3068960"/>
                    <a:ext cx="347425" cy="21602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aphicFrame>
            <p:nvGraphicFramePr>
              <p:cNvPr id="47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03468037"/>
                  </p:ext>
                </p:extLst>
              </p:nvPr>
            </p:nvGraphicFramePr>
            <p:xfrm>
              <a:off x="2082039" y="2320319"/>
              <a:ext cx="558543" cy="6447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87" name="Denklem" r:id="rId6" imgW="164880" imgH="190440" progId="Equation.3">
                      <p:embed/>
                    </p:oleObj>
                  </mc:Choice>
                  <mc:Fallback>
                    <p:oleObj name="Denklem" r:id="rId6" imgW="1648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82039" y="2320319"/>
                            <a:ext cx="558543" cy="6447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4594015"/>
                  </p:ext>
                </p:extLst>
              </p:nvPr>
            </p:nvGraphicFramePr>
            <p:xfrm>
              <a:off x="3125715" y="2274131"/>
              <a:ext cx="683345" cy="7329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88" name="Denklem" r:id="rId8" imgW="177480" imgH="190440" progId="Equation.3">
                      <p:embed/>
                    </p:oleObj>
                  </mc:Choice>
                  <mc:Fallback>
                    <p:oleObj name="Denklem" r:id="rId8" imgW="1774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5715" y="2274131"/>
                            <a:ext cx="683345" cy="7329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5881580"/>
                  </p:ext>
                </p:extLst>
              </p:nvPr>
            </p:nvGraphicFramePr>
            <p:xfrm>
              <a:off x="2247163" y="4046422"/>
              <a:ext cx="649019" cy="749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89" name="Denklem" r:id="rId10" imgW="164880" imgH="190440" progId="Equation.3">
                      <p:embed/>
                    </p:oleObj>
                  </mc:Choice>
                  <mc:Fallback>
                    <p:oleObj name="Denklem" r:id="rId10" imgW="1648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7163" y="4046422"/>
                            <a:ext cx="649019" cy="749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7" name="Oval 76"/>
            <p:cNvSpPr/>
            <p:nvPr/>
          </p:nvSpPr>
          <p:spPr>
            <a:xfrm>
              <a:off x="2752513" y="3285607"/>
              <a:ext cx="243907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8167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/>
              <a:t>Yıldız-Üçgen (Y-</a:t>
            </a:r>
            <a:r>
              <a:rPr lang="el-GR" sz="3600" b="1" dirty="0"/>
              <a:t>Δ) </a:t>
            </a:r>
            <a:r>
              <a:rPr lang="tr-TR" sz="3600" b="1" dirty="0"/>
              <a:t>Dönüşümü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İçerik Yer Tutucusu 1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504056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b="1" dirty="0" smtClean="0">
                <a:solidFill>
                  <a:schemeClr val="accent1"/>
                </a:solidFill>
              </a:rPr>
              <a:t>Örnek</a:t>
            </a:r>
            <a:endParaRPr lang="tr-TR" sz="2200" b="1" dirty="0">
              <a:solidFill>
                <a:schemeClr val="accent1"/>
              </a:solidFill>
            </a:endParaRPr>
          </a:p>
        </p:txBody>
      </p:sp>
      <p:pic>
        <p:nvPicPr>
          <p:cNvPr id="5" name="Picture 2" descr="03_32EX3-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/>
        </p:blipFill>
        <p:spPr bwMode="auto">
          <a:xfrm>
            <a:off x="1403648" y="1844824"/>
            <a:ext cx="561217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3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/>
              <a:t>Yıldız-Üçgen (Y-</a:t>
            </a:r>
            <a:r>
              <a:rPr lang="el-GR" sz="3600" b="1" dirty="0"/>
              <a:t>Δ) </a:t>
            </a:r>
            <a:r>
              <a:rPr lang="tr-TR" sz="3600" b="1" dirty="0"/>
              <a:t>Dönüşümü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2" descr="03_32EX3-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/>
        </p:blipFill>
        <p:spPr bwMode="auto">
          <a:xfrm>
            <a:off x="1418396" y="1264004"/>
            <a:ext cx="3069606" cy="173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03_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4"/>
          <a:stretch/>
        </p:blipFill>
        <p:spPr bwMode="auto">
          <a:xfrm>
            <a:off x="554300" y="3573016"/>
            <a:ext cx="271462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03_3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9"/>
          <a:stretch/>
        </p:blipFill>
        <p:spPr bwMode="auto">
          <a:xfrm>
            <a:off x="3866668" y="3501008"/>
            <a:ext cx="470120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03_32EX3-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/>
        </p:blipFill>
        <p:spPr bwMode="auto">
          <a:xfrm>
            <a:off x="1418395" y="1529933"/>
            <a:ext cx="3069606" cy="173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03_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4"/>
          <a:stretch/>
        </p:blipFill>
        <p:spPr bwMode="auto">
          <a:xfrm>
            <a:off x="554299" y="3838945"/>
            <a:ext cx="271462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Ohm Kanunu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60" y="3356992"/>
            <a:ext cx="3705481" cy="281112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509228"/>
            <a:ext cx="2487240" cy="661440"/>
          </a:xfrm>
          <a:prstGeom prst="rect">
            <a:avLst/>
          </a:prstGeom>
        </p:spPr>
      </p:pic>
      <p:graphicFrame>
        <p:nvGraphicFramePr>
          <p:cNvPr id="9" name="Nesn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042372"/>
              </p:ext>
            </p:extLst>
          </p:nvPr>
        </p:nvGraphicFramePr>
        <p:xfrm>
          <a:off x="969743" y="2963540"/>
          <a:ext cx="19907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" name="Equation" r:id="rId5" imgW="368280" imgH="152280" progId="Equation.DSMT4">
                  <p:embed/>
                </p:oleObj>
              </mc:Choice>
              <mc:Fallback>
                <p:oleObj name="Equation" r:id="rId5" imgW="3682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9743" y="2963540"/>
                        <a:ext cx="1990725" cy="8255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 10"/>
          <p:cNvGrpSpPr/>
          <p:nvPr/>
        </p:nvGrpSpPr>
        <p:grpSpPr>
          <a:xfrm>
            <a:off x="1148865" y="2131510"/>
            <a:ext cx="1728016" cy="793434"/>
            <a:chOff x="899592" y="2203688"/>
            <a:chExt cx="1728016" cy="793434"/>
          </a:xfrm>
        </p:grpSpPr>
        <p:cxnSp>
          <p:nvCxnSpPr>
            <p:cNvPr id="12" name="Düz Bağlayıcı 11"/>
            <p:cNvCxnSpPr/>
            <p:nvPr/>
          </p:nvCxnSpPr>
          <p:spPr>
            <a:xfrm rot="5400000">
              <a:off x="1799608" y="1580512"/>
              <a:ext cx="0" cy="1656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899592" y="2382224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Dikdörtgen 13"/>
            <p:cNvSpPr/>
            <p:nvPr/>
          </p:nvSpPr>
          <p:spPr>
            <a:xfrm>
              <a:off x="1403648" y="2203688"/>
              <a:ext cx="720080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aphicFrame>
          <p:nvGraphicFramePr>
            <p:cNvPr id="15" name="Nesne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4962139"/>
                </p:ext>
              </p:extLst>
            </p:nvPr>
          </p:nvGraphicFramePr>
          <p:xfrm>
            <a:off x="1556246" y="2539982"/>
            <a:ext cx="414883" cy="457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7"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56246" y="2539982"/>
                          <a:ext cx="414883" cy="4571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Dikdörtgen 5"/>
          <p:cNvSpPr/>
          <p:nvPr/>
        </p:nvSpPr>
        <p:spPr>
          <a:xfrm>
            <a:off x="3314824" y="1052736"/>
            <a:ext cx="53086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b="1" dirty="0" smtClean="0">
                <a:solidFill>
                  <a:schemeClr val="accent1"/>
                </a:solidFill>
              </a:rPr>
              <a:t>Ohm Kanunu</a:t>
            </a:r>
            <a:r>
              <a:rPr lang="tr-TR" sz="2200" dirty="0" smtClean="0"/>
              <a:t>, </a:t>
            </a:r>
            <a:r>
              <a:rPr lang="tr-TR" sz="2400" dirty="0" smtClean="0"/>
              <a:t>bir </a:t>
            </a:r>
            <a:r>
              <a:rPr lang="tr-TR" sz="2400" dirty="0"/>
              <a:t>direnç üzerindeki </a:t>
            </a:r>
            <a:r>
              <a:rPr lang="tr-TR" sz="2400" dirty="0" smtClean="0"/>
              <a:t>gerilimin </a:t>
            </a:r>
            <a:r>
              <a:rPr lang="tr-TR" sz="2400" dirty="0"/>
              <a:t>üzerinden akan akım ile doğru orantılı olduğunu belirtir. Bu oran devre elemanının akıma karşı koyma direncidir ve ohm (</a:t>
            </a:r>
            <a:r>
              <a:rPr lang="el-GR" sz="2400" dirty="0"/>
              <a:t>Ω) </a:t>
            </a:r>
            <a:r>
              <a:rPr lang="tr-TR" sz="2400" dirty="0"/>
              <a:t>cinsinden </a:t>
            </a:r>
            <a:r>
              <a:rPr lang="tr-TR" sz="2400" dirty="0" smtClean="0"/>
              <a:t>ölçülür.</a:t>
            </a:r>
            <a:endParaRPr lang="tr-TR" sz="2200" dirty="0"/>
          </a:p>
        </p:txBody>
      </p:sp>
      <p:grpSp>
        <p:nvGrpSpPr>
          <p:cNvPr id="24" name="Grup 23"/>
          <p:cNvGrpSpPr/>
          <p:nvPr/>
        </p:nvGrpSpPr>
        <p:grpSpPr>
          <a:xfrm>
            <a:off x="4197850" y="3843410"/>
            <a:ext cx="4190574" cy="2465910"/>
            <a:chOff x="834303" y="908720"/>
            <a:chExt cx="5827811" cy="3666927"/>
          </a:xfrm>
        </p:grpSpPr>
        <p:cxnSp>
          <p:nvCxnSpPr>
            <p:cNvPr id="25" name="Düz Ok Bağlayıcısı 24"/>
            <p:cNvCxnSpPr/>
            <p:nvPr/>
          </p:nvCxnSpPr>
          <p:spPr>
            <a:xfrm rot="16200000">
              <a:off x="413704" y="2829287"/>
              <a:ext cx="2988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 25"/>
            <p:cNvGrpSpPr/>
            <p:nvPr/>
          </p:nvGrpSpPr>
          <p:grpSpPr>
            <a:xfrm>
              <a:off x="834303" y="908720"/>
              <a:ext cx="5827811" cy="3666927"/>
              <a:chOff x="834303" y="908720"/>
              <a:chExt cx="5827811" cy="3666927"/>
            </a:xfrm>
          </p:grpSpPr>
          <p:cxnSp>
            <p:nvCxnSpPr>
              <p:cNvPr id="27" name="Düz Ok Bağlayıcısı 26"/>
              <p:cNvCxnSpPr/>
              <p:nvPr/>
            </p:nvCxnSpPr>
            <p:spPr>
              <a:xfrm>
                <a:off x="1403648" y="3783559"/>
                <a:ext cx="396044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Düz Ok Bağlayıcısı 27"/>
              <p:cNvCxnSpPr>
                <a:cxnSpLocks noChangeAspect="1"/>
              </p:cNvCxnSpPr>
              <p:nvPr/>
            </p:nvCxnSpPr>
            <p:spPr>
              <a:xfrm flipV="1">
                <a:off x="1916088" y="1254199"/>
                <a:ext cx="2484000" cy="25293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Yay 28"/>
              <p:cNvSpPr/>
              <p:nvPr/>
            </p:nvSpPr>
            <p:spPr>
              <a:xfrm>
                <a:off x="2060105" y="2991471"/>
                <a:ext cx="1296144" cy="1584176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graphicFrame>
            <p:nvGraphicFramePr>
              <p:cNvPr id="30" name="Nesne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54770732"/>
                  </p:ext>
                </p:extLst>
              </p:nvPr>
            </p:nvGraphicFramePr>
            <p:xfrm>
              <a:off x="3190096" y="2450667"/>
              <a:ext cx="687388" cy="757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18" name="Equation" r:id="rId9" imgW="126720" imgH="139680" progId="Equation.DSMT4">
                      <p:embed/>
                    </p:oleObj>
                  </mc:Choice>
                  <mc:Fallback>
                    <p:oleObj name="Equation" r:id="rId9" imgW="126720" imgH="1396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3190096" y="2450667"/>
                            <a:ext cx="687388" cy="7572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Nesne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1117162"/>
                  </p:ext>
                </p:extLst>
              </p:nvPr>
            </p:nvGraphicFramePr>
            <p:xfrm>
              <a:off x="5518369" y="3464147"/>
              <a:ext cx="1143745" cy="8317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19" name="Equation" r:id="rId11" imgW="279360" imgH="203040" progId="Equation.DSMT4">
                      <p:embed/>
                    </p:oleObj>
                  </mc:Choice>
                  <mc:Fallback>
                    <p:oleObj name="Equation" r:id="rId11" imgW="27936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5518369" y="3464147"/>
                            <a:ext cx="1143745" cy="83170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Nesne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6828375"/>
                  </p:ext>
                </p:extLst>
              </p:nvPr>
            </p:nvGraphicFramePr>
            <p:xfrm>
              <a:off x="834303" y="908720"/>
              <a:ext cx="1036935" cy="6909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20" name="Equation" r:id="rId13" imgW="304560" imgH="203040" progId="Equation.DSMT4">
                      <p:embed/>
                    </p:oleObj>
                  </mc:Choice>
                  <mc:Fallback>
                    <p:oleObj name="Equation" r:id="rId13" imgW="30456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834303" y="908720"/>
                            <a:ext cx="1036935" cy="69095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3" name="2 İçerik Yer Tutucusu"/>
          <p:cNvSpPr>
            <a:spLocks noGrp="1"/>
          </p:cNvSpPr>
          <p:nvPr>
            <p:ph idx="1"/>
          </p:nvPr>
        </p:nvSpPr>
        <p:spPr>
          <a:xfrm>
            <a:off x="5509721" y="3212976"/>
            <a:ext cx="3311658" cy="1376960"/>
          </a:xfrm>
        </p:spPr>
        <p:txBody>
          <a:bodyPr>
            <a:normAutofit/>
          </a:bodyPr>
          <a:lstStyle/>
          <a:p>
            <a:r>
              <a:rPr lang="tr-TR" dirty="0" smtClean="0"/>
              <a:t>İletkenlik </a:t>
            </a:r>
            <a:r>
              <a:rPr lang="tr-TR" dirty="0"/>
              <a:t>(S</a:t>
            </a:r>
            <a:r>
              <a:rPr lang="tr-TR" dirty="0" smtClean="0"/>
              <a:t>, ʊ</a:t>
            </a:r>
            <a:r>
              <a:rPr lang="tr-TR" dirty="0"/>
              <a:t>)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	</a:t>
            </a:r>
            <a:endParaRPr lang="tr-TR" dirty="0"/>
          </a:p>
        </p:txBody>
      </p:sp>
      <p:graphicFrame>
        <p:nvGraphicFramePr>
          <p:cNvPr id="34" name="Nesne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844654"/>
              </p:ext>
            </p:extLst>
          </p:nvPr>
        </p:nvGraphicFramePr>
        <p:xfrm>
          <a:off x="7032805" y="3573016"/>
          <a:ext cx="844508" cy="78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" name="Equation" r:id="rId15" imgW="342720" imgH="317160" progId="Equation.DSMT4">
                  <p:embed/>
                </p:oleObj>
              </mc:Choice>
              <mc:Fallback>
                <p:oleObj name="Equation" r:id="rId15" imgW="3427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32805" y="3573016"/>
                        <a:ext cx="844508" cy="784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7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Ohm Kanunu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829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48" y="940848"/>
            <a:ext cx="3238068" cy="529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8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Ohm Kanunu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19678"/>
              </p:ext>
            </p:extLst>
          </p:nvPr>
        </p:nvGraphicFramePr>
        <p:xfrm>
          <a:off x="1820863" y="2496741"/>
          <a:ext cx="5502275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3" imgW="1447560" imgH="545760" progId="Equation.DSMT4">
                  <p:embed/>
                </p:oleObj>
              </mc:Choice>
              <mc:Fallback>
                <p:oleObj name="Equation" r:id="rId3" imgW="1447560" imgH="545760" progId="Equation.DSMT4">
                  <p:embed/>
                  <p:pic>
                    <p:nvPicPr>
                      <p:cNvPr id="0" name="Nesn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2496741"/>
                        <a:ext cx="5502275" cy="208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02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98" y="3211041"/>
            <a:ext cx="35623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Dal ve Düğüm Kavramları</a:t>
            </a:r>
            <a:endParaRPr lang="tr-TR" sz="3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1657916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b="1" dirty="0" smtClean="0">
                <a:solidFill>
                  <a:schemeClr val="accent1"/>
                </a:solidFill>
              </a:rPr>
              <a:t>Dal:</a:t>
            </a:r>
            <a:r>
              <a:rPr lang="tr-TR" sz="2200" dirty="0" smtClean="0"/>
              <a:t> Gerilim </a:t>
            </a:r>
            <a:r>
              <a:rPr lang="tr-TR" sz="2200" dirty="0"/>
              <a:t>kaynağı, direnç gibi iki uçlu elemanları ifade eder</a:t>
            </a:r>
            <a:r>
              <a:rPr lang="tr-TR" sz="2200" dirty="0" smtClean="0"/>
              <a:t>.</a:t>
            </a:r>
          </a:p>
          <a:p>
            <a:pPr marL="68580" indent="0" algn="just">
              <a:buNone/>
            </a:pPr>
            <a:endParaRPr lang="tr-TR" sz="2200" dirty="0" smtClean="0"/>
          </a:p>
          <a:p>
            <a:pPr marL="68580" indent="0" algn="just">
              <a:buNone/>
            </a:pPr>
            <a:r>
              <a:rPr lang="tr-TR" sz="2200" b="1" dirty="0" smtClean="0">
                <a:solidFill>
                  <a:schemeClr val="accent1"/>
                </a:solidFill>
              </a:rPr>
              <a:t>Düğüm:</a:t>
            </a:r>
            <a:r>
              <a:rPr lang="tr-TR" sz="2200" dirty="0" smtClean="0"/>
              <a:t> </a:t>
            </a:r>
            <a:r>
              <a:rPr lang="tr-TR" sz="2000" dirty="0"/>
              <a:t>İki ya da daha fazla dalın birleştiği noktalardır. </a:t>
            </a:r>
            <a:endParaRPr lang="tr-TR" sz="2200" dirty="0"/>
          </a:p>
          <a:p>
            <a:pPr marL="68580" indent="0" algn="just">
              <a:buNone/>
            </a:pPr>
            <a:endParaRPr lang="tr-TR" sz="2200" dirty="0"/>
          </a:p>
          <a:p>
            <a:pPr marL="0" lvl="1" indent="0" algn="just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2" y="3139033"/>
            <a:ext cx="46577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0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43490" y="438864"/>
            <a:ext cx="7024744" cy="75788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Çevre Kavramı</a:t>
            </a:r>
            <a:endParaRPr lang="tr-TR" sz="3600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339036"/>
            <a:ext cx="7920880" cy="2377996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r-TR" sz="2200" b="1" dirty="0" smtClean="0">
                <a:solidFill>
                  <a:schemeClr val="accent1"/>
                </a:solidFill>
              </a:rPr>
              <a:t>Çevre:</a:t>
            </a:r>
            <a:r>
              <a:rPr lang="tr-TR" sz="2200" dirty="0" smtClean="0"/>
              <a:t> </a:t>
            </a:r>
            <a:r>
              <a:rPr lang="tr-TR" sz="2200" dirty="0"/>
              <a:t>Bir düğümden başlanıp, diğer düğümlerden birer kez geçilerek başlangıç düğümüne varıldığında oluşan kapalı </a:t>
            </a:r>
            <a:r>
              <a:rPr lang="tr-TR" sz="2200" dirty="0" smtClean="0"/>
              <a:t>yoldur.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tr-TR" sz="2200" dirty="0" smtClean="0"/>
              <a:t>Bir </a:t>
            </a:r>
            <a:r>
              <a:rPr lang="tr-TR" sz="2200" dirty="0"/>
              <a:t>çevre başka çevrelerde bulunmayan dalları içeriyorsa bağımsızdır</a:t>
            </a:r>
            <a:r>
              <a:rPr lang="tr-TR" sz="2200" dirty="0" smtClean="0"/>
              <a:t>.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</a:pPr>
            <a:r>
              <a:rPr lang="tr-TR" sz="2200" dirty="0" smtClean="0"/>
              <a:t>Bağımsız </a:t>
            </a:r>
            <a:r>
              <a:rPr lang="tr-TR" sz="2200" dirty="0"/>
              <a:t>çevreler bağımsız eşitlik sistemleri oluştururlar.</a:t>
            </a:r>
          </a:p>
          <a:p>
            <a:pPr marL="0" lvl="1" indent="0" algn="just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01496" y="74120"/>
            <a:ext cx="36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</a:rPr>
              <a:t>Elektrik Devre Temelleri</a:t>
            </a:r>
            <a:endParaRPr lang="tr-TR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6958"/>
            <a:ext cx="403052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İçerik Yer Tutucusu 1"/>
          <p:cNvSpPr txBox="1">
            <a:spLocks/>
          </p:cNvSpPr>
          <p:nvPr/>
        </p:nvSpPr>
        <p:spPr>
          <a:xfrm>
            <a:off x="4067944" y="5192330"/>
            <a:ext cx="4608512" cy="1188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None/>
            </a:pPr>
            <a:r>
              <a:rPr lang="tr-TR" sz="2200" dirty="0"/>
              <a:t>6 ayrı çevrim oluşturulabiliyor olsa da bunlardan yalnızca 3 ü </a:t>
            </a:r>
            <a:r>
              <a:rPr lang="tr-TR" sz="2200" dirty="0" smtClean="0"/>
              <a:t>bağımsızdır.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0902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245</TotalTime>
  <Words>1117</Words>
  <Application>Microsoft Office PowerPoint</Application>
  <PresentationFormat>Ekran Gösterisi (4:3)</PresentationFormat>
  <Paragraphs>171</Paragraphs>
  <Slides>47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3</vt:i4>
      </vt:variant>
      <vt:variant>
        <vt:lpstr>Slayt Başlıkları</vt:lpstr>
      </vt:variant>
      <vt:variant>
        <vt:i4>47</vt:i4>
      </vt:variant>
    </vt:vector>
  </HeadingPairs>
  <TitlesOfParts>
    <vt:vector size="51" baseType="lpstr">
      <vt:lpstr>Austin</vt:lpstr>
      <vt:lpstr>Equation</vt:lpstr>
      <vt:lpstr>Visio</vt:lpstr>
      <vt:lpstr>Denklem</vt:lpstr>
      <vt:lpstr>ELEKTRİK DEVRE TEMELLERİ</vt:lpstr>
      <vt:lpstr>Ders İçeriği</vt:lpstr>
      <vt:lpstr>Temel Kanunlar</vt:lpstr>
      <vt:lpstr>Direnç Okuma</vt:lpstr>
      <vt:lpstr>Ohm Kanunu</vt:lpstr>
      <vt:lpstr>Ohm Kanunu</vt:lpstr>
      <vt:lpstr>Ohm Kanunu</vt:lpstr>
      <vt:lpstr>Dal ve Düğüm Kavramları</vt:lpstr>
      <vt:lpstr>Çevre Kavramı</vt:lpstr>
      <vt:lpstr>Dal, Düğüm ve Çevre Kavramları</vt:lpstr>
      <vt:lpstr>Örnek</vt:lpstr>
      <vt:lpstr>Kirchoff Akım Kanunu (KAK)</vt:lpstr>
      <vt:lpstr>Kirchoff Akım Kanunu (KAK)</vt:lpstr>
      <vt:lpstr>Kirchoff Gerilim Kanunu (KGK) </vt:lpstr>
      <vt:lpstr>Kirchoff Gerilim Kanunu (KGK) </vt:lpstr>
      <vt:lpstr>Örnek</vt:lpstr>
      <vt:lpstr>Örnek</vt:lpstr>
      <vt:lpstr>Örnek</vt:lpstr>
      <vt:lpstr>Örnek</vt:lpstr>
      <vt:lpstr>Örnek</vt:lpstr>
      <vt:lpstr>Örnek</vt:lpstr>
      <vt:lpstr>Örnek</vt:lpstr>
      <vt:lpstr>Örnek</vt:lpstr>
      <vt:lpstr>Seri Bağlantı</vt:lpstr>
      <vt:lpstr>Seri Bağlantı</vt:lpstr>
      <vt:lpstr>Seri Bağlantı</vt:lpstr>
      <vt:lpstr>Paralel Bağlantı</vt:lpstr>
      <vt:lpstr>Paralel Bağlantı</vt:lpstr>
      <vt:lpstr>Paralel Bağlantı</vt:lpstr>
      <vt:lpstr>Örnek</vt:lpstr>
      <vt:lpstr>Örnek</vt:lpstr>
      <vt:lpstr>PowerPoint Sunusu</vt:lpstr>
      <vt:lpstr>Gerilim Bölücü</vt:lpstr>
      <vt:lpstr>Gerilim Bölücü</vt:lpstr>
      <vt:lpstr>Gerilim Bölücü</vt:lpstr>
      <vt:lpstr>Gerilim Bölücü</vt:lpstr>
      <vt:lpstr>Örnek</vt:lpstr>
      <vt:lpstr>Akım Bölücü</vt:lpstr>
      <vt:lpstr>Akım Bölücü</vt:lpstr>
      <vt:lpstr>Örnek</vt:lpstr>
      <vt:lpstr>Yıldız-Üçgen (Y-Δ) Dönüşümü</vt:lpstr>
      <vt:lpstr>Yıldız-Üçgen (Y-Δ) Dönüşümü</vt:lpstr>
      <vt:lpstr>Yıldız-Üçgen (Y-Δ) Dönüşümü</vt:lpstr>
      <vt:lpstr>Üçgenden Yıldıza Dönüşüm</vt:lpstr>
      <vt:lpstr>Yıldızdan Üçgene Dönüşüm</vt:lpstr>
      <vt:lpstr>Yıldız-Üçgen (Y-Δ) Dönüşümü</vt:lpstr>
      <vt:lpstr>Yıldız-Üçgen (Y-Δ) Dönüşümü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ELEKTRİK DEVRE TEMELLERİ</dc:title>
  <dc:creator>İDİL IŞIKLI ESENER</dc:creator>
  <cp:lastModifiedBy>İDİL IŞIKLI ESENER</cp:lastModifiedBy>
  <cp:revision>112</cp:revision>
  <dcterms:created xsi:type="dcterms:W3CDTF">2018-02-22T20:40:52Z</dcterms:created>
  <dcterms:modified xsi:type="dcterms:W3CDTF">2018-04-20T08:22:26Z</dcterms:modified>
</cp:coreProperties>
</file>