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60" r:id="rId5"/>
    <p:sldId id="262" r:id="rId6"/>
    <p:sldId id="264" r:id="rId7"/>
    <p:sldId id="265" r:id="rId8"/>
    <p:sldId id="267" r:id="rId9"/>
    <p:sldId id="268" r:id="rId10"/>
    <p:sldId id="271" r:id="rId11"/>
    <p:sldId id="266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730764" y="2348880"/>
            <a:ext cx="3313355" cy="2204864"/>
          </a:xfrm>
        </p:spPr>
        <p:txBody>
          <a:bodyPr>
            <a:noAutofit/>
          </a:bodyPr>
          <a:lstStyle/>
          <a:p>
            <a:pPr algn="just"/>
            <a:r>
              <a:rPr lang="tr-TR" sz="4800" b="1" dirty="0" smtClean="0"/>
              <a:t>ELEKTRİK DEVRE TEMELLERİ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z="2800" b="1" dirty="0" smtClean="0"/>
              <a:t>Dr. Öğr. Üyesi </a:t>
            </a:r>
            <a:endParaRPr lang="tr-TR" sz="2800" b="1" dirty="0" smtClean="0"/>
          </a:p>
          <a:p>
            <a:pPr algn="r"/>
            <a:r>
              <a:rPr lang="tr-TR" sz="2800" b="1" dirty="0" smtClean="0"/>
              <a:t>İdil IŞIKLI ESENER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9324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Güç Akışı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697707"/>
            <a:ext cx="589597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2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Enerji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772816"/>
            <a:ext cx="7920880" cy="2810044"/>
          </a:xfrm>
        </p:spPr>
        <p:txBody>
          <a:bodyPr>
            <a:noAutofit/>
          </a:bodyPr>
          <a:lstStyle/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 smtClean="0"/>
              <a:t>İş </a:t>
            </a:r>
            <a:r>
              <a:rPr lang="tr-TR" dirty="0"/>
              <a:t>yapabilme kapasitesi (Joule = Watt x sn</a:t>
            </a:r>
            <a:r>
              <a:rPr lang="tr-TR" dirty="0" smtClean="0"/>
              <a:t>)</a:t>
            </a:r>
          </a:p>
          <a:p>
            <a:pPr marL="0" lvl="1" indent="0" algn="just">
              <a:buSzPct val="100000"/>
              <a:buNone/>
            </a:pPr>
            <a:endParaRPr lang="tr-TR" dirty="0" smtClean="0"/>
          </a:p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/>
              <a:t>Devrede harcanan toplam enerji, devrenin sağladığı toplam enerjiye eşittir. </a:t>
            </a:r>
            <a:endParaRPr lang="tr-TR" dirty="0" smtClean="0"/>
          </a:p>
          <a:p>
            <a:pPr marL="0" lvl="1" indent="0" algn="just">
              <a:buSzPct val="100000"/>
              <a:buNone/>
            </a:pPr>
            <a:endParaRPr lang="tr-TR" dirty="0" smtClean="0"/>
          </a:p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/>
              <a:t>Belli bir zaman aralığında bir devre elemanında harcanan ya da sağlanan enerji:</a:t>
            </a:r>
            <a:endParaRPr lang="tr-TR" dirty="0" smtClean="0"/>
          </a:p>
          <a:p>
            <a:pPr marL="0" lvl="1" indent="0" algn="just">
              <a:buSzPct val="100000"/>
              <a:buNone/>
            </a:pP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68" y="4725144"/>
            <a:ext cx="3400464" cy="11685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773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Autofit/>
          </a:bodyPr>
          <a:lstStyle/>
          <a:p>
            <a:r>
              <a:rPr lang="tr-TR" sz="2400" b="1" dirty="0"/>
              <a:t>Uluslararası Birimler </a:t>
            </a:r>
            <a:r>
              <a:rPr lang="tr-TR" sz="2400" b="1" dirty="0" smtClean="0"/>
              <a:t>Sistemi’nde </a:t>
            </a:r>
            <a:r>
              <a:rPr lang="tr-TR" sz="2400" b="1" dirty="0"/>
              <a:t>Bazı Birimler</a:t>
            </a:r>
          </a:p>
        </p:txBody>
      </p:sp>
      <p:graphicFrame>
        <p:nvGraphicFramePr>
          <p:cNvPr id="9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662293"/>
              </p:ext>
            </p:extLst>
          </p:nvPr>
        </p:nvGraphicFramePr>
        <p:xfrm>
          <a:off x="533612" y="1197708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Nicelik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Birimin Adı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Frekans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Hertz (Hz)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Kuvvet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Newton (N)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Enerji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Joule</a:t>
                      </a:r>
                      <a:r>
                        <a:rPr lang="tr-TR" sz="2400" b="1" dirty="0" smtClean="0"/>
                        <a:t> (J)</a:t>
                      </a:r>
                      <a:endParaRPr lang="tr-T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Güç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Watt</a:t>
                      </a:r>
                      <a:r>
                        <a:rPr lang="tr-TR" sz="2400" b="1" baseline="0" dirty="0" smtClean="0"/>
                        <a:t> (W)</a:t>
                      </a:r>
                      <a:endParaRPr lang="tr-T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Elektrik yükü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Coulomb</a:t>
                      </a:r>
                      <a:r>
                        <a:rPr lang="tr-TR" sz="2400" b="1" dirty="0" smtClean="0"/>
                        <a:t> (C)</a:t>
                      </a:r>
                      <a:endParaRPr lang="tr-T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Elektrik potansiyel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Volt (V)</a:t>
                      </a:r>
                      <a:endParaRPr lang="tr-T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Elektrik direnç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Ohm</a:t>
                      </a:r>
                      <a:r>
                        <a:rPr lang="tr-TR" sz="2400" b="1" dirty="0" smtClean="0"/>
                        <a:t> (</a:t>
                      </a:r>
                      <a:r>
                        <a:rPr lang="el-GR" sz="2400" b="1" dirty="0" smtClean="0"/>
                        <a:t>Ω</a:t>
                      </a:r>
                      <a:r>
                        <a:rPr lang="tr-TR" sz="2400" b="1" dirty="0" smtClean="0"/>
                        <a:t>)</a:t>
                      </a:r>
                      <a:endParaRPr lang="tr-T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Elektrik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öziletkenlik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Siemens</a:t>
                      </a:r>
                      <a:r>
                        <a:rPr lang="tr-TR" sz="2400" dirty="0" smtClean="0"/>
                        <a:t> (S)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Kapasitans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Farad (F)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Magnetik</a:t>
                      </a:r>
                      <a:r>
                        <a:rPr lang="tr-TR" sz="2400" dirty="0" smtClean="0"/>
                        <a:t> akı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Weber</a:t>
                      </a:r>
                      <a:r>
                        <a:rPr lang="tr-TR" sz="2400" baseline="0" dirty="0" smtClean="0"/>
                        <a:t> (</a:t>
                      </a:r>
                      <a:r>
                        <a:rPr lang="tr-TR" sz="2400" baseline="0" dirty="0" err="1" smtClean="0"/>
                        <a:t>Wb</a:t>
                      </a:r>
                      <a:r>
                        <a:rPr lang="tr-TR" sz="2400" baseline="0" dirty="0" smtClean="0"/>
                        <a:t>)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Endüktans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Henry (H)</a:t>
                      </a:r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7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Çarpan Birimleri</a:t>
            </a:r>
            <a:endParaRPr lang="tr-TR" sz="3600" b="1" dirty="0"/>
          </a:p>
        </p:txBody>
      </p:sp>
      <p:graphicFrame>
        <p:nvGraphicFramePr>
          <p:cNvPr id="11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763056"/>
              </p:ext>
            </p:extLst>
          </p:nvPr>
        </p:nvGraphicFramePr>
        <p:xfrm>
          <a:off x="459872" y="147444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Birimin Adı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Sembol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Kuvvet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piko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p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10</a:t>
                      </a:r>
                      <a:r>
                        <a:rPr lang="tr-TR" sz="2400" baseline="30000" dirty="0" smtClean="0"/>
                        <a:t>-12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nano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n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10</a:t>
                      </a:r>
                      <a:r>
                        <a:rPr lang="tr-TR" sz="2400" baseline="30000" dirty="0" smtClean="0"/>
                        <a:t>-9</a:t>
                      </a:r>
                      <a:endParaRPr lang="tr-TR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mikro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i="1" dirty="0" smtClean="0"/>
                        <a:t>µ</a:t>
                      </a:r>
                      <a:endParaRPr lang="tr-T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10</a:t>
                      </a:r>
                      <a:r>
                        <a:rPr lang="tr-TR" sz="2400" baseline="30000" dirty="0" smtClean="0"/>
                        <a:t>-6</a:t>
                      </a:r>
                      <a:endParaRPr lang="tr-TR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mili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10</a:t>
                      </a:r>
                      <a:r>
                        <a:rPr lang="tr-TR" sz="2400" baseline="30000" dirty="0" smtClean="0"/>
                        <a:t>-3</a:t>
                      </a:r>
                      <a:endParaRPr lang="tr-TR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kilo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10</a:t>
                      </a:r>
                      <a:r>
                        <a:rPr lang="tr-TR" sz="2400" baseline="30000" dirty="0" smtClean="0"/>
                        <a:t>3</a:t>
                      </a:r>
                      <a:endParaRPr lang="tr-TR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mega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10</a:t>
                      </a:r>
                      <a:r>
                        <a:rPr lang="tr-TR" sz="2400" baseline="30000" dirty="0" smtClean="0"/>
                        <a:t>6</a:t>
                      </a:r>
                      <a:endParaRPr lang="tr-TR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giga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G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10</a:t>
                      </a:r>
                      <a:r>
                        <a:rPr lang="tr-TR" sz="2400" baseline="30000" dirty="0" smtClean="0"/>
                        <a:t>9</a:t>
                      </a:r>
                      <a:endParaRPr lang="tr-TR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tera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T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10</a:t>
                      </a:r>
                      <a:r>
                        <a:rPr lang="tr-TR" sz="2400" baseline="30000" dirty="0" smtClean="0"/>
                        <a:t>12</a:t>
                      </a:r>
                      <a:endParaRPr lang="tr-TR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8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Devre Elemanları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147604"/>
            <a:ext cx="7920880" cy="2954060"/>
          </a:xfrm>
        </p:spPr>
        <p:txBody>
          <a:bodyPr>
            <a:noAutofit/>
          </a:bodyPr>
          <a:lstStyle/>
          <a:p>
            <a:pPr marL="457200" lvl="1" indent="-457200" algn="just">
              <a:buSzPct val="100000"/>
              <a:buFont typeface="+mj-lt"/>
              <a:buAutoNum type="arabicPeriod"/>
            </a:pPr>
            <a:r>
              <a:rPr lang="tr-TR" b="1" dirty="0" smtClean="0">
                <a:solidFill>
                  <a:schemeClr val="accent1"/>
                </a:solidFill>
              </a:rPr>
              <a:t>Pasif </a:t>
            </a:r>
            <a:r>
              <a:rPr lang="tr-TR" b="1" dirty="0">
                <a:solidFill>
                  <a:schemeClr val="accent1"/>
                </a:solidFill>
              </a:rPr>
              <a:t>Devre Elemanları: </a:t>
            </a:r>
            <a:r>
              <a:rPr lang="tr-TR" dirty="0">
                <a:solidFill>
                  <a:schemeClr val="tx1"/>
                </a:solidFill>
              </a:rPr>
              <a:t>Enerji üretme </a:t>
            </a:r>
            <a:r>
              <a:rPr lang="tr-TR" dirty="0" smtClean="0">
                <a:solidFill>
                  <a:schemeClr val="tx1"/>
                </a:solidFill>
              </a:rPr>
              <a:t>kapasitesi olmayan </a:t>
            </a:r>
            <a:r>
              <a:rPr lang="tr-TR" dirty="0">
                <a:solidFill>
                  <a:schemeClr val="tx1"/>
                </a:solidFill>
              </a:rPr>
              <a:t>devre elemanlarıdır.</a:t>
            </a:r>
          </a:p>
          <a:p>
            <a:pPr marL="731520" lvl="2" indent="-4572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</a:rPr>
              <a:t>Direnç, kondansatör, </a:t>
            </a:r>
            <a:r>
              <a:rPr lang="tr-TR" dirty="0" err="1" smtClean="0">
                <a:solidFill>
                  <a:schemeClr val="tx1"/>
                </a:solidFill>
              </a:rPr>
              <a:t>endüktör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vb.</a:t>
            </a:r>
            <a:endParaRPr lang="tr-TR" dirty="0">
              <a:solidFill>
                <a:schemeClr val="accent1"/>
              </a:solidFill>
            </a:endParaRPr>
          </a:p>
          <a:p>
            <a:pPr marL="457200" lvl="1" indent="-457200" algn="just">
              <a:buSzPct val="100000"/>
              <a:buFont typeface="+mj-lt"/>
              <a:buAutoNum type="arabicPeriod"/>
            </a:pPr>
            <a:r>
              <a:rPr lang="tr-TR" b="1" dirty="0">
                <a:solidFill>
                  <a:schemeClr val="accent1"/>
                </a:solidFill>
              </a:rPr>
              <a:t>Aktif Devre Elemanları: </a:t>
            </a:r>
            <a:r>
              <a:rPr lang="tr-TR" dirty="0">
                <a:solidFill>
                  <a:schemeClr val="tx1"/>
                </a:solidFill>
              </a:rPr>
              <a:t>Enerji üretme kapasitesine sahip devre elemanlarıdır.</a:t>
            </a:r>
          </a:p>
          <a:p>
            <a:pPr marL="731520" lvl="2" indent="-4572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</a:rPr>
              <a:t>Jeneratör, pil, işlemsel yükselteç, vb.</a:t>
            </a:r>
            <a:endParaRPr lang="tr-TR" dirty="0">
              <a:solidFill>
                <a:schemeClr val="accent1"/>
              </a:solidFill>
            </a:endParaRPr>
          </a:p>
          <a:p>
            <a:pPr marL="617220" lvl="2" indent="-342900" algn="just">
              <a:buSzPct val="100000"/>
              <a:buFont typeface="Wingdings" panose="05000000000000000000" pitchFamily="2" charset="2"/>
              <a:buChar char="v"/>
            </a:pPr>
            <a:r>
              <a:rPr lang="tr-TR" dirty="0" smtClean="0">
                <a:solidFill>
                  <a:schemeClr val="tx1"/>
                </a:solidFill>
              </a:rPr>
              <a:t>En önemli aktif devre elemanları, bağlandıkları devreye güç sağlayan akım ve gerilim kaynaklarıdır. 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Kaynaklar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435636"/>
            <a:ext cx="7920880" cy="2289508"/>
          </a:xfrm>
        </p:spPr>
        <p:txBody>
          <a:bodyPr>
            <a:noAutofit/>
          </a:bodyPr>
          <a:lstStyle/>
          <a:p>
            <a:pPr marL="457200" lvl="1" indent="-457200" algn="just">
              <a:buSzPct val="100000"/>
              <a:buFont typeface="+mj-lt"/>
              <a:buAutoNum type="arabicPeriod"/>
            </a:pPr>
            <a:r>
              <a:rPr lang="tr-TR" b="1" dirty="0" smtClean="0">
                <a:solidFill>
                  <a:schemeClr val="accent1"/>
                </a:solidFill>
              </a:rPr>
              <a:t>Bağımsız Kaynak: </a:t>
            </a:r>
            <a:r>
              <a:rPr lang="tr-TR" dirty="0"/>
              <a:t>Devreye sağladığı gerilim ya da akım diğer devre değişkenlerinden etkilenmeyen kaynaktır</a:t>
            </a:r>
            <a:r>
              <a:rPr lang="tr-TR" dirty="0" smtClean="0"/>
              <a:t>.</a:t>
            </a:r>
          </a:p>
          <a:p>
            <a:pPr marL="0" lvl="1" indent="0" algn="just">
              <a:buSzPct val="100000"/>
              <a:buNone/>
            </a:pPr>
            <a:endParaRPr lang="tr-TR" dirty="0" smtClean="0"/>
          </a:p>
          <a:p>
            <a:pPr marL="457200" lvl="1" indent="-457200" algn="just">
              <a:buSzPct val="100000"/>
              <a:buFont typeface="+mj-lt"/>
              <a:buAutoNum type="arabicPeriod" startAt="2"/>
            </a:pPr>
            <a:r>
              <a:rPr lang="tr-TR" b="1" dirty="0" smtClean="0">
                <a:solidFill>
                  <a:schemeClr val="accent1"/>
                </a:solidFill>
              </a:rPr>
              <a:t>Bağımlı Kaynak: </a:t>
            </a:r>
            <a:r>
              <a:rPr lang="tr-TR" dirty="0"/>
              <a:t>Kaynak miktarı, diğer bir gerilim ya da akım tarafından kontrol edilen kaynaktır.</a:t>
            </a: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Kaynaklar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845200"/>
            <a:ext cx="4176000" cy="4176088"/>
          </a:xfrm>
        </p:spPr>
        <p:txBody>
          <a:bodyPr>
            <a:noAutofit/>
          </a:bodyPr>
          <a:lstStyle/>
          <a:p>
            <a:pPr marL="457200" lvl="1" indent="-457200" algn="just">
              <a:buSzPct val="100000"/>
              <a:buFont typeface="+mj-lt"/>
              <a:buAutoNum type="arabicPeriod"/>
            </a:pPr>
            <a:r>
              <a:rPr lang="tr-TR" b="1" dirty="0" smtClean="0">
                <a:solidFill>
                  <a:schemeClr val="accent1"/>
                </a:solidFill>
              </a:rPr>
              <a:t>Bağımsız Gerilim Kaynağı</a:t>
            </a:r>
            <a:r>
              <a:rPr lang="tr-TR" dirty="0" smtClean="0">
                <a:solidFill>
                  <a:schemeClr val="tx1"/>
                </a:solidFill>
              </a:rPr>
              <a:t>:</a:t>
            </a:r>
          </a:p>
          <a:p>
            <a:pPr marL="0" lvl="1" indent="0" algn="just">
              <a:buSzPct val="100000"/>
              <a:buNone/>
            </a:pPr>
            <a:r>
              <a:rPr lang="tr-TR" dirty="0"/>
              <a:t>Uç gerilimini korumak için gerekli olan akımı devreye verebilme özelliğine sahiptir. </a:t>
            </a:r>
            <a:endParaRPr lang="tr-TR" dirty="0" smtClean="0"/>
          </a:p>
          <a:p>
            <a:pPr marL="0" lvl="1" indent="0" algn="just">
              <a:buSzPct val="100000"/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0" lvl="1" indent="0" algn="just">
              <a:buSzPct val="100000"/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457200" lvl="1" indent="-457200" algn="just">
              <a:buSzPct val="100000"/>
              <a:buFont typeface="+mj-lt"/>
              <a:buAutoNum type="arabicPeriod" startAt="2"/>
            </a:pPr>
            <a:r>
              <a:rPr lang="tr-TR" b="1" dirty="0" smtClean="0">
                <a:solidFill>
                  <a:schemeClr val="accent1"/>
                </a:solidFill>
              </a:rPr>
              <a:t>Bağımsız Akım Kaynağı</a:t>
            </a:r>
            <a:r>
              <a:rPr lang="tr-TR" dirty="0" smtClean="0">
                <a:solidFill>
                  <a:schemeClr val="tx1"/>
                </a:solidFill>
              </a:rPr>
              <a:t>:</a:t>
            </a:r>
            <a:endParaRPr lang="tr-TR" dirty="0">
              <a:solidFill>
                <a:schemeClr val="tx1"/>
              </a:solidFill>
            </a:endParaRPr>
          </a:p>
          <a:p>
            <a:pPr marL="0" lvl="1" indent="0" algn="just">
              <a:buSzPct val="100000"/>
              <a:buNone/>
            </a:pPr>
            <a:r>
              <a:rPr lang="tr-TR" dirty="0"/>
              <a:t>Belirlenen akımı gerilimden bağımsız olarak devreye </a:t>
            </a:r>
            <a:r>
              <a:rPr lang="tr-TR" dirty="0" smtClean="0"/>
              <a:t>verebilme özelliğine sahiptir.</a:t>
            </a: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44824"/>
            <a:ext cx="28765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876" y="4149080"/>
            <a:ext cx="13049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60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766" y="3848032"/>
            <a:ext cx="3726682" cy="262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Kaynaklar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845200"/>
            <a:ext cx="6012000" cy="2016000"/>
          </a:xfrm>
        </p:spPr>
        <p:txBody>
          <a:bodyPr>
            <a:noAutofit/>
          </a:bodyPr>
          <a:lstStyle/>
          <a:p>
            <a:pPr marL="457200" lvl="1" indent="-457200" algn="just">
              <a:buSzPct val="100000"/>
              <a:buFont typeface="+mj-lt"/>
              <a:buAutoNum type="arabicPeriod" startAt="3"/>
            </a:pPr>
            <a:r>
              <a:rPr lang="tr-TR" b="1" dirty="0" smtClean="0">
                <a:solidFill>
                  <a:schemeClr val="accent1"/>
                </a:solidFill>
              </a:rPr>
              <a:t>Bağımlı Kaynak</a:t>
            </a:r>
            <a:r>
              <a:rPr lang="tr-TR" dirty="0" smtClean="0">
                <a:solidFill>
                  <a:schemeClr val="tx1"/>
                </a:solidFill>
              </a:rPr>
              <a:t>:</a:t>
            </a:r>
          </a:p>
          <a:p>
            <a:pPr marL="342900" lvl="1" indent="-342900" algn="just">
              <a:buSzPct val="100000"/>
              <a:buFont typeface="Arial" panose="020B0604020202020204" pitchFamily="34" charset="0"/>
              <a:buChar char="•"/>
            </a:pPr>
            <a:r>
              <a:rPr lang="tr-TR" dirty="0" smtClean="0"/>
              <a:t>Gerilim </a:t>
            </a:r>
            <a:r>
              <a:rPr lang="tr-TR" dirty="0"/>
              <a:t>Kontrollü Gerilim Kaynağı (</a:t>
            </a:r>
            <a:r>
              <a:rPr lang="tr-TR" dirty="0" smtClean="0"/>
              <a:t>GKGK)</a:t>
            </a:r>
          </a:p>
          <a:p>
            <a:pPr marL="342900" lvl="1" indent="-342900" algn="just">
              <a:buSzPct val="100000"/>
              <a:buFont typeface="Arial" panose="020B0604020202020204" pitchFamily="34" charset="0"/>
              <a:buChar char="•"/>
            </a:pPr>
            <a:r>
              <a:rPr lang="tr-TR" dirty="0" smtClean="0"/>
              <a:t>Akım </a:t>
            </a:r>
            <a:r>
              <a:rPr lang="tr-TR" dirty="0"/>
              <a:t>Kontrollü Gerilim Kaynağı (</a:t>
            </a:r>
            <a:r>
              <a:rPr lang="tr-TR" dirty="0" smtClean="0"/>
              <a:t>AKGK)</a:t>
            </a:r>
          </a:p>
          <a:p>
            <a:pPr marL="342900" lvl="1" indent="-342900" algn="just">
              <a:buSzPct val="100000"/>
              <a:buFont typeface="Arial" panose="020B0604020202020204" pitchFamily="34" charset="0"/>
              <a:buChar char="•"/>
            </a:pPr>
            <a:r>
              <a:rPr lang="tr-TR" dirty="0" smtClean="0"/>
              <a:t>Gerilim </a:t>
            </a:r>
            <a:r>
              <a:rPr lang="tr-TR" dirty="0"/>
              <a:t>Kontrollü Akım Kaynağı (</a:t>
            </a:r>
            <a:r>
              <a:rPr lang="tr-TR" dirty="0" smtClean="0"/>
              <a:t>GKAK)</a:t>
            </a:r>
          </a:p>
          <a:p>
            <a:pPr marL="342900" lvl="1" indent="-342900" algn="just">
              <a:buSzPct val="100000"/>
              <a:buFont typeface="Arial" panose="020B0604020202020204" pitchFamily="34" charset="0"/>
              <a:buChar char="•"/>
            </a:pPr>
            <a:r>
              <a:rPr lang="tr-TR" dirty="0" smtClean="0"/>
              <a:t>Akım </a:t>
            </a:r>
            <a:r>
              <a:rPr lang="tr-TR" dirty="0"/>
              <a:t>Kontrollü Akım Kaynağı (AKAK)</a:t>
            </a: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67544" y="45091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dirty="0"/>
              <a:t>Bağımlı kaynaklar transistör, işlemsel yükselteç, tümleşik devre gibi yapıların modellenmesinde kullanışlıdır.</a:t>
            </a:r>
          </a:p>
        </p:txBody>
      </p:sp>
    </p:spTree>
    <p:extLst>
      <p:ext uri="{BB962C8B-B14F-4D97-AF65-F5344CB8AC3E}">
        <p14:creationId xmlns:p14="http://schemas.microsoft.com/office/powerpoint/2010/main" val="179609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İçerik Yer Tutucusu 1"/>
          <p:cNvSpPr>
            <a:spLocks noGrp="1"/>
          </p:cNvSpPr>
          <p:nvPr>
            <p:ph idx="1"/>
          </p:nvPr>
        </p:nvSpPr>
        <p:spPr>
          <a:xfrm>
            <a:off x="611560" y="1123012"/>
            <a:ext cx="7920880" cy="721812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nn-NO" dirty="0"/>
              <a:t>Aşağıdaki devrede her eleman </a:t>
            </a:r>
            <a:r>
              <a:rPr lang="nn-NO" dirty="0" smtClean="0"/>
              <a:t>tarafından</a:t>
            </a:r>
            <a:r>
              <a:rPr lang="tr-TR" dirty="0" smtClean="0"/>
              <a:t> </a:t>
            </a:r>
            <a:r>
              <a:rPr lang="nn-NO" dirty="0" smtClean="0"/>
              <a:t>sağlanan/harcanan </a:t>
            </a:r>
            <a:r>
              <a:rPr lang="nn-NO" dirty="0"/>
              <a:t>gücü </a:t>
            </a:r>
            <a:r>
              <a:rPr lang="tr-TR" dirty="0" smtClean="0"/>
              <a:t>hesaplayınız.</a:t>
            </a:r>
          </a:p>
          <a:p>
            <a:pPr marL="0" lvl="1" indent="0" algn="just">
              <a:buNone/>
            </a:pPr>
            <a:endParaRPr lang="tr-TR" dirty="0" smtClean="0"/>
          </a:p>
          <a:p>
            <a:pPr marL="0" lvl="1" indent="0" algn="just">
              <a:buNone/>
            </a:pPr>
            <a:endParaRPr lang="tr-TR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226" y="1993057"/>
            <a:ext cx="4213548" cy="215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İçerik Yer Tutucusu 1"/>
          <p:cNvSpPr txBox="1">
            <a:spLocks/>
          </p:cNvSpPr>
          <p:nvPr/>
        </p:nvSpPr>
        <p:spPr>
          <a:xfrm>
            <a:off x="502468" y="4151106"/>
            <a:ext cx="8172000" cy="234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Font typeface="Wingdings 2" pitchFamily="18" charset="2"/>
              <a:buNone/>
            </a:pPr>
            <a:r>
              <a:rPr lang="tr-TR" i="1" dirty="0" smtClean="0"/>
              <a:t>p</a:t>
            </a:r>
            <a:r>
              <a:rPr lang="tr-TR" baseline="-25000" dirty="0" smtClean="0"/>
              <a:t>1 </a:t>
            </a:r>
            <a:r>
              <a:rPr lang="tr-TR" dirty="0" smtClean="0"/>
              <a:t>= 20 </a:t>
            </a:r>
            <a:r>
              <a:rPr lang="tr-TR" i="1" dirty="0" smtClean="0"/>
              <a:t>x</a:t>
            </a:r>
            <a:r>
              <a:rPr lang="tr-TR" dirty="0" smtClean="0"/>
              <a:t> 5 = 100 W</a:t>
            </a:r>
          </a:p>
          <a:p>
            <a:pPr marL="0" lvl="1" indent="0" algn="just">
              <a:buNone/>
            </a:pPr>
            <a:r>
              <a:rPr lang="tr-TR" i="1" dirty="0" smtClean="0"/>
              <a:t>p</a:t>
            </a:r>
            <a:r>
              <a:rPr lang="tr-TR" baseline="-25000" dirty="0" smtClean="0"/>
              <a:t>2 </a:t>
            </a:r>
            <a:r>
              <a:rPr lang="tr-TR" dirty="0" smtClean="0"/>
              <a:t>= 12 </a:t>
            </a:r>
            <a:r>
              <a:rPr lang="tr-TR" i="1" dirty="0"/>
              <a:t>x</a:t>
            </a:r>
            <a:r>
              <a:rPr lang="tr-TR" dirty="0"/>
              <a:t> </a:t>
            </a:r>
            <a:r>
              <a:rPr lang="tr-TR" dirty="0" smtClean="0"/>
              <a:t>5 </a:t>
            </a:r>
            <a:r>
              <a:rPr lang="tr-TR" dirty="0"/>
              <a:t>= </a:t>
            </a:r>
            <a:r>
              <a:rPr lang="tr-TR" dirty="0" smtClean="0"/>
              <a:t>60 </a:t>
            </a:r>
            <a:r>
              <a:rPr lang="tr-TR" dirty="0"/>
              <a:t>W</a:t>
            </a:r>
          </a:p>
          <a:p>
            <a:pPr marL="0" lvl="1" indent="0" algn="just">
              <a:buNone/>
            </a:pPr>
            <a:r>
              <a:rPr lang="tr-TR" i="1" dirty="0" smtClean="0"/>
              <a:t>p</a:t>
            </a:r>
            <a:r>
              <a:rPr lang="tr-TR" baseline="-25000" dirty="0" smtClean="0"/>
              <a:t>3 </a:t>
            </a:r>
            <a:r>
              <a:rPr lang="tr-TR" dirty="0" smtClean="0"/>
              <a:t>= 8 </a:t>
            </a:r>
            <a:r>
              <a:rPr lang="tr-TR" i="1" dirty="0"/>
              <a:t>x</a:t>
            </a:r>
            <a:r>
              <a:rPr lang="tr-TR" dirty="0"/>
              <a:t> </a:t>
            </a:r>
            <a:r>
              <a:rPr lang="tr-TR" dirty="0" smtClean="0"/>
              <a:t>6 </a:t>
            </a:r>
            <a:r>
              <a:rPr lang="tr-TR" dirty="0"/>
              <a:t>= </a:t>
            </a:r>
            <a:r>
              <a:rPr lang="tr-TR" dirty="0" smtClean="0"/>
              <a:t>48 </a:t>
            </a:r>
            <a:r>
              <a:rPr lang="tr-TR" dirty="0"/>
              <a:t>W</a:t>
            </a:r>
          </a:p>
          <a:p>
            <a:pPr marL="0" lvl="1" indent="0" algn="just">
              <a:buNone/>
            </a:pPr>
            <a:r>
              <a:rPr lang="tr-TR" i="1" dirty="0" smtClean="0"/>
              <a:t>p</a:t>
            </a:r>
            <a:r>
              <a:rPr lang="tr-TR" baseline="-25000" dirty="0" smtClean="0"/>
              <a:t>4 </a:t>
            </a:r>
            <a:r>
              <a:rPr lang="tr-TR" dirty="0" smtClean="0"/>
              <a:t>= 8 </a:t>
            </a:r>
            <a:r>
              <a:rPr lang="tr-TR" i="1" dirty="0"/>
              <a:t>x</a:t>
            </a:r>
            <a:r>
              <a:rPr lang="tr-TR" dirty="0"/>
              <a:t> </a:t>
            </a:r>
            <a:r>
              <a:rPr lang="tr-TR" dirty="0" smtClean="0"/>
              <a:t>(0.2</a:t>
            </a:r>
            <a:r>
              <a:rPr lang="tr-TR" b="1" i="1" dirty="0" smtClean="0"/>
              <a:t>I</a:t>
            </a:r>
            <a:r>
              <a:rPr lang="tr-TR" dirty="0" smtClean="0"/>
              <a:t>) = </a:t>
            </a:r>
            <a:r>
              <a:rPr lang="tr-TR" dirty="0"/>
              <a:t>8 </a:t>
            </a:r>
            <a:r>
              <a:rPr lang="tr-TR" i="1" dirty="0"/>
              <a:t>x</a:t>
            </a:r>
            <a:r>
              <a:rPr lang="tr-TR" dirty="0"/>
              <a:t> </a:t>
            </a:r>
            <a:r>
              <a:rPr lang="tr-TR" dirty="0" smtClean="0"/>
              <a:t>(0.2</a:t>
            </a:r>
            <a:r>
              <a:rPr lang="tr-TR" b="1" i="1" dirty="0" smtClean="0"/>
              <a:t> </a:t>
            </a:r>
            <a:r>
              <a:rPr lang="tr-TR" i="1" dirty="0" smtClean="0"/>
              <a:t>x </a:t>
            </a:r>
            <a:r>
              <a:rPr lang="tr-TR" dirty="0" smtClean="0"/>
              <a:t>5) </a:t>
            </a:r>
            <a:r>
              <a:rPr lang="tr-TR" dirty="0"/>
              <a:t>= </a:t>
            </a:r>
            <a:r>
              <a:rPr lang="tr-TR" dirty="0" smtClean="0"/>
              <a:t>8 W</a:t>
            </a:r>
          </a:p>
          <a:p>
            <a:pPr marL="0" lvl="1" indent="0" algn="just">
              <a:buNone/>
            </a:pPr>
            <a:r>
              <a:rPr lang="tr-TR" i="1" dirty="0" smtClean="0"/>
              <a:t>p</a:t>
            </a:r>
            <a:r>
              <a:rPr lang="tr-TR" baseline="-25000" dirty="0" smtClean="0"/>
              <a:t>1</a:t>
            </a:r>
            <a:r>
              <a:rPr lang="tr-TR" dirty="0" smtClean="0"/>
              <a:t> </a:t>
            </a:r>
            <a:r>
              <a:rPr lang="tr-TR" i="1" dirty="0" smtClean="0"/>
              <a:t>+ p</a:t>
            </a:r>
            <a:r>
              <a:rPr lang="tr-TR" baseline="-25000" dirty="0"/>
              <a:t>4</a:t>
            </a:r>
            <a:r>
              <a:rPr lang="tr-TR" dirty="0" smtClean="0"/>
              <a:t> </a:t>
            </a:r>
            <a:r>
              <a:rPr lang="tr-TR" i="1" dirty="0" smtClean="0"/>
              <a:t>= p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i="1" dirty="0" smtClean="0"/>
              <a:t>+ p</a:t>
            </a:r>
            <a:r>
              <a:rPr lang="tr-TR" baseline="-25000" dirty="0" smtClean="0"/>
              <a:t>3 </a:t>
            </a:r>
            <a:r>
              <a:rPr lang="tr-TR" dirty="0" smtClean="0"/>
              <a:t>(enerjinin korunumu)</a:t>
            </a:r>
            <a:endParaRPr lang="tr-TR" baseline="-25000" dirty="0"/>
          </a:p>
          <a:p>
            <a:pPr marL="0" lvl="1" indent="0" algn="just">
              <a:buFont typeface="Wingdings 2" pitchFamily="18" charset="2"/>
              <a:buNone/>
            </a:pPr>
            <a:endParaRPr lang="tr-TR" dirty="0" smtClean="0"/>
          </a:p>
          <a:p>
            <a:pPr marL="0" lvl="1" indent="0" algn="just">
              <a:buFont typeface="Wingdings 2" pitchFamily="18" charset="2"/>
              <a:buNone/>
            </a:pPr>
            <a:endParaRPr lang="tr-TR" dirty="0" smtClean="0"/>
          </a:p>
          <a:p>
            <a:pPr marL="0" lvl="1" indent="0" algn="just">
              <a:buFont typeface="Wingdings 2" pitchFamily="18" charset="2"/>
              <a:buNone/>
            </a:pPr>
            <a:endParaRPr lang="tr-TR" dirty="0" smtClean="0"/>
          </a:p>
          <a:p>
            <a:pPr marL="0" lvl="1" indent="0" algn="just">
              <a:buFont typeface="Wingdings 2" pitchFamily="18" charset="2"/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877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Ders İçeriği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483052"/>
            <a:ext cx="7920880" cy="4538236"/>
          </a:xfrm>
        </p:spPr>
        <p:txBody>
          <a:bodyPr>
            <a:noAutofit/>
          </a:bodyPr>
          <a:lstStyle/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Temel Kavramlar</a:t>
            </a:r>
          </a:p>
          <a:p>
            <a:pPr lvl="1" algn="just"/>
            <a:r>
              <a:rPr lang="tr-TR" dirty="0" smtClean="0"/>
              <a:t>Yük, Akım, Gerilim, Güç ve Enerji, Devre Elemanları</a:t>
            </a:r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/>
              <a:t>Temel </a:t>
            </a:r>
            <a:r>
              <a:rPr lang="tr-TR" sz="2200" b="1" dirty="0" smtClean="0"/>
              <a:t>Kanunlar</a:t>
            </a:r>
            <a:endParaRPr lang="tr-TR" sz="2200" b="1" dirty="0"/>
          </a:p>
          <a:p>
            <a:pPr lvl="1" algn="just"/>
            <a:r>
              <a:rPr lang="tr-TR" dirty="0" err="1" smtClean="0"/>
              <a:t>Ohm</a:t>
            </a:r>
            <a:r>
              <a:rPr lang="tr-TR" dirty="0" smtClean="0"/>
              <a:t> Kanunu, Düğüm, Dal, Çevre Kavramları, </a:t>
            </a:r>
            <a:r>
              <a:rPr lang="tr-TR" dirty="0" err="1" smtClean="0"/>
              <a:t>Kirchoff</a:t>
            </a:r>
            <a:r>
              <a:rPr lang="tr-TR" dirty="0" smtClean="0"/>
              <a:t> Kanunları, Seri Direnç ve Gerilim Bölme, Paralel Direnç ve Akım Bölme, </a:t>
            </a:r>
            <a:r>
              <a:rPr lang="el-GR" dirty="0" smtClean="0"/>
              <a:t>Υ</a:t>
            </a:r>
            <a:r>
              <a:rPr lang="tr-TR" dirty="0" smtClean="0"/>
              <a:t>-</a:t>
            </a:r>
            <a:r>
              <a:rPr lang="el-GR" dirty="0" smtClean="0"/>
              <a:t>Δ</a:t>
            </a:r>
            <a:r>
              <a:rPr lang="tr-TR" dirty="0" smtClean="0"/>
              <a:t> Dönüşümleri</a:t>
            </a:r>
            <a:endParaRPr lang="tr-TR" dirty="0"/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smtClean="0"/>
              <a:t>Devre Analizi </a:t>
            </a:r>
            <a:r>
              <a:rPr lang="tr-TR" sz="2200" b="1" dirty="0" smtClean="0"/>
              <a:t>Yöntemleri</a:t>
            </a:r>
            <a:endParaRPr lang="tr-TR" sz="2200" b="1" dirty="0"/>
          </a:p>
          <a:p>
            <a:pPr lvl="1" algn="just"/>
            <a:r>
              <a:rPr lang="tr-TR" dirty="0"/>
              <a:t>Çevre Akımları Yöntemi, Düğüm </a:t>
            </a:r>
            <a:r>
              <a:rPr lang="tr-TR" dirty="0" smtClean="0"/>
              <a:t>Gerilimleri Yöntemi</a:t>
            </a:r>
            <a:endParaRPr lang="tr-TR" dirty="0"/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Devre Teoremleri</a:t>
            </a:r>
            <a:endParaRPr lang="tr-TR" sz="2200" b="1" dirty="0"/>
          </a:p>
          <a:p>
            <a:pPr lvl="1" algn="just"/>
            <a:r>
              <a:rPr lang="tr-TR" dirty="0" smtClean="0"/>
              <a:t>Lineerlik, </a:t>
            </a:r>
            <a:r>
              <a:rPr lang="tr-TR" dirty="0" err="1" smtClean="0"/>
              <a:t>Süperpozisyon</a:t>
            </a:r>
            <a:r>
              <a:rPr lang="tr-TR" dirty="0" smtClean="0"/>
              <a:t>, Kaynak Dönüşümü, </a:t>
            </a:r>
            <a:r>
              <a:rPr lang="tr-TR" dirty="0" err="1" smtClean="0"/>
              <a:t>Thevenin</a:t>
            </a:r>
            <a:r>
              <a:rPr lang="tr-TR" dirty="0" smtClean="0"/>
              <a:t> Teoremi, Norton Teoremi, Maksimum Güç Aktarımı</a:t>
            </a:r>
            <a:endParaRPr lang="tr-TR" dirty="0"/>
          </a:p>
          <a:p>
            <a:pPr marL="365760" lvl="1" indent="0">
              <a:buNone/>
            </a:pPr>
            <a:endParaRPr lang="tr-TR" sz="1600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Temel Kavramlar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059116"/>
            <a:ext cx="7920880" cy="3386108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tr-TR" b="1" dirty="0">
                <a:solidFill>
                  <a:schemeClr val="accent1"/>
                </a:solidFill>
                <a:latin typeface="Century Gothic (Gövde)"/>
              </a:rPr>
              <a:t>Devre Teorisi: </a:t>
            </a:r>
            <a:r>
              <a:rPr lang="tr-TR" dirty="0"/>
              <a:t>Elektrik devrelerinin çözümlenmesi ve tasarımını temel alır. Elde </a:t>
            </a:r>
            <a:r>
              <a:rPr lang="tr-TR" dirty="0" smtClean="0"/>
              <a:t>var olan </a:t>
            </a:r>
            <a:r>
              <a:rPr lang="tr-TR" dirty="0"/>
              <a:t>devreler devre teorisi ile çözülür. Elde </a:t>
            </a:r>
            <a:r>
              <a:rPr lang="tr-TR" dirty="0" smtClean="0"/>
              <a:t>var olmayan </a:t>
            </a:r>
            <a:r>
              <a:rPr lang="tr-TR" dirty="0"/>
              <a:t>devreler devre teorisi yardımıyla tasarlanır</a:t>
            </a:r>
            <a:r>
              <a:rPr lang="tr-TR" dirty="0" smtClean="0"/>
              <a:t>.</a:t>
            </a:r>
          </a:p>
          <a:p>
            <a:pPr marL="0" lvl="1" indent="0" algn="just">
              <a:buNone/>
            </a:pPr>
            <a:endParaRPr lang="tr-TR" dirty="0"/>
          </a:p>
          <a:p>
            <a:pPr marL="0" lvl="1" indent="0" algn="just">
              <a:buNone/>
            </a:pPr>
            <a:r>
              <a:rPr lang="tr-TR" b="1" dirty="0">
                <a:solidFill>
                  <a:schemeClr val="accent1"/>
                </a:solidFill>
                <a:latin typeface="Century Gothic (Gövde)"/>
              </a:rPr>
              <a:t>Elektrik Devresi:</a:t>
            </a:r>
            <a:r>
              <a:rPr lang="tr-TR" b="1" dirty="0">
                <a:solidFill>
                  <a:schemeClr val="accent1"/>
                </a:solidFill>
              </a:rPr>
              <a:t> </a:t>
            </a:r>
            <a:r>
              <a:rPr lang="tr-TR" dirty="0"/>
              <a:t> Gerçek bir elektriksel sistemin davranışını matematiksel olarak modellemek için çeşitli devre elemanlarının uygun şekilde bağlanması ile  oluşturulan kesintisiz akım yoludur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7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Temel Kavramlar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708920"/>
            <a:ext cx="7920880" cy="3170084"/>
          </a:xfrm>
        </p:spPr>
        <p:txBody>
          <a:bodyPr>
            <a:noAutofit/>
          </a:bodyPr>
          <a:lstStyle/>
          <a:p>
            <a:pPr marL="0" lvl="1" indent="0" algn="just">
              <a:buSzPct val="100000"/>
              <a:buNone/>
            </a:pPr>
            <a:r>
              <a:rPr lang="tr-TR" dirty="0"/>
              <a:t>Temel bir elektrik devresinde;</a:t>
            </a:r>
          </a:p>
          <a:p>
            <a:pPr marL="617220" lvl="2" indent="-342900" algn="just">
              <a:buFont typeface="Wingdings" panose="05000000000000000000" pitchFamily="2" charset="2"/>
              <a:buChar char="v"/>
            </a:pPr>
            <a:r>
              <a:rPr lang="tr-TR" sz="2200" dirty="0"/>
              <a:t>Kaynak (devreyi besleyen aktif eleman)</a:t>
            </a:r>
          </a:p>
          <a:p>
            <a:pPr marL="617220" lvl="2" indent="-342900" algn="just">
              <a:buFont typeface="Wingdings" panose="05000000000000000000" pitchFamily="2" charset="2"/>
              <a:buChar char="v"/>
            </a:pPr>
            <a:r>
              <a:rPr lang="tr-TR" sz="2200" dirty="0"/>
              <a:t>Yük (kaynaktan aldığı elektrik enerjisini harcayıp başka bir enerji türüne çeviren eleman)</a:t>
            </a:r>
          </a:p>
          <a:p>
            <a:pPr marL="617220" lvl="2" indent="-342900" algn="just">
              <a:buFont typeface="Wingdings" panose="05000000000000000000" pitchFamily="2" charset="2"/>
              <a:buChar char="v"/>
            </a:pPr>
            <a:r>
              <a:rPr lang="tr-TR" sz="2200" dirty="0"/>
              <a:t>İletken (kaynak ile yük arasında bağlantıyı sağlayan eleman)</a:t>
            </a:r>
          </a:p>
          <a:p>
            <a:pPr marL="617220" lvl="2" indent="-342900" algn="just">
              <a:buFont typeface="Wingdings" panose="05000000000000000000" pitchFamily="2" charset="2"/>
              <a:buChar char="v"/>
            </a:pPr>
            <a:r>
              <a:rPr lang="tr-TR" sz="2200" dirty="0"/>
              <a:t>Anahtar (devreyi açıp kapamaya yarayan eleman)</a:t>
            </a:r>
          </a:p>
          <a:p>
            <a:pPr marL="6350" lvl="2" indent="0" algn="just">
              <a:buNone/>
            </a:pPr>
            <a:r>
              <a:rPr lang="tr-TR" sz="2200" dirty="0"/>
              <a:t>bulunur.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25" y="1131193"/>
            <a:ext cx="31527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7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03" y="707936"/>
            <a:ext cx="264145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764703"/>
            <a:ext cx="2730766" cy="208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Yük ve Akım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246697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559117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035003" y="3909249"/>
            <a:ext cx="26414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tr-TR" dirty="0" smtClean="0"/>
              <a:t>Son yörüngedeki bir elektronun herhangi bir dış etkiyle (potansiyel fark) başka bir atoma yönlü ve düzenli bir şekilde hareketine </a:t>
            </a:r>
            <a:r>
              <a:rPr lang="tr-TR" b="1" dirty="0" smtClean="0"/>
              <a:t>elektrik akımı </a:t>
            </a:r>
            <a:r>
              <a:rPr lang="tr-TR" dirty="0" smtClean="0"/>
              <a:t>denir. 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3131840" y="2699628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tr-TR" dirty="0" smtClean="0"/>
              <a:t>Maddenin içerdiği atomik parçacıkların elektriksel özelliği ne </a:t>
            </a:r>
            <a:r>
              <a:rPr lang="tr-TR" b="1" dirty="0" smtClean="0"/>
              <a:t>yük</a:t>
            </a:r>
            <a:r>
              <a:rPr lang="tr-TR" dirty="0" smtClean="0"/>
              <a:t> denir. (±1.62x10</a:t>
            </a:r>
            <a:r>
              <a:rPr lang="tr-TR" baseline="30000" dirty="0" smtClean="0"/>
              <a:t>-19</a:t>
            </a:r>
            <a:r>
              <a:rPr lang="tr-TR" dirty="0" smtClean="0"/>
              <a:t> C)</a:t>
            </a:r>
          </a:p>
        </p:txBody>
      </p:sp>
    </p:spTree>
    <p:extLst>
      <p:ext uri="{BB962C8B-B14F-4D97-AF65-F5344CB8AC3E}">
        <p14:creationId xmlns:p14="http://schemas.microsoft.com/office/powerpoint/2010/main" val="21772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Yük ve Akım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3068960"/>
            <a:ext cx="7920880" cy="3168352"/>
          </a:xfrm>
        </p:spPr>
        <p:txBody>
          <a:bodyPr>
            <a:noAutofit/>
          </a:bodyPr>
          <a:lstStyle/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 smtClean="0"/>
              <a:t>Yüklerin hareketi akım olarak adlandırılır.</a:t>
            </a:r>
          </a:p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 smtClean="0"/>
              <a:t>Akım, birim zamanda hareket eden birim yüke denir.</a:t>
            </a:r>
          </a:p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 smtClean="0"/>
              <a:t>Pozitif yük yönü akım yönünü verir.</a:t>
            </a:r>
          </a:p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 smtClean="0"/>
              <a:t>Elektron hareketinin tersi akım yönüdür.</a:t>
            </a:r>
          </a:p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/>
              <a:t>Elektrik potansiyelinin yüksek olduğu uç (+), düşük olduğu uç (-) ile gösterilir. Akım yüksek potansiyelden düşük potansiyele akma eğilimindedir</a:t>
            </a:r>
            <a:r>
              <a:rPr lang="tr-TR" dirty="0" smtClean="0"/>
              <a:t>.</a:t>
            </a:r>
          </a:p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en-US" dirty="0" err="1"/>
              <a:t>Birimi</a:t>
            </a:r>
            <a:r>
              <a:rPr lang="en-US" dirty="0"/>
              <a:t> </a:t>
            </a:r>
            <a:r>
              <a:rPr lang="en-US" dirty="0" err="1"/>
              <a:t>Amper</a:t>
            </a:r>
            <a:r>
              <a:rPr lang="en-US" dirty="0"/>
              <a:t> (A) </a:t>
            </a:r>
            <a:r>
              <a:rPr lang="en-US" dirty="0" err="1"/>
              <a:t>veya</a:t>
            </a:r>
            <a:r>
              <a:rPr lang="en-US" dirty="0"/>
              <a:t> Coulomb/s dir.</a:t>
            </a:r>
            <a:endParaRPr lang="tr-TR" dirty="0"/>
          </a:p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308" y="1260400"/>
            <a:ext cx="5068428" cy="13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523405"/>
              </p:ext>
            </p:extLst>
          </p:nvPr>
        </p:nvGraphicFramePr>
        <p:xfrm>
          <a:off x="5148064" y="2207918"/>
          <a:ext cx="3374082" cy="85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Denklem" r:id="rId4" imgW="2197100" imgH="558800" progId="Equation.3">
                  <p:embed/>
                </p:oleObj>
              </mc:Choice>
              <mc:Fallback>
                <p:oleObj name="Denklem" r:id="rId4" imgW="21971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207918"/>
                        <a:ext cx="3374082" cy="85798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709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Gerilim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419156"/>
            <a:ext cx="7920880" cy="4034180"/>
          </a:xfrm>
        </p:spPr>
        <p:txBody>
          <a:bodyPr>
            <a:noAutofit/>
          </a:bodyPr>
          <a:lstStyle/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/>
              <a:t>İletken üzerinde elektronu belli bir yönde hareket ettirebilmek için belli bir iş ya da enerji transferi gerekmektedir. </a:t>
            </a:r>
          </a:p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 smtClean="0"/>
              <a:t>Bu </a:t>
            </a:r>
            <a:r>
              <a:rPr lang="tr-TR" dirty="0"/>
              <a:t>iş harici bir elektromotor kuvveti (EMK) ile gerçekleşir. </a:t>
            </a:r>
            <a:endParaRPr lang="tr-TR" dirty="0" smtClean="0"/>
          </a:p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 smtClean="0"/>
              <a:t>Elektronların </a:t>
            </a:r>
            <a:r>
              <a:rPr lang="tr-TR" dirty="0"/>
              <a:t>hareketi için harcanan enerjinin birim yük başına değeridir.</a:t>
            </a:r>
          </a:p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/>
              <a:t>Birim yükü a noktasından b noktasına taşımak için gereken iş (enerji</a:t>
            </a:r>
            <a:r>
              <a:rPr lang="tr-TR" dirty="0" smtClean="0"/>
              <a:t>) olarak tanımlanır.</a:t>
            </a:r>
            <a:endParaRPr lang="tr-TR" dirty="0"/>
          </a:p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 smtClean="0"/>
              <a:t>EMK</a:t>
            </a:r>
            <a:r>
              <a:rPr lang="tr-TR" dirty="0"/>
              <a:t>, gerilim (voltage) ya da potansiyel farkı olarak da bilinir.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967" y="450006"/>
            <a:ext cx="1431490" cy="208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340182"/>
              </p:ext>
            </p:extLst>
          </p:nvPr>
        </p:nvGraphicFramePr>
        <p:xfrm>
          <a:off x="4400673" y="995421"/>
          <a:ext cx="3839948" cy="99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Denklem" r:id="rId4" imgW="2298700" imgH="596900" progId="Equation.3">
                  <p:embed/>
                </p:oleObj>
              </mc:Choice>
              <mc:Fallback>
                <p:oleObj name="Denklem" r:id="rId4" imgW="2298700" imgH="596900" progId="Equation.3">
                  <p:embed/>
                  <p:pic>
                    <p:nvPicPr>
                      <p:cNvPr id="0" name="37 Nesne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673" y="995421"/>
                        <a:ext cx="3839948" cy="996304"/>
                      </a:xfrm>
                      <a:prstGeom prst="rect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319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Güç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483052"/>
            <a:ext cx="7920880" cy="2305988"/>
          </a:xfrm>
        </p:spPr>
        <p:txBody>
          <a:bodyPr>
            <a:noAutofit/>
          </a:bodyPr>
          <a:lstStyle/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/>
              <a:t>Akım ve gerilim elektrik devrelerinde temel iki değişken olmasına rağmen pratik uygulamalarda bir elektrik devresinin harcadığı güç önem kazanmaktadır. </a:t>
            </a:r>
            <a:endParaRPr lang="tr-TR" dirty="0" smtClean="0"/>
          </a:p>
          <a:p>
            <a:pPr marL="0" lvl="1" indent="0" algn="just">
              <a:buSzPct val="100000"/>
              <a:buNone/>
            </a:pPr>
            <a:endParaRPr lang="tr-TR" dirty="0" smtClean="0"/>
          </a:p>
          <a:p>
            <a:pPr marL="342900" lvl="1" indent="-342900" algn="just">
              <a:buSzPct val="100000"/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b="1" dirty="0">
                <a:solidFill>
                  <a:schemeClr val="accent1"/>
                </a:solidFill>
              </a:rPr>
              <a:t>Güç:</a:t>
            </a:r>
            <a:r>
              <a:rPr lang="tr-TR" dirty="0"/>
              <a:t> harcanan ya da çekilen enerjinin zamanla </a:t>
            </a:r>
            <a:r>
              <a:rPr lang="tr-TR" dirty="0" smtClean="0"/>
              <a:t>değişimidir (</a:t>
            </a:r>
            <a:r>
              <a:rPr lang="tr-TR" dirty="0"/>
              <a:t>W</a:t>
            </a:r>
            <a:r>
              <a:rPr lang="tr-TR" dirty="0" smtClean="0"/>
              <a:t>). </a:t>
            </a:r>
          </a:p>
          <a:p>
            <a:pPr marL="0" lvl="1" indent="0" algn="just">
              <a:buSzPct val="100000"/>
              <a:buNone/>
            </a:pP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306818"/>
              </p:ext>
            </p:extLst>
          </p:nvPr>
        </p:nvGraphicFramePr>
        <p:xfrm>
          <a:off x="971600" y="3861048"/>
          <a:ext cx="3915118" cy="936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Denklem" r:id="rId3" imgW="2336800" imgH="558800" progId="Equation.3">
                  <p:embed/>
                </p:oleObj>
              </mc:Choice>
              <mc:Fallback>
                <p:oleObj name="Denklem" r:id="rId3" imgW="2336800" imgH="558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861048"/>
                        <a:ext cx="3915118" cy="93627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320186"/>
              </p:ext>
            </p:extLst>
          </p:nvPr>
        </p:nvGraphicFramePr>
        <p:xfrm>
          <a:off x="3066554" y="5013176"/>
          <a:ext cx="4961830" cy="111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Denklem" r:id="rId5" imgW="2654300" imgH="596900" progId="Equation.3">
                  <p:embed/>
                </p:oleObj>
              </mc:Choice>
              <mc:Fallback>
                <p:oleObj name="Denklem" r:id="rId5" imgW="2654300" imgH="596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6554" y="5013176"/>
                        <a:ext cx="4961830" cy="111647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33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Güç Akışı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8" y="1652588"/>
            <a:ext cx="587692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0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122</TotalTime>
  <Words>815</Words>
  <Application>Microsoft Office PowerPoint</Application>
  <PresentationFormat>Ekran Gösterisi (4:3)</PresentationFormat>
  <Paragraphs>154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0" baseType="lpstr">
      <vt:lpstr>Austin</vt:lpstr>
      <vt:lpstr>Denklem</vt:lpstr>
      <vt:lpstr>ELEKTRİK DEVRE TEMELLERİ</vt:lpstr>
      <vt:lpstr>Ders İçeriği</vt:lpstr>
      <vt:lpstr>Temel Kavramlar</vt:lpstr>
      <vt:lpstr>Temel Kavramlar</vt:lpstr>
      <vt:lpstr>Yük ve Akım</vt:lpstr>
      <vt:lpstr>Yük ve Akım</vt:lpstr>
      <vt:lpstr>Gerilim</vt:lpstr>
      <vt:lpstr>Güç</vt:lpstr>
      <vt:lpstr>Güç Akışı</vt:lpstr>
      <vt:lpstr>Güç Akışı</vt:lpstr>
      <vt:lpstr>Enerji</vt:lpstr>
      <vt:lpstr>Uluslararası Birimler Sistemi’nde Bazı Birimler</vt:lpstr>
      <vt:lpstr>Çarpan Birimleri</vt:lpstr>
      <vt:lpstr>Devre Elemanları</vt:lpstr>
      <vt:lpstr>Kaynaklar</vt:lpstr>
      <vt:lpstr>Kaynaklar</vt:lpstr>
      <vt:lpstr>Kaynaklar</vt:lpstr>
      <vt:lpstr>Örnek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ELEKTRİK DEVRE TEMELLERİ</dc:title>
  <dc:creator>İDİL IŞIKLI ESENER</dc:creator>
  <cp:lastModifiedBy>İDİL IŞIKLI ESENER</cp:lastModifiedBy>
  <cp:revision>45</cp:revision>
  <dcterms:created xsi:type="dcterms:W3CDTF">2018-02-22T20:40:52Z</dcterms:created>
  <dcterms:modified xsi:type="dcterms:W3CDTF">2018-04-20T08:22:12Z</dcterms:modified>
</cp:coreProperties>
</file>