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D0624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D0624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3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93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6304" y="6388608"/>
            <a:ext cx="4422775" cy="311150"/>
          </a:xfrm>
          <a:custGeom>
            <a:avLst/>
            <a:gdLst/>
            <a:ahLst/>
            <a:cxnLst/>
            <a:rect l="l" t="t" r="r" b="b"/>
            <a:pathLst>
              <a:path w="4422775" h="311150">
                <a:moveTo>
                  <a:pt x="0" y="310895"/>
                </a:moveTo>
                <a:lnTo>
                  <a:pt x="4422648" y="310895"/>
                </a:lnTo>
                <a:lnTo>
                  <a:pt x="4422648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3255" y="149352"/>
            <a:ext cx="4425950" cy="6562725"/>
          </a:xfrm>
          <a:custGeom>
            <a:avLst/>
            <a:gdLst/>
            <a:ahLst/>
            <a:cxnLst/>
            <a:rect l="l" t="t" r="r" b="b"/>
            <a:pathLst>
              <a:path w="4425950" h="6562725">
                <a:moveTo>
                  <a:pt x="4425696" y="0"/>
                </a:moveTo>
                <a:lnTo>
                  <a:pt x="0" y="0"/>
                </a:lnTo>
                <a:lnTo>
                  <a:pt x="0" y="6562344"/>
                </a:lnTo>
                <a:lnTo>
                  <a:pt x="4425696" y="6562344"/>
                </a:lnTo>
                <a:lnTo>
                  <a:pt x="4425696" y="6553200"/>
                </a:lnTo>
                <a:lnTo>
                  <a:pt x="15240" y="6553200"/>
                </a:lnTo>
                <a:lnTo>
                  <a:pt x="6096" y="6547104"/>
                </a:lnTo>
                <a:lnTo>
                  <a:pt x="15240" y="6547104"/>
                </a:lnTo>
                <a:lnTo>
                  <a:pt x="15240" y="15240"/>
                </a:lnTo>
                <a:lnTo>
                  <a:pt x="6096" y="15240"/>
                </a:lnTo>
                <a:lnTo>
                  <a:pt x="15240" y="9144"/>
                </a:lnTo>
                <a:lnTo>
                  <a:pt x="4425696" y="9144"/>
                </a:lnTo>
                <a:lnTo>
                  <a:pt x="4425696" y="0"/>
                </a:lnTo>
                <a:close/>
              </a:path>
              <a:path w="4425950" h="6562725">
                <a:moveTo>
                  <a:pt x="15240" y="6547104"/>
                </a:moveTo>
                <a:lnTo>
                  <a:pt x="6096" y="6547104"/>
                </a:lnTo>
                <a:lnTo>
                  <a:pt x="15240" y="6553200"/>
                </a:lnTo>
                <a:lnTo>
                  <a:pt x="15240" y="6547104"/>
                </a:lnTo>
                <a:close/>
              </a:path>
              <a:path w="4425950" h="6562725">
                <a:moveTo>
                  <a:pt x="4425696" y="6547104"/>
                </a:moveTo>
                <a:lnTo>
                  <a:pt x="15240" y="6547104"/>
                </a:lnTo>
                <a:lnTo>
                  <a:pt x="15240" y="6553200"/>
                </a:lnTo>
                <a:lnTo>
                  <a:pt x="4425696" y="6553200"/>
                </a:lnTo>
                <a:lnTo>
                  <a:pt x="4425696" y="6547104"/>
                </a:lnTo>
                <a:close/>
              </a:path>
              <a:path w="4425950" h="6562725">
                <a:moveTo>
                  <a:pt x="15240" y="9144"/>
                </a:moveTo>
                <a:lnTo>
                  <a:pt x="6096" y="15240"/>
                </a:lnTo>
                <a:lnTo>
                  <a:pt x="15240" y="15240"/>
                </a:lnTo>
                <a:lnTo>
                  <a:pt x="15240" y="9144"/>
                </a:lnTo>
                <a:close/>
              </a:path>
              <a:path w="4425950" h="6562725">
                <a:moveTo>
                  <a:pt x="4425696" y="9144"/>
                </a:moveTo>
                <a:lnTo>
                  <a:pt x="15240" y="9144"/>
                </a:lnTo>
                <a:lnTo>
                  <a:pt x="15240" y="15240"/>
                </a:lnTo>
                <a:lnTo>
                  <a:pt x="4425696" y="15240"/>
                </a:lnTo>
                <a:lnTo>
                  <a:pt x="4425696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2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05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541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0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65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5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1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589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1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2" y="0"/>
                </a:moveTo>
                <a:lnTo>
                  <a:pt x="0" y="0"/>
                </a:lnTo>
                <a:lnTo>
                  <a:pt x="0" y="12192"/>
                </a:lnTo>
                <a:lnTo>
                  <a:pt x="39622" y="12192"/>
                </a:lnTo>
                <a:lnTo>
                  <a:pt x="39622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6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1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6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2" y="0"/>
                </a:moveTo>
                <a:lnTo>
                  <a:pt x="0" y="0"/>
                </a:lnTo>
                <a:lnTo>
                  <a:pt x="0" y="12192"/>
                </a:lnTo>
                <a:lnTo>
                  <a:pt x="39622" y="12192"/>
                </a:lnTo>
                <a:lnTo>
                  <a:pt x="39622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1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6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1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2" y="0"/>
                </a:moveTo>
                <a:lnTo>
                  <a:pt x="0" y="0"/>
                </a:lnTo>
                <a:lnTo>
                  <a:pt x="0" y="12192"/>
                </a:lnTo>
                <a:lnTo>
                  <a:pt x="39622" y="12192"/>
                </a:lnTo>
                <a:lnTo>
                  <a:pt x="39622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6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21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26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31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36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42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472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2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57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624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6733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72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776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8257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87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929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9781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02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2081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1305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18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234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2829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33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386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4353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48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538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5877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63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91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7401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791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84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8925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944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99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0449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096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14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1973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3249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3300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34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401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3453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50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3553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3605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365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3706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3758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380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3858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3910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395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011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4062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11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4163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4215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426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315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4367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441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468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4520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42641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0"/>
                </a:moveTo>
                <a:lnTo>
                  <a:pt x="255529" y="4008"/>
                </a:lnTo>
                <a:lnTo>
                  <a:pt x="208727" y="15605"/>
                </a:lnTo>
                <a:lnTo>
                  <a:pt x="165033" y="34152"/>
                </a:lnTo>
                <a:lnTo>
                  <a:pt x="125089" y="59009"/>
                </a:lnTo>
                <a:lnTo>
                  <a:pt x="89535" y="89535"/>
                </a:lnTo>
                <a:lnTo>
                  <a:pt x="59009" y="125089"/>
                </a:lnTo>
                <a:lnTo>
                  <a:pt x="34152" y="165033"/>
                </a:lnTo>
                <a:lnTo>
                  <a:pt x="15605" y="208727"/>
                </a:lnTo>
                <a:lnTo>
                  <a:pt x="4008" y="255529"/>
                </a:lnTo>
                <a:lnTo>
                  <a:pt x="0" y="304800"/>
                </a:lnTo>
                <a:lnTo>
                  <a:pt x="4008" y="354070"/>
                </a:lnTo>
                <a:lnTo>
                  <a:pt x="15605" y="400872"/>
                </a:lnTo>
                <a:lnTo>
                  <a:pt x="34152" y="444566"/>
                </a:lnTo>
                <a:lnTo>
                  <a:pt x="59009" y="484510"/>
                </a:lnTo>
                <a:lnTo>
                  <a:pt x="89535" y="520064"/>
                </a:lnTo>
                <a:lnTo>
                  <a:pt x="125089" y="550590"/>
                </a:lnTo>
                <a:lnTo>
                  <a:pt x="165033" y="575447"/>
                </a:lnTo>
                <a:lnTo>
                  <a:pt x="208727" y="593994"/>
                </a:lnTo>
                <a:lnTo>
                  <a:pt x="255529" y="605591"/>
                </a:lnTo>
                <a:lnTo>
                  <a:pt x="304800" y="6096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4361688" y="1051560"/>
            <a:ext cx="207645" cy="421005"/>
          </a:xfrm>
          <a:custGeom>
            <a:avLst/>
            <a:gdLst/>
            <a:ahLst/>
            <a:cxnLst/>
            <a:rect l="l" t="t" r="r" b="b"/>
            <a:pathLst>
              <a:path w="207645" h="421005">
                <a:moveTo>
                  <a:pt x="207263" y="0"/>
                </a:moveTo>
                <a:lnTo>
                  <a:pt x="159313" y="5571"/>
                </a:lnTo>
                <a:lnTo>
                  <a:pt x="115521" y="21433"/>
                </a:lnTo>
                <a:lnTo>
                  <a:pt x="77061" y="46306"/>
                </a:lnTo>
                <a:lnTo>
                  <a:pt x="45106" y="78910"/>
                </a:lnTo>
                <a:lnTo>
                  <a:pt x="20829" y="117965"/>
                </a:lnTo>
                <a:lnTo>
                  <a:pt x="5402" y="162192"/>
                </a:lnTo>
                <a:lnTo>
                  <a:pt x="0" y="210312"/>
                </a:lnTo>
                <a:lnTo>
                  <a:pt x="5402" y="258431"/>
                </a:lnTo>
                <a:lnTo>
                  <a:pt x="20829" y="302658"/>
                </a:lnTo>
                <a:lnTo>
                  <a:pt x="45106" y="341713"/>
                </a:lnTo>
                <a:lnTo>
                  <a:pt x="77061" y="374317"/>
                </a:lnTo>
                <a:lnTo>
                  <a:pt x="115521" y="399190"/>
                </a:lnTo>
                <a:lnTo>
                  <a:pt x="159313" y="415052"/>
                </a:lnTo>
                <a:lnTo>
                  <a:pt x="207263" y="42062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334255" y="1027175"/>
            <a:ext cx="234950" cy="472440"/>
          </a:xfrm>
          <a:custGeom>
            <a:avLst/>
            <a:gdLst/>
            <a:ahLst/>
            <a:cxnLst/>
            <a:rect l="l" t="t" r="r" b="b"/>
            <a:pathLst>
              <a:path w="234950" h="472440">
                <a:moveTo>
                  <a:pt x="234696" y="0"/>
                </a:moveTo>
                <a:lnTo>
                  <a:pt x="210312" y="0"/>
                </a:lnTo>
                <a:lnTo>
                  <a:pt x="185928" y="6096"/>
                </a:lnTo>
                <a:lnTo>
                  <a:pt x="143256" y="18287"/>
                </a:lnTo>
                <a:lnTo>
                  <a:pt x="103632" y="39624"/>
                </a:lnTo>
                <a:lnTo>
                  <a:pt x="54864" y="85344"/>
                </a:lnTo>
                <a:lnTo>
                  <a:pt x="30480" y="124968"/>
                </a:lnTo>
                <a:lnTo>
                  <a:pt x="18288" y="143256"/>
                </a:lnTo>
                <a:lnTo>
                  <a:pt x="12192" y="167639"/>
                </a:lnTo>
                <a:lnTo>
                  <a:pt x="6096" y="188975"/>
                </a:lnTo>
                <a:lnTo>
                  <a:pt x="0" y="237744"/>
                </a:lnTo>
                <a:lnTo>
                  <a:pt x="6096" y="283463"/>
                </a:lnTo>
                <a:lnTo>
                  <a:pt x="21336" y="329184"/>
                </a:lnTo>
                <a:lnTo>
                  <a:pt x="42672" y="368808"/>
                </a:lnTo>
                <a:lnTo>
                  <a:pt x="70104" y="402336"/>
                </a:lnTo>
                <a:lnTo>
                  <a:pt x="106680" y="432815"/>
                </a:lnTo>
                <a:lnTo>
                  <a:pt x="124968" y="441960"/>
                </a:lnTo>
                <a:lnTo>
                  <a:pt x="146304" y="454151"/>
                </a:lnTo>
                <a:lnTo>
                  <a:pt x="188976" y="466344"/>
                </a:lnTo>
                <a:lnTo>
                  <a:pt x="234696" y="472058"/>
                </a:lnTo>
                <a:lnTo>
                  <a:pt x="234696" y="454151"/>
                </a:lnTo>
                <a:lnTo>
                  <a:pt x="213360" y="454151"/>
                </a:lnTo>
                <a:lnTo>
                  <a:pt x="192024" y="451103"/>
                </a:lnTo>
                <a:lnTo>
                  <a:pt x="115824" y="417575"/>
                </a:lnTo>
                <a:lnTo>
                  <a:pt x="67056" y="374903"/>
                </a:lnTo>
                <a:lnTo>
                  <a:pt x="45720" y="341375"/>
                </a:lnTo>
                <a:lnTo>
                  <a:pt x="36576" y="320039"/>
                </a:lnTo>
                <a:lnTo>
                  <a:pt x="27432" y="301751"/>
                </a:lnTo>
                <a:lnTo>
                  <a:pt x="21336" y="280415"/>
                </a:lnTo>
                <a:lnTo>
                  <a:pt x="18288" y="259079"/>
                </a:lnTo>
                <a:lnTo>
                  <a:pt x="18288" y="213360"/>
                </a:lnTo>
                <a:lnTo>
                  <a:pt x="27432" y="170687"/>
                </a:lnTo>
                <a:lnTo>
                  <a:pt x="54864" y="112775"/>
                </a:lnTo>
                <a:lnTo>
                  <a:pt x="97536" y="67056"/>
                </a:lnTo>
                <a:lnTo>
                  <a:pt x="131064" y="42672"/>
                </a:lnTo>
                <a:lnTo>
                  <a:pt x="170688" y="27432"/>
                </a:lnTo>
                <a:lnTo>
                  <a:pt x="213360" y="18287"/>
                </a:lnTo>
                <a:lnTo>
                  <a:pt x="234696" y="18287"/>
                </a:lnTo>
                <a:lnTo>
                  <a:pt x="234696" y="0"/>
                </a:lnTo>
                <a:close/>
              </a:path>
              <a:path w="234950" h="472440">
                <a:moveTo>
                  <a:pt x="234696" y="33527"/>
                </a:moveTo>
                <a:lnTo>
                  <a:pt x="216408" y="33527"/>
                </a:lnTo>
                <a:lnTo>
                  <a:pt x="195072" y="36575"/>
                </a:lnTo>
                <a:lnTo>
                  <a:pt x="158496" y="48768"/>
                </a:lnTo>
                <a:lnTo>
                  <a:pt x="124968" y="67056"/>
                </a:lnTo>
                <a:lnTo>
                  <a:pt x="94488" y="91439"/>
                </a:lnTo>
                <a:lnTo>
                  <a:pt x="70104" y="121920"/>
                </a:lnTo>
                <a:lnTo>
                  <a:pt x="60960" y="140208"/>
                </a:lnTo>
                <a:lnTo>
                  <a:pt x="51816" y="155448"/>
                </a:lnTo>
                <a:lnTo>
                  <a:pt x="42672" y="173736"/>
                </a:lnTo>
                <a:lnTo>
                  <a:pt x="39624" y="195072"/>
                </a:lnTo>
                <a:lnTo>
                  <a:pt x="36576" y="213360"/>
                </a:lnTo>
                <a:lnTo>
                  <a:pt x="33528" y="234696"/>
                </a:lnTo>
                <a:lnTo>
                  <a:pt x="39624" y="277368"/>
                </a:lnTo>
                <a:lnTo>
                  <a:pt x="42672" y="295656"/>
                </a:lnTo>
                <a:lnTo>
                  <a:pt x="51816" y="313944"/>
                </a:lnTo>
                <a:lnTo>
                  <a:pt x="57912" y="332232"/>
                </a:lnTo>
                <a:lnTo>
                  <a:pt x="70104" y="347472"/>
                </a:lnTo>
                <a:lnTo>
                  <a:pt x="79248" y="362712"/>
                </a:lnTo>
                <a:lnTo>
                  <a:pt x="106680" y="390144"/>
                </a:lnTo>
                <a:lnTo>
                  <a:pt x="121920" y="402336"/>
                </a:lnTo>
                <a:lnTo>
                  <a:pt x="158496" y="420624"/>
                </a:lnTo>
                <a:lnTo>
                  <a:pt x="195072" y="432815"/>
                </a:lnTo>
                <a:lnTo>
                  <a:pt x="216408" y="435863"/>
                </a:lnTo>
                <a:lnTo>
                  <a:pt x="234696" y="438912"/>
                </a:lnTo>
                <a:lnTo>
                  <a:pt x="234696" y="420624"/>
                </a:lnTo>
                <a:lnTo>
                  <a:pt x="216408" y="420624"/>
                </a:lnTo>
                <a:lnTo>
                  <a:pt x="198120" y="417575"/>
                </a:lnTo>
                <a:lnTo>
                  <a:pt x="146304" y="396239"/>
                </a:lnTo>
                <a:lnTo>
                  <a:pt x="103632" y="365760"/>
                </a:lnTo>
                <a:lnTo>
                  <a:pt x="94488" y="353568"/>
                </a:lnTo>
                <a:lnTo>
                  <a:pt x="82296" y="338327"/>
                </a:lnTo>
                <a:lnTo>
                  <a:pt x="73152" y="323088"/>
                </a:lnTo>
                <a:lnTo>
                  <a:pt x="67056" y="307848"/>
                </a:lnTo>
                <a:lnTo>
                  <a:pt x="54864" y="271272"/>
                </a:lnTo>
                <a:lnTo>
                  <a:pt x="51816" y="252984"/>
                </a:lnTo>
                <a:lnTo>
                  <a:pt x="51816" y="216408"/>
                </a:lnTo>
                <a:lnTo>
                  <a:pt x="67056" y="161544"/>
                </a:lnTo>
                <a:lnTo>
                  <a:pt x="94488" y="115824"/>
                </a:lnTo>
                <a:lnTo>
                  <a:pt x="164592" y="64008"/>
                </a:lnTo>
                <a:lnTo>
                  <a:pt x="219456" y="51815"/>
                </a:lnTo>
                <a:lnTo>
                  <a:pt x="234696" y="51815"/>
                </a:lnTo>
                <a:lnTo>
                  <a:pt x="23469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323088" y="978408"/>
            <a:ext cx="4245864" cy="5879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D0624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3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93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6304" y="6388608"/>
            <a:ext cx="4422775" cy="311150"/>
          </a:xfrm>
          <a:custGeom>
            <a:avLst/>
            <a:gdLst/>
            <a:ahLst/>
            <a:cxnLst/>
            <a:rect l="l" t="t" r="r" b="b"/>
            <a:pathLst>
              <a:path w="4422775" h="311150">
                <a:moveTo>
                  <a:pt x="0" y="310895"/>
                </a:moveTo>
                <a:lnTo>
                  <a:pt x="4422648" y="310895"/>
                </a:lnTo>
                <a:lnTo>
                  <a:pt x="4422648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3255" y="149352"/>
            <a:ext cx="4425950" cy="6562725"/>
          </a:xfrm>
          <a:custGeom>
            <a:avLst/>
            <a:gdLst/>
            <a:ahLst/>
            <a:cxnLst/>
            <a:rect l="l" t="t" r="r" b="b"/>
            <a:pathLst>
              <a:path w="4425950" h="6562725">
                <a:moveTo>
                  <a:pt x="4425696" y="0"/>
                </a:moveTo>
                <a:lnTo>
                  <a:pt x="0" y="0"/>
                </a:lnTo>
                <a:lnTo>
                  <a:pt x="0" y="6562344"/>
                </a:lnTo>
                <a:lnTo>
                  <a:pt x="4425696" y="6562344"/>
                </a:lnTo>
                <a:lnTo>
                  <a:pt x="4425696" y="6553200"/>
                </a:lnTo>
                <a:lnTo>
                  <a:pt x="15240" y="6553200"/>
                </a:lnTo>
                <a:lnTo>
                  <a:pt x="6096" y="6547104"/>
                </a:lnTo>
                <a:lnTo>
                  <a:pt x="15240" y="6547104"/>
                </a:lnTo>
                <a:lnTo>
                  <a:pt x="15240" y="15240"/>
                </a:lnTo>
                <a:lnTo>
                  <a:pt x="6096" y="15240"/>
                </a:lnTo>
                <a:lnTo>
                  <a:pt x="15240" y="9144"/>
                </a:lnTo>
                <a:lnTo>
                  <a:pt x="4425696" y="9144"/>
                </a:lnTo>
                <a:lnTo>
                  <a:pt x="4425696" y="0"/>
                </a:lnTo>
                <a:close/>
              </a:path>
              <a:path w="4425950" h="6562725">
                <a:moveTo>
                  <a:pt x="15240" y="6547104"/>
                </a:moveTo>
                <a:lnTo>
                  <a:pt x="6096" y="6547104"/>
                </a:lnTo>
                <a:lnTo>
                  <a:pt x="15240" y="6553200"/>
                </a:lnTo>
                <a:lnTo>
                  <a:pt x="15240" y="6547104"/>
                </a:lnTo>
                <a:close/>
              </a:path>
              <a:path w="4425950" h="6562725">
                <a:moveTo>
                  <a:pt x="4425696" y="6547104"/>
                </a:moveTo>
                <a:lnTo>
                  <a:pt x="15240" y="6547104"/>
                </a:lnTo>
                <a:lnTo>
                  <a:pt x="15240" y="6553200"/>
                </a:lnTo>
                <a:lnTo>
                  <a:pt x="4425696" y="6553200"/>
                </a:lnTo>
                <a:lnTo>
                  <a:pt x="4425696" y="6547104"/>
                </a:lnTo>
                <a:close/>
              </a:path>
              <a:path w="4425950" h="6562725">
                <a:moveTo>
                  <a:pt x="15240" y="9144"/>
                </a:moveTo>
                <a:lnTo>
                  <a:pt x="6096" y="15240"/>
                </a:lnTo>
                <a:lnTo>
                  <a:pt x="15240" y="15240"/>
                </a:lnTo>
                <a:lnTo>
                  <a:pt x="15240" y="9144"/>
                </a:lnTo>
                <a:close/>
              </a:path>
              <a:path w="4425950" h="6562725">
                <a:moveTo>
                  <a:pt x="4425696" y="9144"/>
                </a:moveTo>
                <a:lnTo>
                  <a:pt x="15240" y="9144"/>
                </a:lnTo>
                <a:lnTo>
                  <a:pt x="15240" y="15240"/>
                </a:lnTo>
                <a:lnTo>
                  <a:pt x="4425696" y="15240"/>
                </a:lnTo>
                <a:lnTo>
                  <a:pt x="4425696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2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05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541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0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5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65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5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1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589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1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2" y="0"/>
                </a:moveTo>
                <a:lnTo>
                  <a:pt x="0" y="0"/>
                </a:lnTo>
                <a:lnTo>
                  <a:pt x="0" y="12192"/>
                </a:lnTo>
                <a:lnTo>
                  <a:pt x="39622" y="12192"/>
                </a:lnTo>
                <a:lnTo>
                  <a:pt x="39622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6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1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6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2" y="0"/>
                </a:moveTo>
                <a:lnTo>
                  <a:pt x="0" y="0"/>
                </a:lnTo>
                <a:lnTo>
                  <a:pt x="0" y="12192"/>
                </a:lnTo>
                <a:lnTo>
                  <a:pt x="39622" y="12192"/>
                </a:lnTo>
                <a:lnTo>
                  <a:pt x="39622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1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6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1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2" y="0"/>
                </a:moveTo>
                <a:lnTo>
                  <a:pt x="0" y="0"/>
                </a:lnTo>
                <a:lnTo>
                  <a:pt x="0" y="12192"/>
                </a:lnTo>
                <a:lnTo>
                  <a:pt x="39622" y="12192"/>
                </a:lnTo>
                <a:lnTo>
                  <a:pt x="39622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6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21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26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31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36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42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472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2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57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624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6733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72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776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8257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87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929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9781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02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2081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1305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18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234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2829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33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386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4353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48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538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5877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63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91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7401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791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84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8925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944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99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0449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096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14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197351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3249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3300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34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401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3453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50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3553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3605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365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3706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3758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380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3858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3910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395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011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4062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11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4163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4215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426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315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4367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441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468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4520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42641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0"/>
                </a:moveTo>
                <a:lnTo>
                  <a:pt x="255529" y="4008"/>
                </a:lnTo>
                <a:lnTo>
                  <a:pt x="208727" y="15605"/>
                </a:lnTo>
                <a:lnTo>
                  <a:pt x="165033" y="34152"/>
                </a:lnTo>
                <a:lnTo>
                  <a:pt x="125089" y="59009"/>
                </a:lnTo>
                <a:lnTo>
                  <a:pt x="89535" y="89535"/>
                </a:lnTo>
                <a:lnTo>
                  <a:pt x="59009" y="125089"/>
                </a:lnTo>
                <a:lnTo>
                  <a:pt x="34152" y="165033"/>
                </a:lnTo>
                <a:lnTo>
                  <a:pt x="15605" y="208727"/>
                </a:lnTo>
                <a:lnTo>
                  <a:pt x="4008" y="255529"/>
                </a:lnTo>
                <a:lnTo>
                  <a:pt x="0" y="304800"/>
                </a:lnTo>
                <a:lnTo>
                  <a:pt x="4008" y="354070"/>
                </a:lnTo>
                <a:lnTo>
                  <a:pt x="15605" y="400872"/>
                </a:lnTo>
                <a:lnTo>
                  <a:pt x="34152" y="444566"/>
                </a:lnTo>
                <a:lnTo>
                  <a:pt x="59009" y="484510"/>
                </a:lnTo>
                <a:lnTo>
                  <a:pt x="89535" y="520064"/>
                </a:lnTo>
                <a:lnTo>
                  <a:pt x="125089" y="550590"/>
                </a:lnTo>
                <a:lnTo>
                  <a:pt x="165033" y="575447"/>
                </a:lnTo>
                <a:lnTo>
                  <a:pt x="208727" y="593994"/>
                </a:lnTo>
                <a:lnTo>
                  <a:pt x="255529" y="605591"/>
                </a:lnTo>
                <a:lnTo>
                  <a:pt x="304800" y="6096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4361688" y="1051560"/>
            <a:ext cx="207645" cy="421005"/>
          </a:xfrm>
          <a:custGeom>
            <a:avLst/>
            <a:gdLst/>
            <a:ahLst/>
            <a:cxnLst/>
            <a:rect l="l" t="t" r="r" b="b"/>
            <a:pathLst>
              <a:path w="207645" h="421005">
                <a:moveTo>
                  <a:pt x="207263" y="0"/>
                </a:moveTo>
                <a:lnTo>
                  <a:pt x="159313" y="5571"/>
                </a:lnTo>
                <a:lnTo>
                  <a:pt x="115521" y="21433"/>
                </a:lnTo>
                <a:lnTo>
                  <a:pt x="77061" y="46306"/>
                </a:lnTo>
                <a:lnTo>
                  <a:pt x="45106" y="78910"/>
                </a:lnTo>
                <a:lnTo>
                  <a:pt x="20829" y="117965"/>
                </a:lnTo>
                <a:lnTo>
                  <a:pt x="5402" y="162192"/>
                </a:lnTo>
                <a:lnTo>
                  <a:pt x="0" y="210312"/>
                </a:lnTo>
                <a:lnTo>
                  <a:pt x="5402" y="258431"/>
                </a:lnTo>
                <a:lnTo>
                  <a:pt x="20829" y="302658"/>
                </a:lnTo>
                <a:lnTo>
                  <a:pt x="45106" y="341713"/>
                </a:lnTo>
                <a:lnTo>
                  <a:pt x="77061" y="374317"/>
                </a:lnTo>
                <a:lnTo>
                  <a:pt x="115521" y="399190"/>
                </a:lnTo>
                <a:lnTo>
                  <a:pt x="159313" y="415052"/>
                </a:lnTo>
                <a:lnTo>
                  <a:pt x="207263" y="42062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334255" y="1027175"/>
            <a:ext cx="234950" cy="472440"/>
          </a:xfrm>
          <a:custGeom>
            <a:avLst/>
            <a:gdLst/>
            <a:ahLst/>
            <a:cxnLst/>
            <a:rect l="l" t="t" r="r" b="b"/>
            <a:pathLst>
              <a:path w="234950" h="472440">
                <a:moveTo>
                  <a:pt x="234696" y="0"/>
                </a:moveTo>
                <a:lnTo>
                  <a:pt x="210312" y="0"/>
                </a:lnTo>
                <a:lnTo>
                  <a:pt x="185928" y="6096"/>
                </a:lnTo>
                <a:lnTo>
                  <a:pt x="143256" y="18287"/>
                </a:lnTo>
                <a:lnTo>
                  <a:pt x="103632" y="39624"/>
                </a:lnTo>
                <a:lnTo>
                  <a:pt x="54864" y="85344"/>
                </a:lnTo>
                <a:lnTo>
                  <a:pt x="30480" y="124968"/>
                </a:lnTo>
                <a:lnTo>
                  <a:pt x="18288" y="143256"/>
                </a:lnTo>
                <a:lnTo>
                  <a:pt x="12192" y="167639"/>
                </a:lnTo>
                <a:lnTo>
                  <a:pt x="6096" y="188975"/>
                </a:lnTo>
                <a:lnTo>
                  <a:pt x="0" y="237744"/>
                </a:lnTo>
                <a:lnTo>
                  <a:pt x="6096" y="283463"/>
                </a:lnTo>
                <a:lnTo>
                  <a:pt x="21336" y="329184"/>
                </a:lnTo>
                <a:lnTo>
                  <a:pt x="42672" y="368808"/>
                </a:lnTo>
                <a:lnTo>
                  <a:pt x="70104" y="402336"/>
                </a:lnTo>
                <a:lnTo>
                  <a:pt x="106680" y="432815"/>
                </a:lnTo>
                <a:lnTo>
                  <a:pt x="124968" y="441960"/>
                </a:lnTo>
                <a:lnTo>
                  <a:pt x="146304" y="454151"/>
                </a:lnTo>
                <a:lnTo>
                  <a:pt x="188976" y="466344"/>
                </a:lnTo>
                <a:lnTo>
                  <a:pt x="234696" y="472058"/>
                </a:lnTo>
                <a:lnTo>
                  <a:pt x="234696" y="454151"/>
                </a:lnTo>
                <a:lnTo>
                  <a:pt x="213360" y="454151"/>
                </a:lnTo>
                <a:lnTo>
                  <a:pt x="192024" y="451103"/>
                </a:lnTo>
                <a:lnTo>
                  <a:pt x="115824" y="417575"/>
                </a:lnTo>
                <a:lnTo>
                  <a:pt x="67056" y="374903"/>
                </a:lnTo>
                <a:lnTo>
                  <a:pt x="45720" y="341375"/>
                </a:lnTo>
                <a:lnTo>
                  <a:pt x="36576" y="320039"/>
                </a:lnTo>
                <a:lnTo>
                  <a:pt x="27432" y="301751"/>
                </a:lnTo>
                <a:lnTo>
                  <a:pt x="21336" y="280415"/>
                </a:lnTo>
                <a:lnTo>
                  <a:pt x="18288" y="259079"/>
                </a:lnTo>
                <a:lnTo>
                  <a:pt x="18288" y="213360"/>
                </a:lnTo>
                <a:lnTo>
                  <a:pt x="27432" y="170687"/>
                </a:lnTo>
                <a:lnTo>
                  <a:pt x="54864" y="112775"/>
                </a:lnTo>
                <a:lnTo>
                  <a:pt x="97536" y="67056"/>
                </a:lnTo>
                <a:lnTo>
                  <a:pt x="131064" y="42672"/>
                </a:lnTo>
                <a:lnTo>
                  <a:pt x="170688" y="27432"/>
                </a:lnTo>
                <a:lnTo>
                  <a:pt x="213360" y="18287"/>
                </a:lnTo>
                <a:lnTo>
                  <a:pt x="234696" y="18287"/>
                </a:lnTo>
                <a:lnTo>
                  <a:pt x="234696" y="0"/>
                </a:lnTo>
                <a:close/>
              </a:path>
              <a:path w="234950" h="472440">
                <a:moveTo>
                  <a:pt x="234696" y="33527"/>
                </a:moveTo>
                <a:lnTo>
                  <a:pt x="216408" y="33527"/>
                </a:lnTo>
                <a:lnTo>
                  <a:pt x="195072" y="36575"/>
                </a:lnTo>
                <a:lnTo>
                  <a:pt x="158496" y="48768"/>
                </a:lnTo>
                <a:lnTo>
                  <a:pt x="124968" y="67056"/>
                </a:lnTo>
                <a:lnTo>
                  <a:pt x="94488" y="91439"/>
                </a:lnTo>
                <a:lnTo>
                  <a:pt x="70104" y="121920"/>
                </a:lnTo>
                <a:lnTo>
                  <a:pt x="60960" y="140208"/>
                </a:lnTo>
                <a:lnTo>
                  <a:pt x="51816" y="155448"/>
                </a:lnTo>
                <a:lnTo>
                  <a:pt x="42672" y="173736"/>
                </a:lnTo>
                <a:lnTo>
                  <a:pt x="39624" y="195072"/>
                </a:lnTo>
                <a:lnTo>
                  <a:pt x="36576" y="213360"/>
                </a:lnTo>
                <a:lnTo>
                  <a:pt x="33528" y="234696"/>
                </a:lnTo>
                <a:lnTo>
                  <a:pt x="39624" y="277368"/>
                </a:lnTo>
                <a:lnTo>
                  <a:pt x="42672" y="295656"/>
                </a:lnTo>
                <a:lnTo>
                  <a:pt x="51816" y="313944"/>
                </a:lnTo>
                <a:lnTo>
                  <a:pt x="57912" y="332232"/>
                </a:lnTo>
                <a:lnTo>
                  <a:pt x="70104" y="347472"/>
                </a:lnTo>
                <a:lnTo>
                  <a:pt x="79248" y="362712"/>
                </a:lnTo>
                <a:lnTo>
                  <a:pt x="106680" y="390144"/>
                </a:lnTo>
                <a:lnTo>
                  <a:pt x="121920" y="402336"/>
                </a:lnTo>
                <a:lnTo>
                  <a:pt x="158496" y="420624"/>
                </a:lnTo>
                <a:lnTo>
                  <a:pt x="195072" y="432815"/>
                </a:lnTo>
                <a:lnTo>
                  <a:pt x="216408" y="435863"/>
                </a:lnTo>
                <a:lnTo>
                  <a:pt x="234696" y="438912"/>
                </a:lnTo>
                <a:lnTo>
                  <a:pt x="234696" y="420624"/>
                </a:lnTo>
                <a:lnTo>
                  <a:pt x="216408" y="420624"/>
                </a:lnTo>
                <a:lnTo>
                  <a:pt x="198120" y="417575"/>
                </a:lnTo>
                <a:lnTo>
                  <a:pt x="146304" y="396239"/>
                </a:lnTo>
                <a:lnTo>
                  <a:pt x="103632" y="365760"/>
                </a:lnTo>
                <a:lnTo>
                  <a:pt x="94488" y="353568"/>
                </a:lnTo>
                <a:lnTo>
                  <a:pt x="82296" y="338327"/>
                </a:lnTo>
                <a:lnTo>
                  <a:pt x="73152" y="323088"/>
                </a:lnTo>
                <a:lnTo>
                  <a:pt x="67056" y="307848"/>
                </a:lnTo>
                <a:lnTo>
                  <a:pt x="54864" y="271272"/>
                </a:lnTo>
                <a:lnTo>
                  <a:pt x="51816" y="252984"/>
                </a:lnTo>
                <a:lnTo>
                  <a:pt x="51816" y="216408"/>
                </a:lnTo>
                <a:lnTo>
                  <a:pt x="67056" y="161544"/>
                </a:lnTo>
                <a:lnTo>
                  <a:pt x="94488" y="115824"/>
                </a:lnTo>
                <a:lnTo>
                  <a:pt x="164592" y="64008"/>
                </a:lnTo>
                <a:lnTo>
                  <a:pt x="219456" y="51815"/>
                </a:lnTo>
                <a:lnTo>
                  <a:pt x="234696" y="51815"/>
                </a:lnTo>
                <a:lnTo>
                  <a:pt x="23469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5774" y="2901188"/>
            <a:ext cx="7172451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D0624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443" y="1544828"/>
            <a:ext cx="8340725" cy="4389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2" y="2514600"/>
            <a:ext cx="4419600" cy="3877310"/>
          </a:xfrm>
          <a:custGeom>
            <a:avLst/>
            <a:gdLst/>
            <a:ahLst/>
            <a:cxnLst/>
            <a:rect l="l" t="t" r="r" b="b"/>
            <a:pathLst>
              <a:path w="4419600" h="3877310">
                <a:moveTo>
                  <a:pt x="0" y="3877055"/>
                </a:moveTo>
                <a:lnTo>
                  <a:pt x="4419600" y="3877055"/>
                </a:lnTo>
                <a:lnTo>
                  <a:pt x="44196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352" y="6702552"/>
            <a:ext cx="4419600" cy="3175"/>
          </a:xfrm>
          <a:custGeom>
            <a:avLst/>
            <a:gdLst/>
            <a:ahLst/>
            <a:cxnLst/>
            <a:rect l="l" t="t" r="r" b="b"/>
            <a:pathLst>
              <a:path w="4419600" h="3175">
                <a:moveTo>
                  <a:pt x="0" y="3048"/>
                </a:moveTo>
                <a:lnTo>
                  <a:pt x="4419600" y="3048"/>
                </a:lnTo>
                <a:lnTo>
                  <a:pt x="4419600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255" y="6391655"/>
            <a:ext cx="4425950" cy="311150"/>
          </a:xfrm>
          <a:custGeom>
            <a:avLst/>
            <a:gdLst/>
            <a:ahLst/>
            <a:cxnLst/>
            <a:rect l="l" t="t" r="r" b="b"/>
            <a:pathLst>
              <a:path w="4425950" h="311150">
                <a:moveTo>
                  <a:pt x="0" y="310896"/>
                </a:moveTo>
                <a:lnTo>
                  <a:pt x="4425696" y="310896"/>
                </a:lnTo>
                <a:lnTo>
                  <a:pt x="4425696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214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5" y="0"/>
                </a:moveTo>
                <a:lnTo>
                  <a:pt x="0" y="0"/>
                </a:lnTo>
                <a:lnTo>
                  <a:pt x="0" y="12192"/>
                </a:lnTo>
                <a:lnTo>
                  <a:pt x="39625" y="12192"/>
                </a:lnTo>
                <a:lnTo>
                  <a:pt x="3962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6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7" y="0"/>
                </a:moveTo>
                <a:lnTo>
                  <a:pt x="0" y="0"/>
                </a:lnTo>
                <a:lnTo>
                  <a:pt x="0" y="12192"/>
                </a:lnTo>
                <a:lnTo>
                  <a:pt x="36577" y="12192"/>
                </a:lnTo>
                <a:lnTo>
                  <a:pt x="36577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6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430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7" y="0"/>
                </a:moveTo>
                <a:lnTo>
                  <a:pt x="0" y="0"/>
                </a:lnTo>
                <a:lnTo>
                  <a:pt x="0" y="12192"/>
                </a:lnTo>
                <a:lnTo>
                  <a:pt x="36577" y="12192"/>
                </a:lnTo>
                <a:lnTo>
                  <a:pt x="36577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2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830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7" y="0"/>
                </a:moveTo>
                <a:lnTo>
                  <a:pt x="0" y="0"/>
                </a:lnTo>
                <a:lnTo>
                  <a:pt x="0" y="12192"/>
                </a:lnTo>
                <a:lnTo>
                  <a:pt x="36577" y="12192"/>
                </a:lnTo>
                <a:lnTo>
                  <a:pt x="36577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6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1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2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0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5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62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8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9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86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0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2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71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2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4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3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5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7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6" y="0"/>
                </a:moveTo>
                <a:lnTo>
                  <a:pt x="0" y="0"/>
                </a:lnTo>
                <a:lnTo>
                  <a:pt x="0" y="12192"/>
                </a:lnTo>
                <a:lnTo>
                  <a:pt x="36576" y="12192"/>
                </a:lnTo>
                <a:lnTo>
                  <a:pt x="36576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5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27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94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82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0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18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806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2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42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33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4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366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85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37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90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37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9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414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902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2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38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426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94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462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95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46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86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47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99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10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99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5" h="12700">
                <a:moveTo>
                  <a:pt x="39623" y="0"/>
                </a:moveTo>
                <a:lnTo>
                  <a:pt x="0" y="0"/>
                </a:lnTo>
                <a:lnTo>
                  <a:pt x="0" y="12192"/>
                </a:lnTo>
                <a:lnTo>
                  <a:pt x="39623" y="12192"/>
                </a:lnTo>
                <a:lnTo>
                  <a:pt x="39623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51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3448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522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04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55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046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56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8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570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08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60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94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61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13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618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13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65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142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66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7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666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18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70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190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70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22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714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23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3255" y="146304"/>
            <a:ext cx="4425950" cy="6559550"/>
          </a:xfrm>
          <a:custGeom>
            <a:avLst/>
            <a:gdLst/>
            <a:ahLst/>
            <a:cxnLst/>
            <a:rect l="l" t="t" r="r" b="b"/>
            <a:pathLst>
              <a:path w="4425950" h="6559550">
                <a:moveTo>
                  <a:pt x="4425695" y="0"/>
                </a:moveTo>
                <a:lnTo>
                  <a:pt x="0" y="0"/>
                </a:lnTo>
                <a:lnTo>
                  <a:pt x="0" y="6559296"/>
                </a:lnTo>
                <a:lnTo>
                  <a:pt x="4425696" y="6559296"/>
                </a:lnTo>
                <a:lnTo>
                  <a:pt x="4425696" y="6553200"/>
                </a:lnTo>
                <a:lnTo>
                  <a:pt x="15240" y="6553200"/>
                </a:lnTo>
                <a:lnTo>
                  <a:pt x="6096" y="6547104"/>
                </a:lnTo>
                <a:lnTo>
                  <a:pt x="15240" y="6547104"/>
                </a:lnTo>
                <a:lnTo>
                  <a:pt x="15240" y="15240"/>
                </a:lnTo>
                <a:lnTo>
                  <a:pt x="6096" y="15240"/>
                </a:lnTo>
                <a:lnTo>
                  <a:pt x="15240" y="6096"/>
                </a:lnTo>
                <a:lnTo>
                  <a:pt x="4425695" y="6096"/>
                </a:lnTo>
                <a:lnTo>
                  <a:pt x="4425695" y="0"/>
                </a:lnTo>
                <a:close/>
              </a:path>
              <a:path w="4425950" h="6559550">
                <a:moveTo>
                  <a:pt x="15240" y="6547104"/>
                </a:moveTo>
                <a:lnTo>
                  <a:pt x="6096" y="6547104"/>
                </a:lnTo>
                <a:lnTo>
                  <a:pt x="15240" y="6553200"/>
                </a:lnTo>
                <a:lnTo>
                  <a:pt x="15240" y="6547104"/>
                </a:lnTo>
                <a:close/>
              </a:path>
              <a:path w="4425950" h="6559550">
                <a:moveTo>
                  <a:pt x="4425696" y="6547104"/>
                </a:moveTo>
                <a:lnTo>
                  <a:pt x="15240" y="6547104"/>
                </a:lnTo>
                <a:lnTo>
                  <a:pt x="15240" y="6553200"/>
                </a:lnTo>
                <a:lnTo>
                  <a:pt x="4425696" y="6553200"/>
                </a:lnTo>
                <a:lnTo>
                  <a:pt x="4425696" y="6547104"/>
                </a:lnTo>
                <a:close/>
              </a:path>
              <a:path w="4425950" h="6559550">
                <a:moveTo>
                  <a:pt x="15240" y="6096"/>
                </a:moveTo>
                <a:lnTo>
                  <a:pt x="6096" y="15240"/>
                </a:lnTo>
                <a:lnTo>
                  <a:pt x="15240" y="15240"/>
                </a:lnTo>
                <a:lnTo>
                  <a:pt x="15240" y="6096"/>
                </a:lnTo>
                <a:close/>
              </a:path>
              <a:path w="4425950" h="6559550">
                <a:moveTo>
                  <a:pt x="4425695" y="6096"/>
                </a:moveTo>
                <a:lnTo>
                  <a:pt x="15240" y="6096"/>
                </a:lnTo>
                <a:lnTo>
                  <a:pt x="15240" y="15240"/>
                </a:lnTo>
                <a:lnTo>
                  <a:pt x="4425695" y="15240"/>
                </a:lnTo>
                <a:lnTo>
                  <a:pt x="4425695" y="6096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64152" y="2115311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0"/>
                </a:moveTo>
                <a:lnTo>
                  <a:pt x="255529" y="4008"/>
                </a:lnTo>
                <a:lnTo>
                  <a:pt x="208727" y="15605"/>
                </a:lnTo>
                <a:lnTo>
                  <a:pt x="165033" y="34152"/>
                </a:lnTo>
                <a:lnTo>
                  <a:pt x="125089" y="59009"/>
                </a:lnTo>
                <a:lnTo>
                  <a:pt x="89535" y="89535"/>
                </a:lnTo>
                <a:lnTo>
                  <a:pt x="59009" y="125089"/>
                </a:lnTo>
                <a:lnTo>
                  <a:pt x="34152" y="165033"/>
                </a:lnTo>
                <a:lnTo>
                  <a:pt x="15605" y="208727"/>
                </a:lnTo>
                <a:lnTo>
                  <a:pt x="4008" y="255529"/>
                </a:lnTo>
                <a:lnTo>
                  <a:pt x="0" y="304800"/>
                </a:lnTo>
                <a:lnTo>
                  <a:pt x="4008" y="354070"/>
                </a:lnTo>
                <a:lnTo>
                  <a:pt x="15605" y="400872"/>
                </a:lnTo>
                <a:lnTo>
                  <a:pt x="34152" y="444566"/>
                </a:lnTo>
                <a:lnTo>
                  <a:pt x="59009" y="484510"/>
                </a:lnTo>
                <a:lnTo>
                  <a:pt x="89535" y="520064"/>
                </a:lnTo>
                <a:lnTo>
                  <a:pt x="125089" y="550590"/>
                </a:lnTo>
                <a:lnTo>
                  <a:pt x="165033" y="575447"/>
                </a:lnTo>
                <a:lnTo>
                  <a:pt x="208727" y="593994"/>
                </a:lnTo>
                <a:lnTo>
                  <a:pt x="255529" y="605591"/>
                </a:lnTo>
                <a:lnTo>
                  <a:pt x="304800" y="6096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61688" y="2209800"/>
            <a:ext cx="207645" cy="421005"/>
          </a:xfrm>
          <a:custGeom>
            <a:avLst/>
            <a:gdLst/>
            <a:ahLst/>
            <a:cxnLst/>
            <a:rect l="l" t="t" r="r" b="b"/>
            <a:pathLst>
              <a:path w="207645" h="421005">
                <a:moveTo>
                  <a:pt x="207263" y="0"/>
                </a:moveTo>
                <a:lnTo>
                  <a:pt x="159313" y="5571"/>
                </a:lnTo>
                <a:lnTo>
                  <a:pt x="115521" y="21433"/>
                </a:lnTo>
                <a:lnTo>
                  <a:pt x="77061" y="46306"/>
                </a:lnTo>
                <a:lnTo>
                  <a:pt x="45106" y="78910"/>
                </a:lnTo>
                <a:lnTo>
                  <a:pt x="20829" y="117965"/>
                </a:lnTo>
                <a:lnTo>
                  <a:pt x="5402" y="162192"/>
                </a:lnTo>
                <a:lnTo>
                  <a:pt x="0" y="210312"/>
                </a:lnTo>
                <a:lnTo>
                  <a:pt x="5402" y="259391"/>
                </a:lnTo>
                <a:lnTo>
                  <a:pt x="20829" y="303991"/>
                </a:lnTo>
                <a:lnTo>
                  <a:pt x="45106" y="342993"/>
                </a:lnTo>
                <a:lnTo>
                  <a:pt x="77061" y="375277"/>
                </a:lnTo>
                <a:lnTo>
                  <a:pt x="115521" y="399723"/>
                </a:lnTo>
                <a:lnTo>
                  <a:pt x="159313" y="415212"/>
                </a:lnTo>
                <a:lnTo>
                  <a:pt x="207263" y="420624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34255" y="2185416"/>
            <a:ext cx="234950" cy="472440"/>
          </a:xfrm>
          <a:custGeom>
            <a:avLst/>
            <a:gdLst/>
            <a:ahLst/>
            <a:cxnLst/>
            <a:rect l="l" t="t" r="r" b="b"/>
            <a:pathLst>
              <a:path w="234950" h="472439">
                <a:moveTo>
                  <a:pt x="234696" y="0"/>
                </a:moveTo>
                <a:lnTo>
                  <a:pt x="185928" y="6096"/>
                </a:lnTo>
                <a:lnTo>
                  <a:pt x="143256" y="18287"/>
                </a:lnTo>
                <a:lnTo>
                  <a:pt x="85344" y="54863"/>
                </a:lnTo>
                <a:lnTo>
                  <a:pt x="39624" y="106680"/>
                </a:lnTo>
                <a:lnTo>
                  <a:pt x="30480" y="124968"/>
                </a:lnTo>
                <a:lnTo>
                  <a:pt x="18288" y="146304"/>
                </a:lnTo>
                <a:lnTo>
                  <a:pt x="6096" y="188975"/>
                </a:lnTo>
                <a:lnTo>
                  <a:pt x="0" y="237744"/>
                </a:lnTo>
                <a:lnTo>
                  <a:pt x="6096" y="286512"/>
                </a:lnTo>
                <a:lnTo>
                  <a:pt x="30480" y="350520"/>
                </a:lnTo>
                <a:lnTo>
                  <a:pt x="54864" y="387096"/>
                </a:lnTo>
                <a:lnTo>
                  <a:pt x="106680" y="432816"/>
                </a:lnTo>
                <a:lnTo>
                  <a:pt x="146304" y="454151"/>
                </a:lnTo>
                <a:lnTo>
                  <a:pt x="188976" y="466344"/>
                </a:lnTo>
                <a:lnTo>
                  <a:pt x="234696" y="472059"/>
                </a:lnTo>
                <a:lnTo>
                  <a:pt x="234696" y="454151"/>
                </a:lnTo>
                <a:lnTo>
                  <a:pt x="213360" y="454151"/>
                </a:lnTo>
                <a:lnTo>
                  <a:pt x="192024" y="451104"/>
                </a:lnTo>
                <a:lnTo>
                  <a:pt x="152400" y="438912"/>
                </a:lnTo>
                <a:lnTo>
                  <a:pt x="97536" y="405384"/>
                </a:lnTo>
                <a:lnTo>
                  <a:pt x="67056" y="374904"/>
                </a:lnTo>
                <a:lnTo>
                  <a:pt x="36576" y="323088"/>
                </a:lnTo>
                <a:lnTo>
                  <a:pt x="21336" y="280416"/>
                </a:lnTo>
                <a:lnTo>
                  <a:pt x="18288" y="259080"/>
                </a:lnTo>
                <a:lnTo>
                  <a:pt x="18288" y="213360"/>
                </a:lnTo>
                <a:lnTo>
                  <a:pt x="21336" y="192024"/>
                </a:lnTo>
                <a:lnTo>
                  <a:pt x="27432" y="170687"/>
                </a:lnTo>
                <a:lnTo>
                  <a:pt x="36576" y="152400"/>
                </a:lnTo>
                <a:lnTo>
                  <a:pt x="45720" y="131063"/>
                </a:lnTo>
                <a:lnTo>
                  <a:pt x="67056" y="97536"/>
                </a:lnTo>
                <a:lnTo>
                  <a:pt x="97536" y="67056"/>
                </a:lnTo>
                <a:lnTo>
                  <a:pt x="131064" y="42672"/>
                </a:lnTo>
                <a:lnTo>
                  <a:pt x="170688" y="27432"/>
                </a:lnTo>
                <a:lnTo>
                  <a:pt x="213360" y="18287"/>
                </a:lnTo>
                <a:lnTo>
                  <a:pt x="234696" y="18287"/>
                </a:lnTo>
                <a:lnTo>
                  <a:pt x="234696" y="0"/>
                </a:lnTo>
                <a:close/>
              </a:path>
              <a:path w="234950" h="472439">
                <a:moveTo>
                  <a:pt x="234696" y="33963"/>
                </a:moveTo>
                <a:lnTo>
                  <a:pt x="195072" y="39624"/>
                </a:lnTo>
                <a:lnTo>
                  <a:pt x="140208" y="57912"/>
                </a:lnTo>
                <a:lnTo>
                  <a:pt x="124968" y="70104"/>
                </a:lnTo>
                <a:lnTo>
                  <a:pt x="109728" y="79248"/>
                </a:lnTo>
                <a:lnTo>
                  <a:pt x="82296" y="106680"/>
                </a:lnTo>
                <a:lnTo>
                  <a:pt x="42672" y="176784"/>
                </a:lnTo>
                <a:lnTo>
                  <a:pt x="36576" y="216408"/>
                </a:lnTo>
                <a:lnTo>
                  <a:pt x="33528" y="234696"/>
                </a:lnTo>
                <a:lnTo>
                  <a:pt x="39624" y="277368"/>
                </a:lnTo>
                <a:lnTo>
                  <a:pt x="42672" y="295656"/>
                </a:lnTo>
                <a:lnTo>
                  <a:pt x="51816" y="313944"/>
                </a:lnTo>
                <a:lnTo>
                  <a:pt x="57912" y="332232"/>
                </a:lnTo>
                <a:lnTo>
                  <a:pt x="70104" y="347472"/>
                </a:lnTo>
                <a:lnTo>
                  <a:pt x="79248" y="365760"/>
                </a:lnTo>
                <a:lnTo>
                  <a:pt x="94488" y="377951"/>
                </a:lnTo>
                <a:lnTo>
                  <a:pt x="106680" y="393192"/>
                </a:lnTo>
                <a:lnTo>
                  <a:pt x="121920" y="402336"/>
                </a:lnTo>
                <a:lnTo>
                  <a:pt x="140208" y="414528"/>
                </a:lnTo>
                <a:lnTo>
                  <a:pt x="158496" y="420624"/>
                </a:lnTo>
                <a:lnTo>
                  <a:pt x="176784" y="429768"/>
                </a:lnTo>
                <a:lnTo>
                  <a:pt x="195072" y="432816"/>
                </a:lnTo>
                <a:lnTo>
                  <a:pt x="216408" y="435863"/>
                </a:lnTo>
                <a:lnTo>
                  <a:pt x="234696" y="438912"/>
                </a:lnTo>
                <a:lnTo>
                  <a:pt x="234696" y="420624"/>
                </a:lnTo>
                <a:lnTo>
                  <a:pt x="216408" y="420624"/>
                </a:lnTo>
                <a:lnTo>
                  <a:pt x="198120" y="417575"/>
                </a:lnTo>
                <a:lnTo>
                  <a:pt x="179832" y="411480"/>
                </a:lnTo>
                <a:lnTo>
                  <a:pt x="164592" y="405384"/>
                </a:lnTo>
                <a:lnTo>
                  <a:pt x="146304" y="399288"/>
                </a:lnTo>
                <a:lnTo>
                  <a:pt x="131064" y="390144"/>
                </a:lnTo>
                <a:lnTo>
                  <a:pt x="118872" y="377951"/>
                </a:lnTo>
                <a:lnTo>
                  <a:pt x="103632" y="365760"/>
                </a:lnTo>
                <a:lnTo>
                  <a:pt x="94488" y="353568"/>
                </a:lnTo>
                <a:lnTo>
                  <a:pt x="82296" y="338328"/>
                </a:lnTo>
                <a:lnTo>
                  <a:pt x="73152" y="323088"/>
                </a:lnTo>
                <a:lnTo>
                  <a:pt x="67056" y="307848"/>
                </a:lnTo>
                <a:lnTo>
                  <a:pt x="54864" y="271272"/>
                </a:lnTo>
                <a:lnTo>
                  <a:pt x="51816" y="252984"/>
                </a:lnTo>
                <a:lnTo>
                  <a:pt x="51816" y="216408"/>
                </a:lnTo>
                <a:lnTo>
                  <a:pt x="67056" y="164592"/>
                </a:lnTo>
                <a:lnTo>
                  <a:pt x="85344" y="131063"/>
                </a:lnTo>
                <a:lnTo>
                  <a:pt x="118872" y="91439"/>
                </a:lnTo>
                <a:lnTo>
                  <a:pt x="164592" y="64008"/>
                </a:lnTo>
                <a:lnTo>
                  <a:pt x="219456" y="51816"/>
                </a:lnTo>
                <a:lnTo>
                  <a:pt x="234696" y="51816"/>
                </a:lnTo>
                <a:lnTo>
                  <a:pt x="234696" y="33963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2514600"/>
            <a:ext cx="4419600" cy="3877310"/>
          </a:xfrm>
          <a:custGeom>
            <a:avLst/>
            <a:gdLst/>
            <a:ahLst/>
            <a:cxnLst/>
            <a:rect l="l" t="t" r="r" b="b"/>
            <a:pathLst>
              <a:path w="4419600" h="3877310">
                <a:moveTo>
                  <a:pt x="0" y="3877055"/>
                </a:moveTo>
                <a:lnTo>
                  <a:pt x="4419600" y="3877055"/>
                </a:lnTo>
                <a:lnTo>
                  <a:pt x="44196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8952" y="6702552"/>
            <a:ext cx="4419600" cy="3175"/>
          </a:xfrm>
          <a:custGeom>
            <a:avLst/>
            <a:gdLst/>
            <a:ahLst/>
            <a:cxnLst/>
            <a:rect l="l" t="t" r="r" b="b"/>
            <a:pathLst>
              <a:path w="4419600" h="3175">
                <a:moveTo>
                  <a:pt x="0" y="3048"/>
                </a:moveTo>
                <a:lnTo>
                  <a:pt x="4419600" y="3048"/>
                </a:lnTo>
                <a:lnTo>
                  <a:pt x="4419600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8952" y="6391655"/>
            <a:ext cx="4407535" cy="311150"/>
          </a:xfrm>
          <a:custGeom>
            <a:avLst/>
            <a:gdLst/>
            <a:ahLst/>
            <a:cxnLst/>
            <a:rect l="l" t="t" r="r" b="b"/>
            <a:pathLst>
              <a:path w="4407534" h="311150">
                <a:moveTo>
                  <a:pt x="0" y="310896"/>
                </a:moveTo>
                <a:lnTo>
                  <a:pt x="4407408" y="310896"/>
                </a:lnTo>
                <a:lnTo>
                  <a:pt x="4407408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75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238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75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27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762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28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79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286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80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32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810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32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84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334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85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7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858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37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89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382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90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41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906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424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94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430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948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46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954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472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99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478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996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51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002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52032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03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52615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044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56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605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6568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08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57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092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61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09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616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13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0622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1140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65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146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2664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318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67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4188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470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19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712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23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71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236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75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8242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760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27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766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284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80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29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1808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326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814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3332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850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4338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4856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374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862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6380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6898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386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904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842247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891016" y="2414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942831" y="2414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8952" y="146304"/>
            <a:ext cx="4419600" cy="6559550"/>
          </a:xfrm>
          <a:custGeom>
            <a:avLst/>
            <a:gdLst/>
            <a:ahLst/>
            <a:cxnLst/>
            <a:rect l="l" t="t" r="r" b="b"/>
            <a:pathLst>
              <a:path w="4419600" h="6559550">
                <a:moveTo>
                  <a:pt x="4407408" y="6547104"/>
                </a:moveTo>
                <a:lnTo>
                  <a:pt x="0" y="6547104"/>
                </a:lnTo>
                <a:lnTo>
                  <a:pt x="0" y="6559296"/>
                </a:lnTo>
                <a:lnTo>
                  <a:pt x="4419600" y="6559296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59550">
                <a:moveTo>
                  <a:pt x="4407408" y="6096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6096"/>
                </a:lnTo>
                <a:close/>
              </a:path>
              <a:path w="4419600" h="6559550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59550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6096"/>
                </a:lnTo>
                <a:lnTo>
                  <a:pt x="4419600" y="6096"/>
                </a:lnTo>
                <a:lnTo>
                  <a:pt x="4419600" y="0"/>
                </a:lnTo>
                <a:close/>
              </a:path>
              <a:path w="4419600" h="6559550">
                <a:moveTo>
                  <a:pt x="4419600" y="6096"/>
                </a:moveTo>
                <a:lnTo>
                  <a:pt x="4407408" y="6096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6096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8952" y="2115311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8952" y="220980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212"/>
                </a:lnTo>
                <a:lnTo>
                  <a:pt x="92346" y="399723"/>
                </a:lnTo>
                <a:lnTo>
                  <a:pt x="131401" y="375277"/>
                </a:lnTo>
                <a:lnTo>
                  <a:pt x="164005" y="342993"/>
                </a:lnTo>
                <a:lnTo>
                  <a:pt x="188878" y="303991"/>
                </a:lnTo>
                <a:lnTo>
                  <a:pt x="204740" y="25939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8952" y="2185416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39">
                <a:moveTo>
                  <a:pt x="0" y="0"/>
                </a:move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8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9080"/>
                </a:lnTo>
                <a:lnTo>
                  <a:pt x="216408" y="280416"/>
                </a:lnTo>
                <a:lnTo>
                  <a:pt x="210312" y="301751"/>
                </a:lnTo>
                <a:lnTo>
                  <a:pt x="201168" y="320039"/>
                </a:lnTo>
                <a:lnTo>
                  <a:pt x="192024" y="341375"/>
                </a:lnTo>
                <a:lnTo>
                  <a:pt x="170687" y="374904"/>
                </a:lnTo>
                <a:lnTo>
                  <a:pt x="140208" y="405384"/>
                </a:lnTo>
                <a:lnTo>
                  <a:pt x="106680" y="429768"/>
                </a:lnTo>
                <a:lnTo>
                  <a:pt x="67056" y="445008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9"/>
                </a:lnTo>
                <a:lnTo>
                  <a:pt x="48768" y="466344"/>
                </a:lnTo>
                <a:lnTo>
                  <a:pt x="94487" y="454151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31648" y="283463"/>
                </a:lnTo>
                <a:lnTo>
                  <a:pt x="237744" y="234696"/>
                </a:lnTo>
                <a:lnTo>
                  <a:pt x="234696" y="210312"/>
                </a:lnTo>
                <a:lnTo>
                  <a:pt x="225551" y="164592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31063" y="39624"/>
                </a:lnTo>
                <a:lnTo>
                  <a:pt x="91439" y="18287"/>
                </a:lnTo>
                <a:lnTo>
                  <a:pt x="48768" y="6096"/>
                </a:lnTo>
                <a:lnTo>
                  <a:pt x="0" y="0"/>
                </a:lnTo>
                <a:close/>
              </a:path>
              <a:path w="238125" h="472439">
                <a:moveTo>
                  <a:pt x="3048" y="33528"/>
                </a:moveTo>
                <a:lnTo>
                  <a:pt x="0" y="33963"/>
                </a:lnTo>
                <a:lnTo>
                  <a:pt x="0" y="51816"/>
                </a:lnTo>
                <a:lnTo>
                  <a:pt x="21336" y="51816"/>
                </a:lnTo>
                <a:lnTo>
                  <a:pt x="39624" y="54863"/>
                </a:lnTo>
                <a:lnTo>
                  <a:pt x="57912" y="60960"/>
                </a:lnTo>
                <a:lnTo>
                  <a:pt x="73151" y="67056"/>
                </a:lnTo>
                <a:lnTo>
                  <a:pt x="91439" y="73151"/>
                </a:lnTo>
                <a:lnTo>
                  <a:pt x="143256" y="118872"/>
                </a:lnTo>
                <a:lnTo>
                  <a:pt x="170687" y="164592"/>
                </a:lnTo>
                <a:lnTo>
                  <a:pt x="182880" y="201168"/>
                </a:lnTo>
                <a:lnTo>
                  <a:pt x="185927" y="219456"/>
                </a:lnTo>
                <a:lnTo>
                  <a:pt x="185927" y="256032"/>
                </a:lnTo>
                <a:lnTo>
                  <a:pt x="170687" y="307848"/>
                </a:lnTo>
                <a:lnTo>
                  <a:pt x="152400" y="341375"/>
                </a:lnTo>
                <a:lnTo>
                  <a:pt x="118872" y="381000"/>
                </a:lnTo>
                <a:lnTo>
                  <a:pt x="73151" y="408432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6"/>
                </a:lnTo>
                <a:lnTo>
                  <a:pt x="97536" y="414528"/>
                </a:lnTo>
                <a:lnTo>
                  <a:pt x="112775" y="402336"/>
                </a:lnTo>
                <a:lnTo>
                  <a:pt x="128015" y="393192"/>
                </a:lnTo>
                <a:lnTo>
                  <a:pt x="155448" y="365760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4968"/>
                </a:lnTo>
                <a:lnTo>
                  <a:pt x="155448" y="106680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70104"/>
                </a:lnTo>
                <a:lnTo>
                  <a:pt x="97536" y="57912"/>
                </a:lnTo>
                <a:lnTo>
                  <a:pt x="79248" y="51816"/>
                </a:lnTo>
                <a:lnTo>
                  <a:pt x="60960" y="42672"/>
                </a:lnTo>
                <a:lnTo>
                  <a:pt x="42672" y="39624"/>
                </a:lnTo>
                <a:lnTo>
                  <a:pt x="21336" y="36575"/>
                </a:lnTo>
                <a:lnTo>
                  <a:pt x="3048" y="33528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0580" marR="5080" indent="-6832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Akademik Poster ya da Poster  Bildiri Nasıl</a:t>
            </a:r>
            <a:r>
              <a:rPr spc="-25" dirty="0"/>
              <a:t> </a:t>
            </a:r>
            <a:r>
              <a:rPr spc="-5" dirty="0"/>
              <a:t>Hazırlanır?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464360"/>
            <a:ext cx="8289925" cy="39757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Bununla birlikte araştırma </a:t>
            </a:r>
            <a:r>
              <a:rPr sz="2700" spc="5" dirty="0">
                <a:latin typeface="Georgia"/>
                <a:cs typeface="Georgia"/>
              </a:rPr>
              <a:t>tamamlanmış</a:t>
            </a:r>
            <a:r>
              <a:rPr sz="2700" spc="-29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olur.</a:t>
            </a:r>
            <a:endParaRPr sz="2700">
              <a:latin typeface="Georgia"/>
              <a:cs typeface="Georgia"/>
            </a:endParaRPr>
          </a:p>
          <a:p>
            <a:pPr marL="287020" marR="124587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aşamadan </a:t>
            </a:r>
            <a:r>
              <a:rPr sz="2700" dirty="0">
                <a:latin typeface="Georgia"/>
                <a:cs typeface="Georgia"/>
              </a:rPr>
              <a:t>sonra araştırmanın bir </a:t>
            </a:r>
            <a:r>
              <a:rPr sz="2700" spc="-50" dirty="0">
                <a:latin typeface="Georgia"/>
                <a:cs typeface="Georgia"/>
              </a:rPr>
              <a:t>postere  </a:t>
            </a:r>
            <a:r>
              <a:rPr sz="2700" dirty="0">
                <a:latin typeface="Georgia"/>
                <a:cs typeface="Georgia"/>
              </a:rPr>
              <a:t>aktarılması süreci</a:t>
            </a:r>
            <a:r>
              <a:rPr sz="2700" spc="-1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başlar.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oluşturulmasında </a:t>
            </a:r>
            <a:r>
              <a:rPr sz="2700" spc="5" dirty="0">
                <a:latin typeface="Georgia"/>
                <a:cs typeface="Georgia"/>
              </a:rPr>
              <a:t>iki ana yaklaşım  </a:t>
            </a:r>
            <a:r>
              <a:rPr sz="2700" dirty="0">
                <a:latin typeface="Georgia"/>
                <a:cs typeface="Georgia"/>
              </a:rPr>
              <a:t>izlenebilir: </a:t>
            </a:r>
            <a:r>
              <a:rPr sz="2700" spc="10" dirty="0">
                <a:latin typeface="Georgia"/>
                <a:cs typeface="Georgia"/>
              </a:rPr>
              <a:t>Ya </a:t>
            </a:r>
            <a:r>
              <a:rPr sz="2700" dirty="0">
                <a:latin typeface="Georgia"/>
                <a:cs typeface="Georgia"/>
              </a:rPr>
              <a:t>önce </a:t>
            </a:r>
            <a:r>
              <a:rPr sz="2700" spc="5" dirty="0">
                <a:latin typeface="Georgia"/>
                <a:cs typeface="Georgia"/>
              </a:rPr>
              <a:t>görsel </a:t>
            </a:r>
            <a:r>
              <a:rPr sz="2700" dirty="0">
                <a:latin typeface="Georgia"/>
                <a:cs typeface="Georgia"/>
              </a:rPr>
              <a:t>unsurlarla başlanır ve  </a:t>
            </a:r>
            <a:r>
              <a:rPr sz="2700" spc="5" dirty="0">
                <a:latin typeface="Georgia"/>
                <a:cs typeface="Georgia"/>
              </a:rPr>
              <a:t>genel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şema </a:t>
            </a:r>
            <a:r>
              <a:rPr sz="2700" dirty="0">
                <a:latin typeface="Georgia"/>
                <a:cs typeface="Georgia"/>
              </a:rPr>
              <a:t>üretilir </a:t>
            </a:r>
            <a:r>
              <a:rPr sz="2700" spc="5" dirty="0">
                <a:latin typeface="Georgia"/>
                <a:cs typeface="Georgia"/>
              </a:rPr>
              <a:t>ya da </a:t>
            </a:r>
            <a:r>
              <a:rPr sz="2700" dirty="0">
                <a:latin typeface="Georgia"/>
                <a:cs typeface="Georgia"/>
              </a:rPr>
              <a:t>öncelikle içerikle  başlanır ve </a:t>
            </a:r>
            <a:r>
              <a:rPr sz="2700" spc="5" dirty="0">
                <a:latin typeface="Georgia"/>
                <a:cs typeface="Georgia"/>
              </a:rPr>
              <a:t>daha </a:t>
            </a:r>
            <a:r>
              <a:rPr sz="2700" dirty="0">
                <a:latin typeface="Georgia"/>
                <a:cs typeface="Georgia"/>
              </a:rPr>
              <a:t>sonra görselleştirilir. </a:t>
            </a:r>
            <a:r>
              <a:rPr sz="2700" spc="5" dirty="0">
                <a:latin typeface="Georgia"/>
                <a:cs typeface="Georgia"/>
              </a:rPr>
              <a:t>Her iki  </a:t>
            </a:r>
            <a:r>
              <a:rPr sz="2700" dirty="0">
                <a:latin typeface="Georgia"/>
                <a:cs typeface="Georgia"/>
              </a:rPr>
              <a:t>yaklaşımda </a:t>
            </a:r>
            <a:r>
              <a:rPr sz="2700" spc="5" dirty="0">
                <a:latin typeface="Georgia"/>
                <a:cs typeface="Georgia"/>
              </a:rPr>
              <a:t>da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noktadan </a:t>
            </a:r>
            <a:r>
              <a:rPr sz="2700" dirty="0">
                <a:latin typeface="Georgia"/>
                <a:cs typeface="Georgia"/>
              </a:rPr>
              <a:t>sonra </a:t>
            </a:r>
            <a:r>
              <a:rPr sz="2700" spc="5" dirty="0">
                <a:latin typeface="Georgia"/>
                <a:cs typeface="Georgia"/>
              </a:rPr>
              <a:t>posterin hedef  </a:t>
            </a:r>
            <a:r>
              <a:rPr sz="2700" dirty="0">
                <a:latin typeface="Georgia"/>
                <a:cs typeface="Georgia"/>
              </a:rPr>
              <a:t>kitlesi </a:t>
            </a:r>
            <a:r>
              <a:rPr sz="2700" spc="5" dirty="0">
                <a:latin typeface="Georgia"/>
                <a:cs typeface="Georgia"/>
              </a:rPr>
              <a:t>dikkate </a:t>
            </a:r>
            <a:r>
              <a:rPr sz="2700" dirty="0">
                <a:latin typeface="Georgia"/>
                <a:cs typeface="Georgia"/>
              </a:rPr>
              <a:t>alınarak içerik ve görsellik iç içe</a:t>
            </a:r>
            <a:r>
              <a:rPr sz="2700" spc="-29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geçer.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02155"/>
            <a:ext cx="8355965" cy="42246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7020" marR="5080" indent="-274320">
              <a:lnSpc>
                <a:spcPct val="90100"/>
              </a:lnSpc>
              <a:spcBef>
                <a:spcPts val="43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Kimi zaman </a:t>
            </a:r>
            <a:r>
              <a:rPr sz="2700" dirty="0">
                <a:latin typeface="Georgia"/>
                <a:cs typeface="Georgia"/>
              </a:rPr>
              <a:t>görsellik </a:t>
            </a:r>
            <a:r>
              <a:rPr sz="2700" spc="5" dirty="0">
                <a:latin typeface="Georgia"/>
                <a:cs typeface="Georgia"/>
              </a:rPr>
              <a:t>kaygıları </a:t>
            </a:r>
            <a:r>
              <a:rPr sz="2700" dirty="0">
                <a:latin typeface="Georgia"/>
                <a:cs typeface="Georgia"/>
              </a:rPr>
              <a:t>içerik </a:t>
            </a:r>
            <a:r>
              <a:rPr sz="2700" spc="5" dirty="0">
                <a:latin typeface="Georgia"/>
                <a:cs typeface="Georgia"/>
              </a:rPr>
              <a:t>dikkate </a:t>
            </a:r>
            <a:r>
              <a:rPr sz="2700" spc="-45" dirty="0">
                <a:latin typeface="Georgia"/>
                <a:cs typeface="Georgia"/>
              </a:rPr>
              <a:t>alınarak  </a:t>
            </a:r>
            <a:r>
              <a:rPr sz="2700" spc="5" dirty="0">
                <a:latin typeface="Georgia"/>
                <a:cs typeface="Georgia"/>
              </a:rPr>
              <a:t>geri plana </a:t>
            </a:r>
            <a:r>
              <a:rPr sz="2700" dirty="0">
                <a:latin typeface="Georgia"/>
                <a:cs typeface="Georgia"/>
              </a:rPr>
              <a:t>itilebilir. </a:t>
            </a:r>
            <a:r>
              <a:rPr sz="2700" spc="5" dirty="0">
                <a:latin typeface="Georgia"/>
                <a:cs typeface="Georgia"/>
              </a:rPr>
              <a:t>Kimi zaman da </a:t>
            </a:r>
            <a:r>
              <a:rPr sz="2700" dirty="0">
                <a:latin typeface="Georgia"/>
                <a:cs typeface="Georgia"/>
              </a:rPr>
              <a:t>görsellik </a:t>
            </a:r>
            <a:r>
              <a:rPr sz="2700" spc="5" dirty="0">
                <a:latin typeface="Georgia"/>
                <a:cs typeface="Georgia"/>
              </a:rPr>
              <a:t>dikkate  </a:t>
            </a:r>
            <a:r>
              <a:rPr sz="2700" dirty="0">
                <a:latin typeface="Georgia"/>
                <a:cs typeface="Georgia"/>
              </a:rPr>
              <a:t>alınarak </a:t>
            </a:r>
            <a:r>
              <a:rPr sz="2700" spc="5" dirty="0">
                <a:latin typeface="Georgia"/>
                <a:cs typeface="Georgia"/>
              </a:rPr>
              <a:t>içeriğin daha </a:t>
            </a:r>
            <a:r>
              <a:rPr sz="2700" dirty="0">
                <a:latin typeface="Georgia"/>
                <a:cs typeface="Georgia"/>
              </a:rPr>
              <a:t>öz biçimde </a:t>
            </a:r>
            <a:r>
              <a:rPr sz="2700" spc="5" dirty="0">
                <a:latin typeface="Georgia"/>
                <a:cs typeface="Georgia"/>
              </a:rPr>
              <a:t>ifade edilmesi  </a:t>
            </a:r>
            <a:r>
              <a:rPr sz="2700" dirty="0">
                <a:latin typeface="Georgia"/>
                <a:cs typeface="Georgia"/>
              </a:rPr>
              <a:t>gerekliliği ortaya</a:t>
            </a:r>
            <a:r>
              <a:rPr sz="2700" spc="-1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çıkabilir.</a:t>
            </a:r>
            <a:endParaRPr sz="2700">
              <a:latin typeface="Georgia"/>
              <a:cs typeface="Georgia"/>
            </a:endParaRPr>
          </a:p>
          <a:p>
            <a:pPr marL="287020" marR="201930" indent="-274320">
              <a:lnSpc>
                <a:spcPct val="90000"/>
              </a:lnSpc>
              <a:spcBef>
                <a:spcPts val="63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yaklaşımlar </a:t>
            </a:r>
            <a:r>
              <a:rPr sz="2700" dirty="0">
                <a:latin typeface="Georgia"/>
                <a:cs typeface="Georgia"/>
              </a:rPr>
              <a:t>doğrultusunda tüm </a:t>
            </a:r>
            <a:r>
              <a:rPr sz="2700" spc="5" dirty="0">
                <a:latin typeface="Georgia"/>
                <a:cs typeface="Georgia"/>
              </a:rPr>
              <a:t>dünyada  </a:t>
            </a:r>
            <a:r>
              <a:rPr sz="2700" dirty="0">
                <a:latin typeface="Georgia"/>
                <a:cs typeface="Georgia"/>
              </a:rPr>
              <a:t>kullanılan </a:t>
            </a:r>
            <a:r>
              <a:rPr sz="2700" spc="5" dirty="0">
                <a:latin typeface="Georgia"/>
                <a:cs typeface="Georgia"/>
              </a:rPr>
              <a:t>yaygın </a:t>
            </a:r>
            <a:r>
              <a:rPr sz="2700" dirty="0">
                <a:latin typeface="Georgia"/>
                <a:cs typeface="Georgia"/>
              </a:rPr>
              <a:t>bazı </a:t>
            </a: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formatları ortaya  çıkmıştır. Bunlardan </a:t>
            </a:r>
            <a:r>
              <a:rPr sz="2700" spc="5" dirty="0">
                <a:latin typeface="Georgia"/>
                <a:cs typeface="Georgia"/>
              </a:rPr>
              <a:t>en yaygınlarından </a:t>
            </a:r>
            <a:r>
              <a:rPr sz="2700" spc="-5" dirty="0">
                <a:latin typeface="Georgia"/>
                <a:cs typeface="Georgia"/>
              </a:rPr>
              <a:t>birisi  </a:t>
            </a:r>
            <a:r>
              <a:rPr sz="2700" spc="5" dirty="0">
                <a:latin typeface="Georgia"/>
                <a:cs typeface="Georgia"/>
              </a:rPr>
              <a:t>IMRAD’dır. </a:t>
            </a:r>
            <a:r>
              <a:rPr sz="2700" dirty="0">
                <a:latin typeface="Georgia"/>
                <a:cs typeface="Georgia"/>
              </a:rPr>
              <a:t>Introduction </a:t>
            </a:r>
            <a:r>
              <a:rPr sz="2700" spc="-5" dirty="0">
                <a:latin typeface="Georgia"/>
                <a:cs typeface="Georgia"/>
              </a:rPr>
              <a:t>(Giriş), </a:t>
            </a:r>
            <a:r>
              <a:rPr sz="2700" spc="5" dirty="0">
                <a:latin typeface="Georgia"/>
                <a:cs typeface="Georgia"/>
              </a:rPr>
              <a:t>Method</a:t>
            </a:r>
            <a:r>
              <a:rPr sz="2700" spc="-2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(Yöntem),  Results </a:t>
            </a:r>
            <a:r>
              <a:rPr sz="2700" spc="-5" dirty="0">
                <a:latin typeface="Georgia"/>
                <a:cs typeface="Georgia"/>
              </a:rPr>
              <a:t>(Sonuçlar), </a:t>
            </a:r>
            <a:r>
              <a:rPr sz="2700" dirty="0">
                <a:latin typeface="Georgia"/>
                <a:cs typeface="Georgia"/>
              </a:rPr>
              <a:t>Analysis (Analiz) ve Discussion  (Tartışma-Sonuç). </a:t>
            </a:r>
            <a:r>
              <a:rPr sz="2700" spc="5" dirty="0">
                <a:latin typeface="Georgia"/>
                <a:cs typeface="Georgia"/>
              </a:rPr>
              <a:t>Buna uygun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poster  </a:t>
            </a:r>
            <a:r>
              <a:rPr sz="2700" dirty="0">
                <a:latin typeface="Georgia"/>
                <a:cs typeface="Georgia"/>
              </a:rPr>
              <a:t>düzenlemesini </a:t>
            </a:r>
            <a:r>
              <a:rPr sz="2700" spc="5" dirty="0">
                <a:latin typeface="Georgia"/>
                <a:cs typeface="Georgia"/>
              </a:rPr>
              <a:t>aşağıda</a:t>
            </a:r>
            <a:r>
              <a:rPr sz="2700" spc="-1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görebilirsiniz: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7152" y="458587"/>
            <a:ext cx="298450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300" dirty="0">
                <a:solidFill>
                  <a:srgbClr val="7A9799"/>
                </a:solidFill>
                <a:latin typeface="Georgia"/>
                <a:cs typeface="Georgia"/>
              </a:rPr>
              <a:t>POSTER</a:t>
            </a:r>
            <a:r>
              <a:rPr sz="3300" spc="-160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300" spc="5" dirty="0">
                <a:solidFill>
                  <a:srgbClr val="7A9799"/>
                </a:solidFill>
                <a:latin typeface="Georgia"/>
                <a:cs typeface="Georgia"/>
              </a:rPr>
              <a:t>NASIL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047"/>
            <a:ext cx="4568952" cy="684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678096" y="458587"/>
            <a:ext cx="285813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H</a:t>
            </a:r>
            <a:r>
              <a:rPr sz="3300" spc="10" dirty="0">
                <a:solidFill>
                  <a:srgbClr val="7A9799"/>
                </a:solidFill>
                <a:latin typeface="Georgia"/>
                <a:cs typeface="Georgia"/>
              </a:rPr>
              <a:t>A</a:t>
            </a:r>
            <a:r>
              <a:rPr sz="3300" spc="5" dirty="0">
                <a:solidFill>
                  <a:srgbClr val="7A9799"/>
                </a:solidFill>
                <a:latin typeface="Georgia"/>
                <a:cs typeface="Georgia"/>
              </a:rPr>
              <a:t>ZIR</a:t>
            </a: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L</a:t>
            </a:r>
            <a:r>
              <a:rPr sz="3300" spc="10" dirty="0">
                <a:solidFill>
                  <a:srgbClr val="7A9799"/>
                </a:solidFill>
                <a:latin typeface="Georgia"/>
                <a:cs typeface="Georgia"/>
              </a:rPr>
              <a:t>A</a:t>
            </a:r>
            <a:r>
              <a:rPr sz="3300" spc="5" dirty="0">
                <a:solidFill>
                  <a:srgbClr val="7A9799"/>
                </a:solidFill>
                <a:latin typeface="Georgia"/>
                <a:cs typeface="Georgia"/>
              </a:rPr>
              <a:t>NIR?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568952" y="3047"/>
            <a:ext cx="4572000" cy="6842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296909" cy="4389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35433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ana </a:t>
            </a:r>
            <a:r>
              <a:rPr sz="2700" dirty="0">
                <a:latin typeface="Georgia"/>
                <a:cs typeface="Georgia"/>
              </a:rPr>
              <a:t>şablonunun belirlenmesinde </a:t>
            </a:r>
            <a:r>
              <a:rPr sz="2700" spc="-35" dirty="0">
                <a:latin typeface="Georgia"/>
                <a:cs typeface="Georgia"/>
              </a:rPr>
              <a:t>posterin  </a:t>
            </a:r>
            <a:r>
              <a:rPr sz="2700" dirty="0">
                <a:latin typeface="Georgia"/>
                <a:cs typeface="Georgia"/>
              </a:rPr>
              <a:t>büyüklüğü, içeriği </a:t>
            </a:r>
            <a:r>
              <a:rPr sz="2700" spc="5" dirty="0">
                <a:latin typeface="Georgia"/>
                <a:cs typeface="Georgia"/>
              </a:rPr>
              <a:t>dikkate</a:t>
            </a:r>
            <a:r>
              <a:rPr sz="2700" spc="-229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alınmalıdır.</a:t>
            </a:r>
            <a:endParaRPr sz="2700">
              <a:latin typeface="Georgia"/>
              <a:cs typeface="Georgia"/>
            </a:endParaRPr>
          </a:p>
          <a:p>
            <a:pPr marL="287020" marR="108585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Bunun </a:t>
            </a:r>
            <a:r>
              <a:rPr sz="2700" dirty="0">
                <a:latin typeface="Georgia"/>
                <a:cs typeface="Georgia"/>
              </a:rPr>
              <a:t>için </a:t>
            </a: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şablonu belirlenirken öncelikle  </a:t>
            </a:r>
            <a:r>
              <a:rPr sz="2700" spc="5" dirty="0">
                <a:latin typeface="Georgia"/>
                <a:cs typeface="Georgia"/>
              </a:rPr>
              <a:t>daha </a:t>
            </a:r>
            <a:r>
              <a:rPr sz="2700" dirty="0">
                <a:latin typeface="Georgia"/>
                <a:cs typeface="Georgia"/>
              </a:rPr>
              <a:t>küçültülmüş bir ölçekte (örneğin </a:t>
            </a:r>
            <a:r>
              <a:rPr sz="2700" spc="5" dirty="0">
                <a:latin typeface="Georgia"/>
                <a:cs typeface="Georgia"/>
              </a:rPr>
              <a:t>A4) </a:t>
            </a:r>
            <a:r>
              <a:rPr sz="2700" dirty="0">
                <a:latin typeface="Georgia"/>
                <a:cs typeface="Georgia"/>
              </a:rPr>
              <a:t>bir</a:t>
            </a:r>
            <a:r>
              <a:rPr sz="2700" spc="-3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taslak  hazırlanmasının büyük faydaları</a:t>
            </a:r>
            <a:r>
              <a:rPr sz="2700" spc="-2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bulunmaktadır.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  <a:tab pos="4290060" algn="l"/>
              </a:tabLst>
            </a:pPr>
            <a:r>
              <a:rPr sz="2700" dirty="0">
                <a:latin typeface="Georgia"/>
                <a:cs typeface="Georgia"/>
              </a:rPr>
              <a:t>Taslak </a:t>
            </a:r>
            <a:r>
              <a:rPr sz="2700" spc="5" dirty="0">
                <a:latin typeface="Georgia"/>
                <a:cs typeface="Georgia"/>
              </a:rPr>
              <a:t>sadece kağıt </a:t>
            </a:r>
            <a:r>
              <a:rPr sz="2700" dirty="0">
                <a:latin typeface="Georgia"/>
                <a:cs typeface="Georgia"/>
              </a:rPr>
              <a:t>ve </a:t>
            </a:r>
            <a:r>
              <a:rPr sz="2700" spc="5" dirty="0">
                <a:latin typeface="Georgia"/>
                <a:cs typeface="Georgia"/>
              </a:rPr>
              <a:t>kalemle </a:t>
            </a:r>
            <a:r>
              <a:rPr sz="2700" dirty="0">
                <a:latin typeface="Georgia"/>
                <a:cs typeface="Georgia"/>
              </a:rPr>
              <a:t>hazırlanabileceği </a:t>
            </a:r>
            <a:r>
              <a:rPr sz="2700" spc="5" dirty="0">
                <a:latin typeface="Georgia"/>
                <a:cs typeface="Georgia"/>
              </a:rPr>
              <a:t>gibi  </a:t>
            </a:r>
            <a:r>
              <a:rPr sz="2700" dirty="0">
                <a:latin typeface="Georgia"/>
                <a:cs typeface="Georgia"/>
              </a:rPr>
              <a:t>Microsoft Word </a:t>
            </a:r>
            <a:r>
              <a:rPr sz="2700" spc="5" dirty="0">
                <a:latin typeface="Georgia"/>
                <a:cs typeface="Georgia"/>
              </a:rPr>
              <a:t>ya da </a:t>
            </a:r>
            <a:r>
              <a:rPr sz="2700" dirty="0">
                <a:latin typeface="Georgia"/>
                <a:cs typeface="Georgia"/>
              </a:rPr>
              <a:t>powerpoint </a:t>
            </a:r>
            <a:r>
              <a:rPr sz="2700" spc="5" dirty="0">
                <a:latin typeface="Georgia"/>
                <a:cs typeface="Georgia"/>
              </a:rPr>
              <a:t>gibi kelime</a:t>
            </a:r>
            <a:r>
              <a:rPr sz="2700" spc="-3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işlemci  programları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kullanılarak	</a:t>
            </a:r>
            <a:r>
              <a:rPr sz="2700" spc="5" dirty="0">
                <a:latin typeface="Georgia"/>
                <a:cs typeface="Georgia"/>
              </a:rPr>
              <a:t>a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hazırlanabilir.</a:t>
            </a:r>
            <a:endParaRPr sz="2700">
              <a:latin typeface="Georgia"/>
              <a:cs typeface="Georgia"/>
            </a:endParaRPr>
          </a:p>
          <a:p>
            <a:pPr marL="287020" marR="934719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Taslak hazırlanırken olası sorunlar </a:t>
            </a:r>
            <a:r>
              <a:rPr sz="2700" spc="5" dirty="0">
                <a:latin typeface="Georgia"/>
                <a:cs typeface="Georgia"/>
              </a:rPr>
              <a:t>da </a:t>
            </a:r>
            <a:r>
              <a:rPr sz="2700" spc="-50" dirty="0">
                <a:latin typeface="Georgia"/>
                <a:cs typeface="Georgia"/>
              </a:rPr>
              <a:t>önceden  </a:t>
            </a:r>
            <a:r>
              <a:rPr sz="2700" dirty="0">
                <a:latin typeface="Georgia"/>
                <a:cs typeface="Georgia"/>
              </a:rPr>
              <a:t>öngörülebilmiş</a:t>
            </a:r>
            <a:r>
              <a:rPr sz="2700" spc="-1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olur.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157209" cy="4307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19304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şablonu sonsuz denebilecek </a:t>
            </a:r>
            <a:r>
              <a:rPr sz="2700" spc="5" dirty="0">
                <a:latin typeface="Georgia"/>
                <a:cs typeface="Georgia"/>
              </a:rPr>
              <a:t>kadar </a:t>
            </a:r>
            <a:r>
              <a:rPr sz="2700" spc="-5" dirty="0">
                <a:latin typeface="Georgia"/>
                <a:cs typeface="Georgia"/>
              </a:rPr>
              <a:t>çok  </a:t>
            </a:r>
            <a:r>
              <a:rPr sz="2700" dirty="0">
                <a:latin typeface="Georgia"/>
                <a:cs typeface="Georgia"/>
              </a:rPr>
              <a:t>seçenekle hazırlanabilir. </a:t>
            </a:r>
            <a:r>
              <a:rPr sz="2700" spc="5" dirty="0">
                <a:latin typeface="Georgia"/>
                <a:cs typeface="Georgia"/>
              </a:rPr>
              <a:t>Ama </a:t>
            </a:r>
            <a:r>
              <a:rPr sz="2700" dirty="0">
                <a:latin typeface="Georgia"/>
                <a:cs typeface="Georgia"/>
              </a:rPr>
              <a:t>bazı </a:t>
            </a:r>
            <a:r>
              <a:rPr sz="2700" spc="5" dirty="0">
                <a:latin typeface="Georgia"/>
                <a:cs typeface="Georgia"/>
              </a:rPr>
              <a:t>temel </a:t>
            </a:r>
            <a:r>
              <a:rPr sz="2700" dirty="0">
                <a:latin typeface="Georgia"/>
                <a:cs typeface="Georgia"/>
              </a:rPr>
              <a:t>kurallara  uyulması </a:t>
            </a:r>
            <a:r>
              <a:rPr sz="2700" spc="5" dirty="0">
                <a:latin typeface="Georgia"/>
                <a:cs typeface="Georgia"/>
              </a:rPr>
              <a:t>posterin daha </a:t>
            </a:r>
            <a:r>
              <a:rPr sz="2700" dirty="0">
                <a:latin typeface="Georgia"/>
                <a:cs typeface="Georgia"/>
              </a:rPr>
              <a:t>okunaklı ve </a:t>
            </a:r>
            <a:r>
              <a:rPr sz="2700" spc="5" dirty="0">
                <a:latin typeface="Georgia"/>
                <a:cs typeface="Georgia"/>
              </a:rPr>
              <a:t>amacına</a:t>
            </a:r>
            <a:r>
              <a:rPr sz="2700" spc="-3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ulaşır  olmasını</a:t>
            </a:r>
            <a:r>
              <a:rPr sz="2700" spc="-10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sağlayacaktır.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tasarımının estetik ve </a:t>
            </a:r>
            <a:r>
              <a:rPr sz="2700" spc="5" dirty="0">
                <a:latin typeface="Georgia"/>
                <a:cs typeface="Georgia"/>
              </a:rPr>
              <a:t>görsel </a:t>
            </a:r>
            <a:r>
              <a:rPr sz="2700" dirty="0">
                <a:latin typeface="Georgia"/>
                <a:cs typeface="Georgia"/>
              </a:rPr>
              <a:t>olarak albenili  hale getirilmesi oldukça fazla </a:t>
            </a:r>
            <a:r>
              <a:rPr sz="2700" spc="5" dirty="0">
                <a:latin typeface="Georgia"/>
                <a:cs typeface="Georgia"/>
              </a:rPr>
              <a:t>vakit </a:t>
            </a:r>
            <a:r>
              <a:rPr sz="2700" dirty="0">
                <a:latin typeface="Georgia"/>
                <a:cs typeface="Georgia"/>
              </a:rPr>
              <a:t>alabileceğinden  şablon belirlendikten sonra </a:t>
            </a:r>
            <a:r>
              <a:rPr sz="2700" spc="5" dirty="0">
                <a:latin typeface="Georgia"/>
                <a:cs typeface="Georgia"/>
              </a:rPr>
              <a:t>postere </a:t>
            </a:r>
            <a:r>
              <a:rPr sz="2700" dirty="0">
                <a:latin typeface="Georgia"/>
                <a:cs typeface="Georgia"/>
              </a:rPr>
              <a:t>konacak</a:t>
            </a:r>
            <a:r>
              <a:rPr sz="2700" spc="-31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metnin  </a:t>
            </a:r>
            <a:r>
              <a:rPr sz="2700" dirty="0">
                <a:latin typeface="Georgia"/>
                <a:cs typeface="Georgia"/>
              </a:rPr>
              <a:t>belirlenmesinin </a:t>
            </a:r>
            <a:r>
              <a:rPr sz="2700" spc="5" dirty="0">
                <a:latin typeface="Georgia"/>
                <a:cs typeface="Georgia"/>
              </a:rPr>
              <a:t>yerinde </a:t>
            </a:r>
            <a:r>
              <a:rPr sz="2700" dirty="0">
                <a:latin typeface="Georgia"/>
                <a:cs typeface="Georgia"/>
              </a:rPr>
              <a:t>olacağı</a:t>
            </a:r>
            <a:r>
              <a:rPr sz="2700" spc="-229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söylenebilir.</a:t>
            </a:r>
            <a:endParaRPr sz="2700">
              <a:latin typeface="Georgia"/>
              <a:cs typeface="Georgia"/>
            </a:endParaRPr>
          </a:p>
          <a:p>
            <a:pPr marL="287020" marR="79502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Metinler </a:t>
            </a:r>
            <a:r>
              <a:rPr sz="2700" spc="5" dirty="0">
                <a:latin typeface="Georgia"/>
                <a:cs typeface="Georgia"/>
              </a:rPr>
              <a:t>net, kısa </a:t>
            </a:r>
            <a:r>
              <a:rPr sz="2700" dirty="0">
                <a:latin typeface="Georgia"/>
                <a:cs typeface="Georgia"/>
              </a:rPr>
              <a:t>ve öz olmalı, alıntı </a:t>
            </a:r>
            <a:r>
              <a:rPr sz="2700" spc="-30" dirty="0">
                <a:latin typeface="Georgia"/>
                <a:cs typeface="Georgia"/>
              </a:rPr>
              <a:t>içeriyorsa  </a:t>
            </a:r>
            <a:r>
              <a:rPr sz="2700" spc="5" dirty="0">
                <a:latin typeface="Georgia"/>
                <a:cs typeface="Georgia"/>
              </a:rPr>
              <a:t>kaynak</a:t>
            </a:r>
            <a:r>
              <a:rPr sz="2700" spc="-9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gösterilmelidir.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255524" y="1508252"/>
            <a:ext cx="8246745" cy="456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54305" indent="-274320">
              <a:lnSpc>
                <a:spcPct val="100000"/>
              </a:lnSpc>
              <a:spcBef>
                <a:spcPts val="100"/>
              </a:spcBef>
              <a:buClr>
                <a:srgbClr val="D06248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Posterlerin </a:t>
            </a:r>
            <a:r>
              <a:rPr sz="2400" spc="-10" dirty="0">
                <a:latin typeface="Georgia"/>
                <a:cs typeface="Georgia"/>
              </a:rPr>
              <a:t>hazırlanmasında genel </a:t>
            </a:r>
            <a:r>
              <a:rPr sz="2400" spc="-5" dirty="0">
                <a:latin typeface="Georgia"/>
                <a:cs typeface="Georgia"/>
              </a:rPr>
              <a:t>olarak çeşitli yazılımlar  kullanılmaktadır.</a:t>
            </a:r>
            <a:endParaRPr sz="240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75"/>
              </a:spcBef>
              <a:buClr>
                <a:srgbClr val="D06248"/>
              </a:buClr>
              <a:buSzPct val="85416"/>
              <a:buFont typeface="Arial"/>
              <a:buChar char=""/>
              <a:tabLst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Yeteneği olanların </a:t>
            </a:r>
            <a:r>
              <a:rPr sz="2400" dirty="0">
                <a:latin typeface="Georgia"/>
                <a:cs typeface="Georgia"/>
              </a:rPr>
              <a:t>elle </a:t>
            </a:r>
            <a:r>
              <a:rPr sz="2400" spc="-5" dirty="0">
                <a:latin typeface="Georgia"/>
                <a:cs typeface="Georgia"/>
              </a:rPr>
              <a:t>poster </a:t>
            </a:r>
            <a:r>
              <a:rPr sz="2400" spc="-10" dirty="0">
                <a:latin typeface="Georgia"/>
                <a:cs typeface="Georgia"/>
              </a:rPr>
              <a:t>hazırlaması </a:t>
            </a:r>
            <a:r>
              <a:rPr sz="2400" spc="-5" dirty="0">
                <a:latin typeface="Georgia"/>
                <a:cs typeface="Georgia"/>
              </a:rPr>
              <a:t>istisnai olarak </a:t>
            </a:r>
            <a:r>
              <a:rPr sz="2400" spc="-40" dirty="0">
                <a:latin typeface="Georgia"/>
                <a:cs typeface="Georgia"/>
              </a:rPr>
              <a:t>da  </a:t>
            </a:r>
            <a:r>
              <a:rPr sz="2400" spc="-5" dirty="0">
                <a:latin typeface="Georgia"/>
                <a:cs typeface="Georgia"/>
              </a:rPr>
              <a:t>rastlanılan bir </a:t>
            </a:r>
            <a:r>
              <a:rPr sz="2400" dirty="0">
                <a:latin typeface="Georgia"/>
                <a:cs typeface="Georgia"/>
              </a:rPr>
              <a:t>durumdur. </a:t>
            </a:r>
            <a:r>
              <a:rPr sz="2400" spc="-5" dirty="0">
                <a:latin typeface="Georgia"/>
                <a:cs typeface="Georgia"/>
              </a:rPr>
              <a:t>Ancak, burada sonuç çok başarılı  </a:t>
            </a:r>
            <a:r>
              <a:rPr sz="2400" spc="-10" dirty="0">
                <a:latin typeface="Georgia"/>
                <a:cs typeface="Georgia"/>
              </a:rPr>
              <a:t>da </a:t>
            </a:r>
            <a:r>
              <a:rPr sz="2400" dirty="0">
                <a:latin typeface="Georgia"/>
                <a:cs typeface="Georgia"/>
              </a:rPr>
              <a:t>olsa </a:t>
            </a:r>
            <a:r>
              <a:rPr sz="2400" spc="-5" dirty="0">
                <a:latin typeface="Georgia"/>
                <a:cs typeface="Georgia"/>
              </a:rPr>
              <a:t>posterin gerekli hallerde saklanması </a:t>
            </a:r>
            <a:r>
              <a:rPr sz="2400" dirty="0">
                <a:latin typeface="Georgia"/>
                <a:cs typeface="Georgia"/>
              </a:rPr>
              <a:t>ve </a:t>
            </a:r>
            <a:r>
              <a:rPr sz="2400" spc="-5" dirty="0">
                <a:latin typeface="Georgia"/>
                <a:cs typeface="Georgia"/>
              </a:rPr>
              <a:t>çoğaltılması  </a:t>
            </a:r>
            <a:r>
              <a:rPr sz="2400" dirty="0">
                <a:latin typeface="Georgia"/>
                <a:cs typeface="Georgia"/>
              </a:rPr>
              <a:t>sorunlu </a:t>
            </a:r>
            <a:r>
              <a:rPr sz="2400" spc="-5" dirty="0">
                <a:latin typeface="Georgia"/>
                <a:cs typeface="Georgia"/>
              </a:rPr>
              <a:t>hale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gelmektedir.</a:t>
            </a:r>
            <a:endParaRPr sz="2400">
              <a:latin typeface="Georgia"/>
              <a:cs typeface="Georgia"/>
            </a:endParaRPr>
          </a:p>
          <a:p>
            <a:pPr marL="287020" marR="83820" indent="-274320">
              <a:lnSpc>
                <a:spcPct val="100000"/>
              </a:lnSpc>
              <a:spcBef>
                <a:spcPts val="575"/>
              </a:spcBef>
              <a:buClr>
                <a:srgbClr val="D06248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En sık olarak aslında bir </a:t>
            </a:r>
            <a:r>
              <a:rPr sz="2400" dirty="0">
                <a:latin typeface="Georgia"/>
                <a:cs typeface="Georgia"/>
              </a:rPr>
              <a:t>sunum </a:t>
            </a:r>
            <a:r>
              <a:rPr sz="2400" spc="-5" dirty="0">
                <a:latin typeface="Georgia"/>
                <a:cs typeface="Georgia"/>
              </a:rPr>
              <a:t>programı olan powerpoint  bir poster hazırlamada kullanılmaktadır. Powerpointin  </a:t>
            </a:r>
            <a:r>
              <a:rPr sz="2400" spc="-10" dirty="0">
                <a:latin typeface="Georgia"/>
                <a:cs typeface="Georgia"/>
              </a:rPr>
              <a:t>esnek yapısı </a:t>
            </a:r>
            <a:r>
              <a:rPr sz="2400" spc="-5" dirty="0">
                <a:latin typeface="Georgia"/>
                <a:cs typeface="Georgia"/>
              </a:rPr>
              <a:t>burada </a:t>
            </a:r>
            <a:r>
              <a:rPr sz="2400" dirty="0">
                <a:latin typeface="Georgia"/>
                <a:cs typeface="Georgia"/>
              </a:rPr>
              <a:t>etkili </a:t>
            </a:r>
            <a:r>
              <a:rPr sz="2400" spc="-5" dirty="0">
                <a:latin typeface="Georgia"/>
                <a:cs typeface="Georgia"/>
              </a:rPr>
              <a:t>olmaktadır. Ayrıca photosop,  coreldraw gibi fotoğraf </a:t>
            </a:r>
            <a:r>
              <a:rPr sz="2400" dirty="0">
                <a:latin typeface="Georgia"/>
                <a:cs typeface="Georgia"/>
              </a:rPr>
              <a:t>ve </a:t>
            </a:r>
            <a:r>
              <a:rPr sz="2400" spc="-5" dirty="0">
                <a:latin typeface="Georgia"/>
                <a:cs typeface="Georgia"/>
              </a:rPr>
              <a:t>resim işleme yazılımları ile  scribus gbi </a:t>
            </a:r>
            <a:r>
              <a:rPr sz="2400" spc="-10" dirty="0">
                <a:latin typeface="Georgia"/>
                <a:cs typeface="Georgia"/>
              </a:rPr>
              <a:t>açık </a:t>
            </a:r>
            <a:r>
              <a:rPr sz="2400" spc="-5" dirty="0">
                <a:latin typeface="Georgia"/>
                <a:cs typeface="Georgia"/>
              </a:rPr>
              <a:t>kaynak kodlu yazılımlar </a:t>
            </a:r>
            <a:r>
              <a:rPr sz="2400" spc="-10" dirty="0">
                <a:latin typeface="Georgia"/>
                <a:cs typeface="Georgia"/>
              </a:rPr>
              <a:t>da  </a:t>
            </a:r>
            <a:r>
              <a:rPr sz="2400" spc="-5" dirty="0">
                <a:latin typeface="Georgia"/>
                <a:cs typeface="Georgia"/>
              </a:rPr>
              <a:t>kullanılabilmektedir.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7873365" cy="2249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384175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Hazırlanacak olan </a:t>
            </a:r>
            <a:r>
              <a:rPr sz="2700">
                <a:latin typeface="Georgia"/>
                <a:cs typeface="Georgia"/>
              </a:rPr>
              <a:t>posterlerin </a:t>
            </a:r>
            <a:r>
              <a:rPr sz="2700" smtClean="0">
                <a:latin typeface="Georgia"/>
                <a:cs typeface="Georgia"/>
              </a:rPr>
              <a:t>boyutları</a:t>
            </a:r>
            <a:r>
              <a:rPr lang="tr-TR" sz="2700" dirty="0" smtClean="0">
                <a:latin typeface="Georgia"/>
                <a:cs typeface="Georgia"/>
              </a:rPr>
              <a:t> </a:t>
            </a:r>
            <a:r>
              <a:rPr sz="2700" smtClean="0">
                <a:latin typeface="Georgia"/>
                <a:cs typeface="Georgia"/>
              </a:rPr>
              <a:t>70x</a:t>
            </a:r>
            <a:r>
              <a:rPr lang="tr-TR" sz="2700" dirty="0" smtClean="0">
                <a:latin typeface="Georgia"/>
                <a:cs typeface="Georgia"/>
              </a:rPr>
              <a:t>9</a:t>
            </a:r>
            <a:r>
              <a:rPr sz="2700" smtClean="0">
                <a:latin typeface="Georgia"/>
                <a:cs typeface="Georgia"/>
              </a:rPr>
              <a:t>0 </a:t>
            </a:r>
            <a:r>
              <a:rPr sz="2700" dirty="0">
                <a:latin typeface="Georgia"/>
                <a:cs typeface="Georgia"/>
              </a:rPr>
              <a:t>cm</a:t>
            </a:r>
            <a:r>
              <a:rPr sz="2700">
                <a:latin typeface="Georgia"/>
                <a:cs typeface="Georgia"/>
              </a:rPr>
              <a:t>. </a:t>
            </a:r>
            <a:r>
              <a:rPr lang="tr-TR" sz="2700" dirty="0" smtClean="0">
                <a:latin typeface="Georgia"/>
                <a:cs typeface="Georgia"/>
              </a:rPr>
              <a:t>ö</a:t>
            </a:r>
            <a:r>
              <a:rPr sz="2700" smtClean="0">
                <a:latin typeface="Georgia"/>
                <a:cs typeface="Georgia"/>
              </a:rPr>
              <a:t>lçülerinde</a:t>
            </a:r>
            <a:r>
              <a:rPr sz="2700" spc="-120" smtClean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olacaktır.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Poster dikey </a:t>
            </a:r>
            <a:r>
              <a:rPr sz="2700" dirty="0">
                <a:latin typeface="Georgia"/>
                <a:cs typeface="Georgia"/>
              </a:rPr>
              <a:t>olarak</a:t>
            </a:r>
            <a:r>
              <a:rPr sz="2700" spc="-1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düzenlenmelidir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hazırlandıktan sonra </a:t>
            </a:r>
            <a:r>
              <a:rPr sz="2700" spc="5" dirty="0">
                <a:latin typeface="Georgia"/>
                <a:cs typeface="Georgia"/>
              </a:rPr>
              <a:t>ya </a:t>
            </a:r>
            <a:r>
              <a:rPr sz="2700" dirty="0">
                <a:latin typeface="Georgia"/>
                <a:cs typeface="Georgia"/>
              </a:rPr>
              <a:t>bozulmayacak bir  mukavvaya sabitlenecek </a:t>
            </a:r>
            <a:r>
              <a:rPr sz="2700" spc="5" dirty="0">
                <a:latin typeface="Georgia"/>
                <a:cs typeface="Georgia"/>
              </a:rPr>
              <a:t>ya da </a:t>
            </a:r>
            <a:r>
              <a:rPr sz="2700" dirty="0">
                <a:latin typeface="Georgia"/>
                <a:cs typeface="Georgia"/>
              </a:rPr>
              <a:t>foto</a:t>
            </a:r>
            <a:r>
              <a:rPr sz="2700" spc="-2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bloklanacaktır.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230234" cy="4471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34798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genel </a:t>
            </a:r>
            <a:r>
              <a:rPr sz="2700" dirty="0">
                <a:latin typeface="Georgia"/>
                <a:cs typeface="Georgia"/>
              </a:rPr>
              <a:t>olarak tasarımında </a:t>
            </a:r>
            <a:r>
              <a:rPr sz="2700" spc="5" dirty="0">
                <a:latin typeface="Georgia"/>
                <a:cs typeface="Georgia"/>
              </a:rPr>
              <a:t>istenen </a:t>
            </a:r>
            <a:r>
              <a:rPr sz="2700" dirty="0">
                <a:latin typeface="Georgia"/>
                <a:cs typeface="Georgia"/>
              </a:rPr>
              <a:t>şablon  kullanılabilir. Ancak şablonda </a:t>
            </a:r>
            <a:r>
              <a:rPr sz="2700" spc="5" dirty="0">
                <a:latin typeface="Georgia"/>
                <a:cs typeface="Georgia"/>
              </a:rPr>
              <a:t>aşağıdaki</a:t>
            </a:r>
            <a:r>
              <a:rPr sz="2700" spc="-2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unsurlara  uyulmalıdır:</a:t>
            </a:r>
            <a:endParaRPr sz="2700">
              <a:latin typeface="Georgia"/>
              <a:cs typeface="Georgia"/>
            </a:endParaRPr>
          </a:p>
          <a:p>
            <a:pPr marL="287020" marR="1402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başlığı </a:t>
            </a:r>
            <a:r>
              <a:rPr sz="2700" spc="5" dirty="0">
                <a:latin typeface="Georgia"/>
                <a:cs typeface="Georgia"/>
              </a:rPr>
              <a:t>en </a:t>
            </a:r>
            <a:r>
              <a:rPr sz="2700" dirty="0">
                <a:latin typeface="Georgia"/>
                <a:cs typeface="Georgia"/>
              </a:rPr>
              <a:t>fazla </a:t>
            </a:r>
            <a:r>
              <a:rPr sz="2700" spc="5" dirty="0">
                <a:latin typeface="Georgia"/>
                <a:cs typeface="Georgia"/>
              </a:rPr>
              <a:t>90 punto </a:t>
            </a:r>
            <a:r>
              <a:rPr sz="2700" spc="-35" dirty="0">
                <a:latin typeface="Georgia"/>
                <a:cs typeface="Georgia"/>
              </a:rPr>
              <a:t>büyüklükte  </a:t>
            </a:r>
            <a:r>
              <a:rPr sz="2700" dirty="0">
                <a:latin typeface="Georgia"/>
                <a:cs typeface="Georgia"/>
              </a:rPr>
              <a:t>olmalıdır.</a:t>
            </a:r>
            <a:endParaRPr sz="2700">
              <a:latin typeface="Georgia"/>
              <a:cs typeface="Georgia"/>
            </a:endParaRPr>
          </a:p>
          <a:p>
            <a:pPr marL="287020" marR="160401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diğer </a:t>
            </a:r>
            <a:r>
              <a:rPr sz="2700" dirty="0">
                <a:latin typeface="Georgia"/>
                <a:cs typeface="Georgia"/>
              </a:rPr>
              <a:t>başlıkları </a:t>
            </a:r>
            <a:r>
              <a:rPr sz="2700" spc="5" dirty="0">
                <a:latin typeface="Georgia"/>
                <a:cs typeface="Georgia"/>
              </a:rPr>
              <a:t>en </a:t>
            </a:r>
            <a:r>
              <a:rPr sz="2700" dirty="0">
                <a:latin typeface="Georgia"/>
                <a:cs typeface="Georgia"/>
              </a:rPr>
              <a:t>fazla </a:t>
            </a:r>
            <a:r>
              <a:rPr sz="2700" spc="5" dirty="0">
                <a:latin typeface="Georgia"/>
                <a:cs typeface="Georgia"/>
              </a:rPr>
              <a:t>40 </a:t>
            </a:r>
            <a:r>
              <a:rPr sz="2700" spc="-55" dirty="0">
                <a:latin typeface="Georgia"/>
                <a:cs typeface="Georgia"/>
              </a:rPr>
              <a:t>punto  </a:t>
            </a:r>
            <a:r>
              <a:rPr sz="2700" dirty="0">
                <a:latin typeface="Georgia"/>
                <a:cs typeface="Georgia"/>
              </a:rPr>
              <a:t>büyüklükte</a:t>
            </a:r>
            <a:r>
              <a:rPr sz="2700" spc="-1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olmalıdır.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yazar </a:t>
            </a:r>
            <a:r>
              <a:rPr sz="2700" dirty="0">
                <a:latin typeface="Georgia"/>
                <a:cs typeface="Georgia"/>
              </a:rPr>
              <a:t>adları ve </a:t>
            </a:r>
            <a:r>
              <a:rPr sz="2700" spc="5" dirty="0">
                <a:latin typeface="Georgia"/>
                <a:cs typeface="Georgia"/>
              </a:rPr>
              <a:t>diğer </a:t>
            </a:r>
            <a:r>
              <a:rPr sz="2700" dirty="0">
                <a:latin typeface="Georgia"/>
                <a:cs typeface="Georgia"/>
              </a:rPr>
              <a:t>bilgileri </a:t>
            </a:r>
            <a:r>
              <a:rPr sz="2700" spc="5" dirty="0">
                <a:latin typeface="Georgia"/>
                <a:cs typeface="Georgia"/>
              </a:rPr>
              <a:t>en az 18 </a:t>
            </a:r>
            <a:r>
              <a:rPr sz="2700" spc="-55" dirty="0">
                <a:latin typeface="Georgia"/>
                <a:cs typeface="Georgia"/>
              </a:rPr>
              <a:t>punto  </a:t>
            </a:r>
            <a:r>
              <a:rPr sz="2700" dirty="0">
                <a:latin typeface="Georgia"/>
                <a:cs typeface="Georgia"/>
              </a:rPr>
              <a:t>büyüklükte</a:t>
            </a:r>
            <a:r>
              <a:rPr sz="2700" spc="-1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olmalıdır.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Metin </a:t>
            </a:r>
            <a:r>
              <a:rPr sz="2700" dirty="0">
                <a:latin typeface="Georgia"/>
                <a:cs typeface="Georgia"/>
              </a:rPr>
              <a:t>yazıları </a:t>
            </a:r>
            <a:r>
              <a:rPr sz="2700" spc="5" dirty="0">
                <a:latin typeface="Georgia"/>
                <a:cs typeface="Georgia"/>
              </a:rPr>
              <a:t>da 18 puntodan az</a:t>
            </a:r>
            <a:r>
              <a:rPr sz="2700" spc="-2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olmamalıdır.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9" name="object 99"/>
          <p:cNvSpPr txBox="1">
            <a:spLocks noGrp="1"/>
          </p:cNvSpPr>
          <p:nvPr>
            <p:ph type="body" idx="1"/>
          </p:nvPr>
        </p:nvSpPr>
        <p:spPr>
          <a:xfrm>
            <a:off x="377443" y="1600200"/>
            <a:ext cx="8340725" cy="4425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23241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  <a:tab pos="4325620" algn="l"/>
              </a:tabLst>
            </a:pPr>
            <a:r>
              <a:rPr dirty="0"/>
              <a:t>Kullanılacak</a:t>
            </a:r>
            <a:r>
              <a:rPr spc="-40" dirty="0"/>
              <a:t> </a:t>
            </a:r>
            <a:r>
              <a:rPr dirty="0"/>
              <a:t>fontlar</a:t>
            </a:r>
            <a:r>
              <a:rPr/>
              <a:t>,</a:t>
            </a:r>
            <a:r>
              <a:rPr spc="-25"/>
              <a:t> </a:t>
            </a:r>
            <a:r>
              <a:rPr smtClean="0"/>
              <a:t>resi</a:t>
            </a:r>
            <a:r>
              <a:rPr lang="tr-TR" dirty="0" smtClean="0"/>
              <a:t>m</a:t>
            </a:r>
            <a:r>
              <a:rPr smtClean="0"/>
              <a:t>ler </a:t>
            </a:r>
            <a:r>
              <a:rPr dirty="0"/>
              <a:t>ve görseller açık ve</a:t>
            </a:r>
            <a:r>
              <a:rPr spc="-270" dirty="0"/>
              <a:t> </a:t>
            </a:r>
            <a:r>
              <a:rPr spc="5" dirty="0"/>
              <a:t>en  az </a:t>
            </a:r>
            <a:r>
              <a:rPr spc="-5" dirty="0"/>
              <a:t>2-3 </a:t>
            </a:r>
            <a:r>
              <a:rPr spc="5" dirty="0"/>
              <a:t>metre </a:t>
            </a:r>
            <a:r>
              <a:rPr dirty="0"/>
              <a:t>uzaktan okunabilir nitelikte</a:t>
            </a:r>
            <a:r>
              <a:rPr spc="-245" dirty="0"/>
              <a:t> </a:t>
            </a:r>
            <a:r>
              <a:rPr dirty="0"/>
              <a:t>olmalıdır.</a:t>
            </a:r>
          </a:p>
          <a:p>
            <a:pPr marL="287020" marR="49149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dirty="0"/>
              <a:t>Posterin baş </a:t>
            </a:r>
            <a:r>
              <a:rPr spc="5" dirty="0"/>
              <a:t>kısmına posterin </a:t>
            </a:r>
            <a:r>
              <a:rPr dirty="0"/>
              <a:t>başlığı, </a:t>
            </a:r>
            <a:r>
              <a:rPr spc="-35" dirty="0"/>
              <a:t>hazırlandığı  </a:t>
            </a:r>
            <a:r>
              <a:rPr dirty="0"/>
              <a:t>kurum ve bölüm, logosu, </a:t>
            </a:r>
            <a:r>
              <a:rPr spc="5" dirty="0"/>
              <a:t>yazar </a:t>
            </a:r>
            <a:r>
              <a:rPr dirty="0"/>
              <a:t>adları, tarih </a:t>
            </a:r>
            <a:r>
              <a:rPr spc="5" dirty="0"/>
              <a:t>gibi  </a:t>
            </a:r>
            <a:r>
              <a:rPr dirty="0"/>
              <a:t>bilgiler</a:t>
            </a:r>
            <a:r>
              <a:rPr spc="-60" dirty="0"/>
              <a:t> </a:t>
            </a:r>
            <a:r>
              <a:rPr dirty="0"/>
              <a:t>konmalıdır.</a:t>
            </a:r>
          </a:p>
          <a:p>
            <a:pPr marL="287020" marR="13589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pc="5" dirty="0"/>
              <a:t>Posterde </a:t>
            </a:r>
            <a:r>
              <a:rPr dirty="0"/>
              <a:t>metin </a:t>
            </a:r>
            <a:r>
              <a:rPr spc="5" dirty="0"/>
              <a:t>dışında </a:t>
            </a:r>
            <a:r>
              <a:rPr dirty="0"/>
              <a:t>fotoğraflar, şekiller, </a:t>
            </a:r>
            <a:r>
              <a:rPr spc="-45" dirty="0"/>
              <a:t>tablolar,  </a:t>
            </a:r>
            <a:r>
              <a:rPr spc="5" dirty="0"/>
              <a:t>şemalar yer </a:t>
            </a:r>
            <a:r>
              <a:rPr dirty="0"/>
              <a:t>alabilir. </a:t>
            </a:r>
            <a:r>
              <a:rPr spc="5" dirty="0"/>
              <a:t>Bu posterin </a:t>
            </a:r>
            <a:r>
              <a:rPr dirty="0"/>
              <a:t>çekiciliğini </a:t>
            </a:r>
            <a:r>
              <a:rPr spc="5" dirty="0"/>
              <a:t>de  </a:t>
            </a:r>
            <a:r>
              <a:rPr spc="-5" dirty="0"/>
              <a:t>arttırır.</a:t>
            </a: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dirty="0"/>
              <a:t>Ancak bu </a:t>
            </a:r>
            <a:r>
              <a:rPr spc="5" dirty="0"/>
              <a:t>görsel öğelerin </a:t>
            </a:r>
            <a:r>
              <a:rPr dirty="0"/>
              <a:t>çözünürlükleri </a:t>
            </a:r>
            <a:r>
              <a:rPr spc="5" dirty="0"/>
              <a:t>iyi</a:t>
            </a:r>
            <a:r>
              <a:rPr spc="-355" dirty="0"/>
              <a:t> </a:t>
            </a:r>
            <a:r>
              <a:rPr spc="-25" dirty="0"/>
              <a:t>olmalıdır.</a:t>
            </a:r>
          </a:p>
          <a:p>
            <a:pPr marL="287020">
              <a:lnSpc>
                <a:spcPct val="100000"/>
              </a:lnSpc>
            </a:pPr>
            <a:r>
              <a:rPr spc="5" dirty="0"/>
              <a:t>Aksi </a:t>
            </a:r>
            <a:r>
              <a:rPr dirty="0"/>
              <a:t>halde yaratacakları </a:t>
            </a:r>
            <a:r>
              <a:rPr spc="5" dirty="0"/>
              <a:t>etki</a:t>
            </a:r>
            <a:r>
              <a:rPr spc="-204" dirty="0"/>
              <a:t> </a:t>
            </a:r>
            <a:r>
              <a:rPr dirty="0"/>
              <a:t>düşebilir.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332" y="410972"/>
            <a:ext cx="40697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solidFill>
                  <a:srgbClr val="7A9799"/>
                </a:solidFill>
              </a:rPr>
              <a:t>ÖRNEK</a:t>
            </a:r>
            <a:r>
              <a:rPr sz="3300" spc="-155" dirty="0">
                <a:solidFill>
                  <a:srgbClr val="7A9799"/>
                </a:solidFill>
              </a:rPr>
              <a:t> </a:t>
            </a:r>
            <a:r>
              <a:rPr sz="3300" dirty="0">
                <a:solidFill>
                  <a:srgbClr val="7A9799"/>
                </a:solidFill>
              </a:rPr>
              <a:t>POSTERLER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4568952" y="978408"/>
            <a:ext cx="4069079" cy="5879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3971035" y="410972"/>
            <a:ext cx="11906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G</a:t>
            </a:r>
            <a:r>
              <a:rPr sz="3300" spc="5" dirty="0">
                <a:solidFill>
                  <a:srgbClr val="7A9799"/>
                </a:solidFill>
              </a:rPr>
              <a:t>İRİŞ</a:t>
            </a:r>
            <a:endParaRPr sz="3300"/>
          </a:p>
        </p:txBody>
      </p:sp>
      <p:sp>
        <p:nvSpPr>
          <p:cNvPr id="97" name="object 97"/>
          <p:cNvSpPr txBox="1"/>
          <p:nvPr/>
        </p:nvSpPr>
        <p:spPr>
          <a:xfrm>
            <a:off x="377443" y="1547875"/>
            <a:ext cx="8322945" cy="4307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191135" indent="-274320" algn="just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Bilimsel </a:t>
            </a:r>
            <a:r>
              <a:rPr sz="2700" dirty="0">
                <a:latin typeface="Georgia"/>
                <a:cs typeface="Georgia"/>
              </a:rPr>
              <a:t>bir araştırmanın </a:t>
            </a:r>
            <a:r>
              <a:rPr sz="2700" spc="-5" dirty="0">
                <a:latin typeface="Georgia"/>
                <a:cs typeface="Georgia"/>
              </a:rPr>
              <a:t>belli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mantık </a:t>
            </a:r>
            <a:r>
              <a:rPr sz="2700" dirty="0">
                <a:latin typeface="Georgia"/>
                <a:cs typeface="Georgia"/>
              </a:rPr>
              <a:t>içerisinde  </a:t>
            </a:r>
            <a:r>
              <a:rPr sz="2700" spc="5" dirty="0">
                <a:latin typeface="Georgia"/>
                <a:cs typeface="Georgia"/>
              </a:rPr>
              <a:t>akademik </a:t>
            </a:r>
            <a:r>
              <a:rPr sz="2700" dirty="0">
                <a:latin typeface="Georgia"/>
                <a:cs typeface="Georgia"/>
              </a:rPr>
              <a:t>ve bilimsel çevrelere sunulmasının çeşitli  yöntemleri bilimsel araştırma </a:t>
            </a:r>
            <a:r>
              <a:rPr sz="2700" spc="5" dirty="0">
                <a:latin typeface="Georgia"/>
                <a:cs typeface="Georgia"/>
              </a:rPr>
              <a:t>yöntemleri </a:t>
            </a:r>
            <a:r>
              <a:rPr sz="2700" dirty="0">
                <a:latin typeface="Georgia"/>
                <a:cs typeface="Georgia"/>
              </a:rPr>
              <a:t>ile</a:t>
            </a:r>
            <a:r>
              <a:rPr sz="2700" spc="-3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birlikte  </a:t>
            </a:r>
            <a:r>
              <a:rPr sz="2700" spc="5" dirty="0">
                <a:latin typeface="Georgia"/>
                <a:cs typeface="Georgia"/>
              </a:rPr>
              <a:t>gelişmiş 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1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olgunlaşmıştır.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Önceleri bilimsel araştırmaların otorite </a:t>
            </a:r>
            <a:r>
              <a:rPr sz="2700" spc="5" dirty="0">
                <a:latin typeface="Georgia"/>
                <a:cs typeface="Georgia"/>
              </a:rPr>
              <a:t>önünde </a:t>
            </a:r>
            <a:r>
              <a:rPr sz="2700" spc="-70" dirty="0">
                <a:latin typeface="Georgia"/>
                <a:cs typeface="Georgia"/>
              </a:rPr>
              <a:t>sözlü  </a:t>
            </a:r>
            <a:r>
              <a:rPr sz="2700" dirty="0">
                <a:latin typeface="Georgia"/>
                <a:cs typeface="Georgia"/>
              </a:rPr>
              <a:t>biçimde sunulması ve otoritenin </a:t>
            </a:r>
            <a:r>
              <a:rPr sz="2700" spc="5" dirty="0">
                <a:latin typeface="Georgia"/>
                <a:cs typeface="Georgia"/>
              </a:rPr>
              <a:t>onayının alınması  </a:t>
            </a:r>
            <a:r>
              <a:rPr sz="2700" dirty="0">
                <a:latin typeface="Georgia"/>
                <a:cs typeface="Georgia"/>
              </a:rPr>
              <a:t>önemsenirken zamanla yazılı </a:t>
            </a:r>
            <a:r>
              <a:rPr sz="2700" spc="5" dirty="0">
                <a:latin typeface="Georgia"/>
                <a:cs typeface="Georgia"/>
              </a:rPr>
              <a:t>metin sunumda </a:t>
            </a:r>
            <a:r>
              <a:rPr sz="2700" dirty="0">
                <a:latin typeface="Georgia"/>
                <a:cs typeface="Georgia"/>
              </a:rPr>
              <a:t>ve  </a:t>
            </a:r>
            <a:r>
              <a:rPr sz="2700" spc="5" dirty="0">
                <a:latin typeface="Georgia"/>
                <a:cs typeface="Georgia"/>
              </a:rPr>
              <a:t>paylaşımda daha </a:t>
            </a:r>
            <a:r>
              <a:rPr sz="2700" dirty="0">
                <a:latin typeface="Georgia"/>
                <a:cs typeface="Georgia"/>
              </a:rPr>
              <a:t>fazla öne </a:t>
            </a:r>
            <a:r>
              <a:rPr sz="2700" spc="5" dirty="0">
                <a:latin typeface="Georgia"/>
                <a:cs typeface="Georgia"/>
              </a:rPr>
              <a:t>çıkmaya</a:t>
            </a:r>
            <a:r>
              <a:rPr sz="2700" spc="-29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başlamıştır.</a:t>
            </a:r>
            <a:endParaRPr sz="2700">
              <a:latin typeface="Georgia"/>
              <a:cs typeface="Georgia"/>
            </a:endParaRPr>
          </a:p>
          <a:p>
            <a:pPr marL="287020" marR="104140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Bugün </a:t>
            </a:r>
            <a:r>
              <a:rPr sz="2700" dirty="0">
                <a:latin typeface="Georgia"/>
                <a:cs typeface="Georgia"/>
              </a:rPr>
              <a:t>artık bilimsel toplantılarda yazılı </a:t>
            </a:r>
            <a:r>
              <a:rPr sz="2700" spc="-40" dirty="0">
                <a:latin typeface="Georgia"/>
                <a:cs typeface="Georgia"/>
              </a:rPr>
              <a:t>metin  </a:t>
            </a:r>
            <a:r>
              <a:rPr sz="2700" spc="5" dirty="0">
                <a:latin typeface="Georgia"/>
                <a:cs typeface="Georgia"/>
              </a:rPr>
              <a:t>üzerinden </a:t>
            </a:r>
            <a:r>
              <a:rPr sz="2700" spc="-5" dirty="0">
                <a:latin typeface="Georgia"/>
                <a:cs typeface="Georgia"/>
              </a:rPr>
              <a:t>değerlendirme</a:t>
            </a:r>
            <a:r>
              <a:rPr sz="2700" spc="-15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yapılmaktadır.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2032" y="458587"/>
            <a:ext cx="184467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300" spc="5" dirty="0">
                <a:solidFill>
                  <a:srgbClr val="7A9799"/>
                </a:solidFill>
                <a:latin typeface="Georgia"/>
                <a:cs typeface="Georgia"/>
              </a:rPr>
              <a:t>ÖRNEK</a:t>
            </a:r>
            <a:r>
              <a:rPr sz="3300" spc="-17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300" spc="5" dirty="0">
                <a:solidFill>
                  <a:srgbClr val="7A9799"/>
                </a:solidFill>
                <a:latin typeface="Georgia"/>
                <a:cs typeface="Georgia"/>
              </a:rPr>
              <a:t>P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3534" y="410972"/>
            <a:ext cx="3384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solidFill>
                  <a:srgbClr val="7A9799"/>
                </a:solidFill>
                <a:latin typeface="Georgia"/>
                <a:cs typeface="Georgia"/>
              </a:rPr>
              <a:t>O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8672" y="249936"/>
            <a:ext cx="2240279" cy="654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700020" y="458587"/>
            <a:ext cx="188658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300" spc="-10" dirty="0">
                <a:solidFill>
                  <a:srgbClr val="7A9799"/>
                </a:solidFill>
                <a:latin typeface="Georgia"/>
                <a:cs typeface="Georgia"/>
              </a:rPr>
              <a:t>S</a:t>
            </a: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T</a:t>
            </a:r>
            <a:r>
              <a:rPr sz="3300" dirty="0">
                <a:solidFill>
                  <a:srgbClr val="7A9799"/>
                </a:solidFill>
                <a:latin typeface="Georgia"/>
                <a:cs typeface="Georgia"/>
              </a:rPr>
              <a:t>ER</a:t>
            </a:r>
            <a:r>
              <a:rPr sz="3300" spc="-5" dirty="0">
                <a:solidFill>
                  <a:srgbClr val="7A9799"/>
                </a:solidFill>
                <a:latin typeface="Georgia"/>
                <a:cs typeface="Georgia"/>
              </a:rPr>
              <a:t>L</a:t>
            </a:r>
            <a:r>
              <a:rPr sz="3300" dirty="0">
                <a:solidFill>
                  <a:srgbClr val="7A9799"/>
                </a:solidFill>
                <a:latin typeface="Georgia"/>
                <a:cs typeface="Georgia"/>
              </a:rPr>
              <a:t>ER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568952" y="249936"/>
            <a:ext cx="2663952" cy="6541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2529332" y="410972"/>
            <a:ext cx="40697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solidFill>
                  <a:srgbClr val="7A9799"/>
                </a:solidFill>
              </a:rPr>
              <a:t>ÖRNEK</a:t>
            </a:r>
            <a:r>
              <a:rPr sz="3300" spc="-155" dirty="0">
                <a:solidFill>
                  <a:srgbClr val="7A9799"/>
                </a:solidFill>
              </a:rPr>
              <a:t> </a:t>
            </a:r>
            <a:r>
              <a:rPr sz="3300" dirty="0">
                <a:solidFill>
                  <a:srgbClr val="7A9799"/>
                </a:solidFill>
              </a:rPr>
              <a:t>POSTERLER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273415" cy="4307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311785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posterler örnek olarak kullanılabileceği </a:t>
            </a:r>
            <a:r>
              <a:rPr sz="2700" spc="5" dirty="0">
                <a:latin typeface="Georgia"/>
                <a:cs typeface="Georgia"/>
              </a:rPr>
              <a:t>gibi </a:t>
            </a:r>
            <a:r>
              <a:rPr sz="2700" spc="-75" dirty="0">
                <a:latin typeface="Georgia"/>
                <a:cs typeface="Georgia"/>
              </a:rPr>
              <a:t>çok  </a:t>
            </a:r>
            <a:r>
              <a:rPr sz="2700" spc="5" dirty="0">
                <a:latin typeface="Georgia"/>
                <a:cs typeface="Georgia"/>
              </a:rPr>
              <a:t>daha </a:t>
            </a:r>
            <a:r>
              <a:rPr sz="2700" dirty="0">
                <a:latin typeface="Georgia"/>
                <a:cs typeface="Georgia"/>
              </a:rPr>
              <a:t>yaratıcı ve estetik tasarımlar </a:t>
            </a:r>
            <a:r>
              <a:rPr sz="2700" spc="5" dirty="0">
                <a:latin typeface="Georgia"/>
                <a:cs typeface="Georgia"/>
              </a:rPr>
              <a:t>da  </a:t>
            </a:r>
            <a:r>
              <a:rPr sz="2700" dirty="0">
                <a:latin typeface="Georgia"/>
                <a:cs typeface="Georgia"/>
              </a:rPr>
              <a:t>gerçekleştirilebilir.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İnternette </a:t>
            </a:r>
            <a:r>
              <a:rPr sz="2700" spc="5" dirty="0">
                <a:latin typeface="Georgia"/>
                <a:cs typeface="Georgia"/>
              </a:rPr>
              <a:t>“academic poster template” </a:t>
            </a:r>
            <a:r>
              <a:rPr sz="2700" dirty="0">
                <a:latin typeface="Georgia"/>
                <a:cs typeface="Georgia"/>
              </a:rPr>
              <a:t>başlığı ile  </a:t>
            </a:r>
            <a:r>
              <a:rPr sz="2700" spc="5" dirty="0">
                <a:latin typeface="Georgia"/>
                <a:cs typeface="Georgia"/>
              </a:rPr>
              <a:t>arama yapıldığında </a:t>
            </a:r>
            <a:r>
              <a:rPr sz="2700" dirty="0">
                <a:latin typeface="Georgia"/>
                <a:cs typeface="Georgia"/>
              </a:rPr>
              <a:t>bir çok ücretsiz powerpoint</a:t>
            </a:r>
            <a:r>
              <a:rPr sz="2700" spc="-37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hazır  poster </a:t>
            </a:r>
            <a:r>
              <a:rPr sz="2700" dirty="0">
                <a:latin typeface="Georgia"/>
                <a:cs typeface="Georgia"/>
              </a:rPr>
              <a:t>şablonuna ulaşılabildiği </a:t>
            </a:r>
            <a:r>
              <a:rPr sz="2700" spc="5" dirty="0">
                <a:latin typeface="Georgia"/>
                <a:cs typeface="Georgia"/>
              </a:rPr>
              <a:t>gibi powerpoint  </a:t>
            </a:r>
            <a:r>
              <a:rPr sz="2700" dirty="0">
                <a:latin typeface="Georgia"/>
                <a:cs typeface="Georgia"/>
              </a:rPr>
              <a:t>programının olanakları kullanılarak </a:t>
            </a:r>
            <a:r>
              <a:rPr sz="2700" spc="5" dirty="0">
                <a:latin typeface="Georgia"/>
                <a:cs typeface="Georgia"/>
              </a:rPr>
              <a:t>da </a:t>
            </a:r>
            <a:r>
              <a:rPr sz="2700" dirty="0">
                <a:latin typeface="Georgia"/>
                <a:cs typeface="Georgia"/>
              </a:rPr>
              <a:t>bir çok </a:t>
            </a:r>
            <a:r>
              <a:rPr sz="2700" spc="5" dirty="0">
                <a:latin typeface="Georgia"/>
                <a:cs typeface="Georgia"/>
              </a:rPr>
              <a:t>güzel  poster </a:t>
            </a:r>
            <a:r>
              <a:rPr sz="2700" dirty="0">
                <a:latin typeface="Georgia"/>
                <a:cs typeface="Georgia"/>
              </a:rPr>
              <a:t>tasarımı</a:t>
            </a:r>
            <a:r>
              <a:rPr sz="2700" spc="-1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yapılabilir.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Poster </a:t>
            </a:r>
            <a:r>
              <a:rPr sz="2700" dirty="0">
                <a:latin typeface="Georgia"/>
                <a:cs typeface="Georgia"/>
              </a:rPr>
              <a:t>tasarımının </a:t>
            </a:r>
            <a:r>
              <a:rPr sz="2700" spc="5" dirty="0">
                <a:latin typeface="Georgia"/>
                <a:cs typeface="Georgia"/>
              </a:rPr>
              <a:t>her aşamasında </a:t>
            </a:r>
            <a:r>
              <a:rPr sz="2700" dirty="0">
                <a:latin typeface="Georgia"/>
                <a:cs typeface="Georgia"/>
              </a:rPr>
              <a:t>öğrenciler </a:t>
            </a:r>
            <a:r>
              <a:rPr sz="2700" spc="-55" dirty="0">
                <a:latin typeface="Georgia"/>
                <a:cs typeface="Georgia"/>
              </a:rPr>
              <a:t>bizlere  </a:t>
            </a:r>
            <a:r>
              <a:rPr sz="2700" dirty="0">
                <a:latin typeface="Georgia"/>
                <a:cs typeface="Georgia"/>
              </a:rPr>
              <a:t>danışabilirler.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2099564" y="410972"/>
            <a:ext cx="492823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solidFill>
                  <a:srgbClr val="7A9799"/>
                </a:solidFill>
              </a:rPr>
              <a:t>Poster </a:t>
            </a:r>
            <a:r>
              <a:rPr sz="3300" dirty="0">
                <a:solidFill>
                  <a:srgbClr val="7A9799"/>
                </a:solidFill>
              </a:rPr>
              <a:t>Baskısı: </a:t>
            </a:r>
            <a:r>
              <a:rPr sz="3300" spc="-5" dirty="0">
                <a:solidFill>
                  <a:srgbClr val="7A9799"/>
                </a:solidFill>
              </a:rPr>
              <a:t>Son</a:t>
            </a:r>
            <a:r>
              <a:rPr sz="3300" spc="-155" dirty="0">
                <a:solidFill>
                  <a:srgbClr val="7A9799"/>
                </a:solidFill>
              </a:rPr>
              <a:t> </a:t>
            </a:r>
            <a:r>
              <a:rPr sz="3300" spc="10" dirty="0">
                <a:solidFill>
                  <a:srgbClr val="7A9799"/>
                </a:solidFill>
              </a:rPr>
              <a:t>Aşama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333740" cy="4389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84328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tasarımının bütünüyle bittiğine</a:t>
            </a:r>
            <a:r>
              <a:rPr sz="2700" spc="-240" dirty="0">
                <a:latin typeface="Georgia"/>
                <a:cs typeface="Georgia"/>
              </a:rPr>
              <a:t> </a:t>
            </a:r>
            <a:r>
              <a:rPr sz="2700" spc="-15" dirty="0">
                <a:latin typeface="Georgia"/>
                <a:cs typeface="Georgia"/>
              </a:rPr>
              <a:t>kanaat  </a:t>
            </a:r>
            <a:r>
              <a:rPr sz="2700" dirty="0">
                <a:latin typeface="Georgia"/>
                <a:cs typeface="Georgia"/>
              </a:rPr>
              <a:t>getirildiğinde </a:t>
            </a:r>
            <a:r>
              <a:rPr sz="2700" spc="5" dirty="0">
                <a:latin typeface="Georgia"/>
                <a:cs typeface="Georgia"/>
              </a:rPr>
              <a:t>poster baskıya hazır </a:t>
            </a:r>
            <a:r>
              <a:rPr sz="2700" dirty="0">
                <a:latin typeface="Georgia"/>
                <a:cs typeface="Georgia"/>
              </a:rPr>
              <a:t>hale</a:t>
            </a:r>
            <a:r>
              <a:rPr sz="2700" spc="-3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getirilir.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basımından </a:t>
            </a:r>
            <a:r>
              <a:rPr sz="2700" dirty="0">
                <a:latin typeface="Georgia"/>
                <a:cs typeface="Georgia"/>
              </a:rPr>
              <a:t>önce bir </a:t>
            </a:r>
            <a:r>
              <a:rPr sz="2700" spc="5" dirty="0">
                <a:latin typeface="Georgia"/>
                <a:cs typeface="Georgia"/>
              </a:rPr>
              <a:t>a4 </a:t>
            </a:r>
            <a:r>
              <a:rPr sz="2700" dirty="0">
                <a:latin typeface="Georgia"/>
                <a:cs typeface="Georgia"/>
              </a:rPr>
              <a:t>ölçekli çıktı </a:t>
            </a:r>
            <a:r>
              <a:rPr sz="2700" spc="-40" dirty="0">
                <a:latin typeface="Georgia"/>
                <a:cs typeface="Georgia"/>
              </a:rPr>
              <a:t>alınarak  </a:t>
            </a:r>
            <a:r>
              <a:rPr sz="2700" dirty="0">
                <a:latin typeface="Georgia"/>
                <a:cs typeface="Georgia"/>
              </a:rPr>
              <a:t>son bir </a:t>
            </a:r>
            <a:r>
              <a:rPr sz="2700" spc="5" dirty="0">
                <a:latin typeface="Georgia"/>
                <a:cs typeface="Georgia"/>
              </a:rPr>
              <a:t>gözden geçirme yapılmasında fayda</a:t>
            </a:r>
            <a:r>
              <a:rPr sz="2700" spc="-4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vardır.</a:t>
            </a:r>
            <a:endParaRPr sz="2700">
              <a:latin typeface="Georgia"/>
              <a:cs typeface="Georgia"/>
            </a:endParaRPr>
          </a:p>
          <a:p>
            <a:pPr marL="287020" marR="1621155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tür bir </a:t>
            </a:r>
            <a:r>
              <a:rPr sz="2700" spc="5" dirty="0">
                <a:latin typeface="Georgia"/>
                <a:cs typeface="Georgia"/>
              </a:rPr>
              <a:t>gözden geçirme </a:t>
            </a:r>
            <a:r>
              <a:rPr sz="2700" dirty="0">
                <a:latin typeface="Georgia"/>
                <a:cs typeface="Georgia"/>
              </a:rPr>
              <a:t>hataların </a:t>
            </a:r>
            <a:r>
              <a:rPr sz="2700" spc="-60" dirty="0">
                <a:latin typeface="Georgia"/>
                <a:cs typeface="Georgia"/>
              </a:rPr>
              <a:t>önüne  </a:t>
            </a:r>
            <a:r>
              <a:rPr sz="2700" dirty="0">
                <a:latin typeface="Georgia"/>
                <a:cs typeface="Georgia"/>
              </a:rPr>
              <a:t>geçilmesini ve gereksiz </a:t>
            </a:r>
            <a:r>
              <a:rPr sz="2700" spc="5" dirty="0">
                <a:latin typeface="Georgia"/>
                <a:cs typeface="Georgia"/>
              </a:rPr>
              <a:t>masrafı</a:t>
            </a:r>
            <a:r>
              <a:rPr sz="2700" spc="-2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önler.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hatalardan </a:t>
            </a:r>
            <a:r>
              <a:rPr sz="2700" spc="5" dirty="0">
                <a:latin typeface="Georgia"/>
                <a:cs typeface="Georgia"/>
              </a:rPr>
              <a:t>en önemlisi </a:t>
            </a:r>
            <a:r>
              <a:rPr sz="2700" dirty="0">
                <a:latin typeface="Georgia"/>
                <a:cs typeface="Georgia"/>
              </a:rPr>
              <a:t>çözünürlük</a:t>
            </a:r>
            <a:r>
              <a:rPr sz="2700" spc="-30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sorunlarıdır.</a:t>
            </a:r>
            <a:endParaRPr sz="2700">
              <a:latin typeface="Georgia"/>
              <a:cs typeface="Georgia"/>
            </a:endParaRPr>
          </a:p>
          <a:p>
            <a:pPr marL="287020" marR="1152525">
              <a:lnSpc>
                <a:spcPct val="100000"/>
              </a:lnSpc>
            </a:pPr>
            <a:r>
              <a:rPr sz="2700" dirty="0">
                <a:latin typeface="Georgia"/>
                <a:cs typeface="Georgia"/>
              </a:rPr>
              <a:t>Özellikle küçük </a:t>
            </a:r>
            <a:r>
              <a:rPr sz="2700" spc="5" dirty="0">
                <a:latin typeface="Georgia"/>
                <a:cs typeface="Georgia"/>
              </a:rPr>
              <a:t>resimler </a:t>
            </a:r>
            <a:r>
              <a:rPr sz="2700" dirty="0">
                <a:latin typeface="Georgia"/>
                <a:cs typeface="Georgia"/>
              </a:rPr>
              <a:t>bilgisayar</a:t>
            </a:r>
            <a:r>
              <a:rPr sz="2700" spc="-2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ortamında  büyütülerek kullanıldıklarında görüntüleri  bulanıklaşır ve</a:t>
            </a:r>
            <a:r>
              <a:rPr sz="2700" spc="-10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silikleşir.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2117851" y="410972"/>
            <a:ext cx="489140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solidFill>
                  <a:srgbClr val="7A9799"/>
                </a:solidFill>
              </a:rPr>
              <a:t>Poster Basımı: </a:t>
            </a:r>
            <a:r>
              <a:rPr sz="3300" spc="-5" dirty="0">
                <a:solidFill>
                  <a:srgbClr val="7A9799"/>
                </a:solidFill>
              </a:rPr>
              <a:t>Son</a:t>
            </a:r>
            <a:r>
              <a:rPr sz="3300" spc="-190" dirty="0">
                <a:solidFill>
                  <a:srgbClr val="7A9799"/>
                </a:solidFill>
              </a:rPr>
              <a:t> </a:t>
            </a:r>
            <a:r>
              <a:rPr sz="3300" spc="10" dirty="0">
                <a:solidFill>
                  <a:srgbClr val="7A9799"/>
                </a:solidFill>
              </a:rPr>
              <a:t>Aşama</a:t>
            </a:r>
            <a:endParaRPr sz="3300"/>
          </a:p>
        </p:txBody>
      </p:sp>
      <p:sp>
        <p:nvSpPr>
          <p:cNvPr id="97" name="object 97"/>
          <p:cNvSpPr txBox="1"/>
          <p:nvPr/>
        </p:nvSpPr>
        <p:spPr>
          <a:xfrm>
            <a:off x="377443" y="1544828"/>
            <a:ext cx="8369934" cy="4389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6515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Diğer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hata da baskıya </a:t>
            </a:r>
            <a:r>
              <a:rPr sz="2700" dirty="0">
                <a:latin typeface="Georgia"/>
                <a:cs typeface="Georgia"/>
              </a:rPr>
              <a:t>götürülen </a:t>
            </a:r>
            <a:r>
              <a:rPr sz="2700" spc="5" dirty="0">
                <a:latin typeface="Georgia"/>
                <a:cs typeface="Georgia"/>
              </a:rPr>
              <a:t>poster  </a:t>
            </a:r>
            <a:r>
              <a:rPr sz="2700" dirty="0">
                <a:latin typeface="Georgia"/>
                <a:cs typeface="Georgia"/>
              </a:rPr>
              <a:t>formatının doğru formatta kaydedilmemiş</a:t>
            </a:r>
            <a:r>
              <a:rPr sz="2700" spc="-2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olmasıdır.</a:t>
            </a:r>
            <a:endParaRPr sz="2700">
              <a:latin typeface="Georgia"/>
              <a:cs typeface="Georgia"/>
            </a:endParaRPr>
          </a:p>
          <a:p>
            <a:pPr marL="287020" marR="302260" indent="-274320" algn="just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mümkünse </a:t>
            </a:r>
            <a:r>
              <a:rPr sz="2700" spc="-5" dirty="0">
                <a:latin typeface="Georgia"/>
                <a:cs typeface="Georgia"/>
              </a:rPr>
              <a:t>.tiff </a:t>
            </a:r>
            <a:r>
              <a:rPr sz="2700" dirty="0">
                <a:latin typeface="Georgia"/>
                <a:cs typeface="Georgia"/>
              </a:rPr>
              <a:t>, </a:t>
            </a:r>
            <a:r>
              <a:rPr sz="2700" spc="5" dirty="0">
                <a:latin typeface="Georgia"/>
                <a:cs typeface="Georgia"/>
              </a:rPr>
              <a:t>.pdf ya da en azından </a:t>
            </a:r>
            <a:r>
              <a:rPr sz="2700" spc="-95" dirty="0">
                <a:latin typeface="Georgia"/>
                <a:cs typeface="Georgia"/>
              </a:rPr>
              <a:t>.jpg  </a:t>
            </a:r>
            <a:r>
              <a:rPr sz="2700" dirty="0">
                <a:latin typeface="Georgia"/>
                <a:cs typeface="Georgia"/>
              </a:rPr>
              <a:t>uzantılı bir formatta oluşturulması </a:t>
            </a:r>
            <a:r>
              <a:rPr sz="2700" spc="5" dirty="0">
                <a:latin typeface="Georgia"/>
                <a:cs typeface="Georgia"/>
              </a:rPr>
              <a:t>baskıda</a:t>
            </a:r>
            <a:r>
              <a:rPr sz="2700" spc="-2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kolaylık  sağlayacaktır.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</a:t>
            </a:r>
            <a:r>
              <a:rPr sz="2700" spc="5" dirty="0">
                <a:latin typeface="Georgia"/>
                <a:cs typeface="Georgia"/>
              </a:rPr>
              <a:t>basımından </a:t>
            </a:r>
            <a:r>
              <a:rPr sz="2700" dirty="0">
                <a:latin typeface="Georgia"/>
                <a:cs typeface="Georgia"/>
              </a:rPr>
              <a:t>sonra fotoblok </a:t>
            </a:r>
            <a:r>
              <a:rPr sz="2700" spc="5" dirty="0">
                <a:latin typeface="Georgia"/>
                <a:cs typeface="Georgia"/>
              </a:rPr>
              <a:t>denilen </a:t>
            </a:r>
            <a:r>
              <a:rPr sz="2700" spc="-45" dirty="0">
                <a:latin typeface="Georgia"/>
                <a:cs typeface="Georgia"/>
              </a:rPr>
              <a:t>malzeme  </a:t>
            </a:r>
            <a:r>
              <a:rPr sz="2700" dirty="0">
                <a:latin typeface="Georgia"/>
                <a:cs typeface="Georgia"/>
              </a:rPr>
              <a:t>ile sergilenebilir hale getirilmesi </a:t>
            </a:r>
            <a:r>
              <a:rPr sz="2700" spc="5" dirty="0">
                <a:latin typeface="Georgia"/>
                <a:cs typeface="Georgia"/>
              </a:rPr>
              <a:t>ya da arkasına </a:t>
            </a:r>
            <a:r>
              <a:rPr sz="2700" dirty="0">
                <a:latin typeface="Georgia"/>
                <a:cs typeface="Georgia"/>
              </a:rPr>
              <a:t>bir  </a:t>
            </a:r>
            <a:r>
              <a:rPr sz="2700" spc="5" dirty="0">
                <a:latin typeface="Georgia"/>
                <a:cs typeface="Georgia"/>
              </a:rPr>
              <a:t>mukavva </a:t>
            </a:r>
            <a:r>
              <a:rPr sz="2700" dirty="0">
                <a:latin typeface="Georgia"/>
                <a:cs typeface="Georgia"/>
              </a:rPr>
              <a:t>kartonun yapıştırılması </a:t>
            </a:r>
            <a:r>
              <a:rPr sz="2700" spc="5" dirty="0">
                <a:latin typeface="Georgia"/>
                <a:cs typeface="Georgia"/>
              </a:rPr>
              <a:t>posteri </a:t>
            </a:r>
            <a:r>
              <a:rPr sz="2700" dirty="0">
                <a:latin typeface="Georgia"/>
                <a:cs typeface="Georgia"/>
              </a:rPr>
              <a:t>sergilemeye  </a:t>
            </a:r>
            <a:r>
              <a:rPr sz="2700" spc="5" dirty="0">
                <a:latin typeface="Georgia"/>
                <a:cs typeface="Georgia"/>
              </a:rPr>
              <a:t>hazır </a:t>
            </a:r>
            <a:r>
              <a:rPr sz="2700" dirty="0">
                <a:latin typeface="Georgia"/>
                <a:cs typeface="Georgia"/>
              </a:rPr>
              <a:t>hale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getirmektedir.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mtClean="0">
                <a:latin typeface="Georgia"/>
                <a:cs typeface="Georgia"/>
              </a:rPr>
              <a:t>Başarılar...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3971035" y="410972"/>
            <a:ext cx="11906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G</a:t>
            </a:r>
            <a:r>
              <a:rPr sz="3300" spc="5" dirty="0">
                <a:solidFill>
                  <a:srgbClr val="7A9799"/>
                </a:solidFill>
              </a:rPr>
              <a:t>İRİŞ</a:t>
            </a:r>
            <a:endParaRPr sz="3300"/>
          </a:p>
        </p:txBody>
      </p:sp>
      <p:sp>
        <p:nvSpPr>
          <p:cNvPr id="97" name="object 97"/>
          <p:cNvSpPr txBox="1"/>
          <p:nvPr/>
        </p:nvSpPr>
        <p:spPr>
          <a:xfrm>
            <a:off x="377443" y="1547875"/>
            <a:ext cx="6610984" cy="327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Akademik ya da </a:t>
            </a:r>
            <a:r>
              <a:rPr sz="2700" dirty="0">
                <a:latin typeface="Georgia"/>
                <a:cs typeface="Georgia"/>
              </a:rPr>
              <a:t>bilimsel toplantılar bir  akademisyenin </a:t>
            </a:r>
            <a:r>
              <a:rPr sz="2700" spc="-5" dirty="0">
                <a:latin typeface="Georgia"/>
                <a:cs typeface="Georgia"/>
              </a:rPr>
              <a:t>olgunlaşma </a:t>
            </a:r>
            <a:r>
              <a:rPr sz="2700" dirty="0">
                <a:latin typeface="Georgia"/>
                <a:cs typeface="Georgia"/>
              </a:rPr>
              <a:t>süreci</a:t>
            </a:r>
            <a:r>
              <a:rPr sz="2700" spc="-16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dikkate  alındığında şu </a:t>
            </a:r>
            <a:r>
              <a:rPr sz="2700" dirty="0">
                <a:latin typeface="Georgia"/>
                <a:cs typeface="Georgia"/>
              </a:rPr>
              <a:t>aşamalardan</a:t>
            </a:r>
            <a:r>
              <a:rPr sz="2700" spc="-2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oluşur: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3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Meslektaşlara </a:t>
            </a: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yapılan</a:t>
            </a:r>
            <a:r>
              <a:rPr sz="2200" spc="-80" dirty="0">
                <a:solidFill>
                  <a:srgbClr val="636A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sunumlar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3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Yerel </a:t>
            </a:r>
            <a:r>
              <a:rPr sz="2200" spc="5" dirty="0">
                <a:solidFill>
                  <a:srgbClr val="636A85"/>
                </a:solidFill>
                <a:latin typeface="Georgia"/>
                <a:cs typeface="Georgia"/>
              </a:rPr>
              <a:t>ve </a:t>
            </a: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bölgesel</a:t>
            </a:r>
            <a:r>
              <a:rPr sz="2200" spc="-160" dirty="0">
                <a:solidFill>
                  <a:srgbClr val="636A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sempozyumlar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0"/>
              </a:spcBef>
              <a:buClr>
                <a:srgbClr val="CCB3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Ulusal 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akademik</a:t>
            </a:r>
            <a:r>
              <a:rPr sz="2200" spc="-75" dirty="0">
                <a:solidFill>
                  <a:srgbClr val="636A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kongreler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0"/>
              </a:spcBef>
              <a:buClr>
                <a:srgbClr val="CCB3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Uluslar arası</a:t>
            </a:r>
            <a:r>
              <a:rPr sz="2200" spc="-80" dirty="0">
                <a:solidFill>
                  <a:srgbClr val="636A85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sempozyumlar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3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36A85"/>
                </a:solidFill>
                <a:latin typeface="Georgia"/>
                <a:cs typeface="Georgia"/>
              </a:rPr>
              <a:t>Uluslar arası 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akademik</a:t>
            </a:r>
            <a:r>
              <a:rPr sz="2200" spc="-90" dirty="0">
                <a:solidFill>
                  <a:srgbClr val="636A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kongreler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3971035" y="410972"/>
            <a:ext cx="11906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G</a:t>
            </a:r>
            <a:r>
              <a:rPr sz="3300" spc="5" dirty="0">
                <a:solidFill>
                  <a:srgbClr val="7A9799"/>
                </a:solidFill>
              </a:rPr>
              <a:t>İRİŞ</a:t>
            </a:r>
            <a:endParaRPr sz="3300"/>
          </a:p>
        </p:txBody>
      </p:sp>
      <p:sp>
        <p:nvSpPr>
          <p:cNvPr id="97" name="object 97"/>
          <p:cNvSpPr txBox="1"/>
          <p:nvPr/>
        </p:nvSpPr>
        <p:spPr>
          <a:xfrm>
            <a:off x="377443" y="1547875"/>
            <a:ext cx="7860665" cy="4389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Times New Roman"/>
                <a:cs typeface="Times New Roman"/>
              </a:rPr>
              <a:t>Araştırmacının bilgi </a:t>
            </a:r>
            <a:r>
              <a:rPr sz="2700" spc="10" dirty="0">
                <a:latin typeface="Times New Roman"/>
                <a:cs typeface="Times New Roman"/>
              </a:rPr>
              <a:t>ve </a:t>
            </a:r>
            <a:r>
              <a:rPr sz="2700" dirty="0">
                <a:latin typeface="Times New Roman"/>
                <a:cs typeface="Times New Roman"/>
              </a:rPr>
              <a:t>birikimi arttıkça </a:t>
            </a:r>
            <a:r>
              <a:rPr sz="2700" spc="10" dirty="0">
                <a:latin typeface="Times New Roman"/>
                <a:cs typeface="Times New Roman"/>
              </a:rPr>
              <a:t>bu </a:t>
            </a:r>
            <a:r>
              <a:rPr sz="2700" spc="-5" dirty="0">
                <a:latin typeface="Times New Roman"/>
                <a:cs typeface="Times New Roman"/>
              </a:rPr>
              <a:t>aşamaları  </a:t>
            </a:r>
            <a:r>
              <a:rPr sz="2700" dirty="0">
                <a:latin typeface="Times New Roman"/>
                <a:cs typeface="Times New Roman"/>
              </a:rPr>
              <a:t>geçerek farklı akademik </a:t>
            </a:r>
            <a:r>
              <a:rPr sz="2700" spc="10" dirty="0">
                <a:latin typeface="Times New Roman"/>
                <a:cs typeface="Times New Roman"/>
              </a:rPr>
              <a:t>sunum </a:t>
            </a:r>
            <a:r>
              <a:rPr sz="2700" dirty="0">
                <a:latin typeface="Times New Roman"/>
                <a:cs typeface="Times New Roman"/>
              </a:rPr>
              <a:t>tekniklerini </a:t>
            </a:r>
            <a:r>
              <a:rPr sz="2700" spc="-10" dirty="0">
                <a:latin typeface="Times New Roman"/>
                <a:cs typeface="Times New Roman"/>
              </a:rPr>
              <a:t>öğrenir,</a:t>
            </a:r>
            <a:r>
              <a:rPr sz="2700" spc="-27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bu  sunum </a:t>
            </a:r>
            <a:r>
              <a:rPr sz="2700" dirty="0">
                <a:latin typeface="Times New Roman"/>
                <a:cs typeface="Times New Roman"/>
              </a:rPr>
              <a:t>tekniklerine olan hakimiyeti</a:t>
            </a:r>
            <a:r>
              <a:rPr sz="2700" spc="-21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artar.</a:t>
            </a:r>
            <a:endParaRPr sz="2700">
              <a:latin typeface="Times New Roman"/>
              <a:cs typeface="Times New Roman"/>
            </a:endParaRPr>
          </a:p>
          <a:p>
            <a:pPr marL="287020" marR="11811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Times New Roman"/>
                <a:cs typeface="Times New Roman"/>
              </a:rPr>
              <a:t>Ancak </a:t>
            </a:r>
            <a:r>
              <a:rPr sz="2700" spc="-5" dirty="0">
                <a:latin typeface="Times New Roman"/>
                <a:cs typeface="Times New Roman"/>
              </a:rPr>
              <a:t>araştırma </a:t>
            </a:r>
            <a:r>
              <a:rPr sz="2700" dirty="0">
                <a:latin typeface="Times New Roman"/>
                <a:cs typeface="Times New Roman"/>
              </a:rPr>
              <a:t>sürecinin başlarında </a:t>
            </a:r>
            <a:r>
              <a:rPr sz="2700" spc="5" dirty="0">
                <a:latin typeface="Times New Roman"/>
                <a:cs typeface="Times New Roman"/>
              </a:rPr>
              <a:t>her </a:t>
            </a:r>
            <a:r>
              <a:rPr sz="2700" spc="-5" dirty="0">
                <a:latin typeface="Times New Roman"/>
                <a:cs typeface="Times New Roman"/>
              </a:rPr>
              <a:t>zaman </a:t>
            </a:r>
            <a:r>
              <a:rPr sz="2700" spc="10" dirty="0">
                <a:latin typeface="Times New Roman"/>
                <a:cs typeface="Times New Roman"/>
              </a:rPr>
              <a:t>dört  </a:t>
            </a:r>
            <a:r>
              <a:rPr sz="2700" spc="5" dirty="0">
                <a:latin typeface="Times New Roman"/>
                <a:cs typeface="Times New Roman"/>
              </a:rPr>
              <a:t>dörtlük </a:t>
            </a:r>
            <a:r>
              <a:rPr sz="2700" spc="-5" dirty="0">
                <a:latin typeface="Times New Roman"/>
                <a:cs typeface="Times New Roman"/>
              </a:rPr>
              <a:t>metinler </a:t>
            </a:r>
            <a:r>
              <a:rPr sz="2700" dirty="0">
                <a:latin typeface="Times New Roman"/>
                <a:cs typeface="Times New Roman"/>
              </a:rPr>
              <a:t>hazırlamak </a:t>
            </a:r>
            <a:r>
              <a:rPr sz="2700" spc="10" dirty="0">
                <a:latin typeface="Times New Roman"/>
                <a:cs typeface="Times New Roman"/>
              </a:rPr>
              <a:t>ya da </a:t>
            </a:r>
            <a:r>
              <a:rPr sz="2700" dirty="0">
                <a:latin typeface="Times New Roman"/>
                <a:cs typeface="Times New Roman"/>
              </a:rPr>
              <a:t>sözel olarak</a:t>
            </a:r>
            <a:r>
              <a:rPr sz="2700" spc="-2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derdini  </a:t>
            </a:r>
            <a:r>
              <a:rPr sz="2700" spc="-5" dirty="0">
                <a:latin typeface="Times New Roman"/>
                <a:cs typeface="Times New Roman"/>
              </a:rPr>
              <a:t>anlatmak </a:t>
            </a:r>
            <a:r>
              <a:rPr sz="2700" dirty="0">
                <a:latin typeface="Times New Roman"/>
                <a:cs typeface="Times New Roman"/>
              </a:rPr>
              <a:t>mümkün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olmayabilir.</a:t>
            </a:r>
            <a:endParaRPr sz="2700">
              <a:latin typeface="Times New Roman"/>
              <a:cs typeface="Times New Roman"/>
            </a:endParaRPr>
          </a:p>
          <a:p>
            <a:pPr marL="287020" marR="282575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Times New Roman"/>
                <a:cs typeface="Times New Roman"/>
              </a:rPr>
              <a:t>Bu ihtiyaçtan </a:t>
            </a:r>
            <a:r>
              <a:rPr sz="2700" spc="5" dirty="0">
                <a:latin typeface="Times New Roman"/>
                <a:cs typeface="Times New Roman"/>
              </a:rPr>
              <a:t>yola </a:t>
            </a:r>
            <a:r>
              <a:rPr sz="2700" dirty="0">
                <a:latin typeface="Times New Roman"/>
                <a:cs typeface="Times New Roman"/>
              </a:rPr>
              <a:t>çıkılarak “poster </a:t>
            </a:r>
            <a:r>
              <a:rPr sz="2700" spc="5" dirty="0">
                <a:latin typeface="Times New Roman"/>
                <a:cs typeface="Times New Roman"/>
              </a:rPr>
              <a:t>sunum” </a:t>
            </a:r>
            <a:r>
              <a:rPr sz="2700" spc="-40" dirty="0">
                <a:latin typeface="Times New Roman"/>
                <a:cs typeface="Times New Roman"/>
              </a:rPr>
              <a:t>geleneği  </a:t>
            </a:r>
            <a:r>
              <a:rPr sz="2700" spc="5" dirty="0">
                <a:latin typeface="Times New Roman"/>
                <a:cs typeface="Times New Roman"/>
              </a:rPr>
              <a:t>ortaya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çıkmıştır.</a:t>
            </a:r>
            <a:endParaRPr sz="2700">
              <a:latin typeface="Times New Roman"/>
              <a:cs typeface="Times New Roman"/>
            </a:endParaRPr>
          </a:p>
          <a:p>
            <a:pPr marL="287020" marR="448945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Times New Roman"/>
                <a:cs typeface="Times New Roman"/>
              </a:rPr>
              <a:t>Genç </a:t>
            </a:r>
            <a:r>
              <a:rPr sz="2700" dirty="0">
                <a:latin typeface="Times New Roman"/>
                <a:cs typeface="Times New Roman"/>
              </a:rPr>
              <a:t>bilim insanları poster bildirilerle </a:t>
            </a:r>
            <a:r>
              <a:rPr sz="2700" spc="-35" dirty="0">
                <a:latin typeface="Times New Roman"/>
                <a:cs typeface="Times New Roman"/>
              </a:rPr>
              <a:t>çalışmalarını  </a:t>
            </a:r>
            <a:r>
              <a:rPr sz="2700" spc="-5" dirty="0">
                <a:latin typeface="Times New Roman"/>
                <a:cs typeface="Times New Roman"/>
              </a:rPr>
              <a:t>bilimsel </a:t>
            </a:r>
            <a:r>
              <a:rPr sz="2700" dirty="0">
                <a:latin typeface="Times New Roman"/>
                <a:cs typeface="Times New Roman"/>
              </a:rPr>
              <a:t>camiaya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aktarmaktadırlar.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2062988" y="410972"/>
            <a:ext cx="500634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SUNUM</a:t>
            </a:r>
            <a:r>
              <a:rPr sz="3300" spc="-15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NEDİR?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98779" y="1578355"/>
            <a:ext cx="8278495" cy="3813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320675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Bilimsel ya da akademik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poster; </a:t>
            </a:r>
            <a:r>
              <a:rPr sz="2700" dirty="0">
                <a:latin typeface="Georgia"/>
                <a:cs typeface="Georgia"/>
              </a:rPr>
              <a:t>bilimsel bir  çalışmanın sonuçlarının </a:t>
            </a:r>
            <a:r>
              <a:rPr sz="2700" spc="5" dirty="0">
                <a:latin typeface="Georgia"/>
                <a:cs typeface="Georgia"/>
              </a:rPr>
              <a:t>görsel </a:t>
            </a:r>
            <a:r>
              <a:rPr sz="2700" dirty="0">
                <a:latin typeface="Georgia"/>
                <a:cs typeface="Georgia"/>
              </a:rPr>
              <a:t>unsurlar ve</a:t>
            </a:r>
            <a:r>
              <a:rPr sz="2700" spc="-29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anlamlı  özetlemeler kullanılarak </a:t>
            </a:r>
            <a:r>
              <a:rPr sz="2700" spc="5" dirty="0">
                <a:latin typeface="Georgia"/>
                <a:cs typeface="Georgia"/>
              </a:rPr>
              <a:t>afiş </a:t>
            </a:r>
            <a:r>
              <a:rPr sz="2700" dirty="0">
                <a:latin typeface="Georgia"/>
                <a:cs typeface="Georgia"/>
              </a:rPr>
              <a:t>boyutunda  düzenlenmesi ile ortaya çıkan </a:t>
            </a:r>
            <a:r>
              <a:rPr sz="2700" spc="5" dirty="0">
                <a:latin typeface="Georgia"/>
                <a:cs typeface="Georgia"/>
              </a:rPr>
              <a:t>görsel </a:t>
            </a:r>
            <a:r>
              <a:rPr sz="2700" dirty="0">
                <a:latin typeface="Georgia"/>
                <a:cs typeface="Georgia"/>
              </a:rPr>
              <a:t>ürün olarak  adlandırılabilir.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tür posterler sözlü anlatımların yeterince  olgunlaşmadığı </a:t>
            </a:r>
            <a:r>
              <a:rPr sz="2700" spc="5" dirty="0">
                <a:latin typeface="Georgia"/>
                <a:cs typeface="Georgia"/>
              </a:rPr>
              <a:t>ya da mümkün olmadığı</a:t>
            </a:r>
            <a:r>
              <a:rPr sz="2700" spc="-3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durumlarda  çok faydalı olabilecek ve kalıcı ürünler olarak  </a:t>
            </a:r>
            <a:r>
              <a:rPr sz="2700" spc="5" dirty="0">
                <a:latin typeface="Georgia"/>
                <a:cs typeface="Georgia"/>
              </a:rPr>
              <a:t>akademik camiada önemli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yer</a:t>
            </a:r>
            <a:r>
              <a:rPr sz="2700" spc="-30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tutmaktadır.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208645" cy="3484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Bir posterin </a:t>
            </a:r>
            <a:r>
              <a:rPr sz="2700" dirty="0">
                <a:latin typeface="Georgia"/>
                <a:cs typeface="Georgia"/>
              </a:rPr>
              <a:t>hazırlanmasında </a:t>
            </a:r>
            <a:r>
              <a:rPr sz="2700" spc="-5" dirty="0">
                <a:latin typeface="Georgia"/>
                <a:cs typeface="Georgia"/>
              </a:rPr>
              <a:t>öncelikle </a:t>
            </a:r>
            <a:r>
              <a:rPr sz="2700" spc="5" dirty="0">
                <a:latin typeface="Georgia"/>
                <a:cs typeface="Georgia"/>
              </a:rPr>
              <a:t>posterin  içeriğinin </a:t>
            </a:r>
            <a:r>
              <a:rPr sz="2700" dirty="0">
                <a:latin typeface="Georgia"/>
                <a:cs typeface="Georgia"/>
              </a:rPr>
              <a:t>bilimsel araştırma yöntemlerine </a:t>
            </a:r>
            <a:r>
              <a:rPr sz="2700" spc="5" dirty="0">
                <a:latin typeface="Georgia"/>
                <a:cs typeface="Georgia"/>
              </a:rPr>
              <a:t>uygun</a:t>
            </a:r>
            <a:r>
              <a:rPr sz="2700" spc="-3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bir  biçimde oluşturulması </a:t>
            </a:r>
            <a:r>
              <a:rPr sz="2700" spc="5" dirty="0">
                <a:latin typeface="Georgia"/>
                <a:cs typeface="Georgia"/>
              </a:rPr>
              <a:t>önemli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yer</a:t>
            </a:r>
            <a:r>
              <a:rPr sz="2700" spc="-3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tutar.</a:t>
            </a:r>
            <a:endParaRPr sz="2700">
              <a:latin typeface="Georgia"/>
              <a:cs typeface="Georgia"/>
            </a:endParaRPr>
          </a:p>
          <a:p>
            <a:pPr marL="287020" marR="8128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İçeriği </a:t>
            </a:r>
            <a:r>
              <a:rPr sz="2700" dirty="0">
                <a:latin typeface="Georgia"/>
                <a:cs typeface="Georgia"/>
              </a:rPr>
              <a:t>olgunlaşmamış bir </a:t>
            </a:r>
            <a:r>
              <a:rPr sz="2700" spc="5" dirty="0">
                <a:latin typeface="Georgia"/>
                <a:cs typeface="Georgia"/>
              </a:rPr>
              <a:t>poster görsel </a:t>
            </a:r>
            <a:r>
              <a:rPr sz="2700" dirty="0">
                <a:latin typeface="Georgia"/>
                <a:cs typeface="Georgia"/>
              </a:rPr>
              <a:t>olarak </a:t>
            </a:r>
            <a:r>
              <a:rPr sz="2700" spc="-75" dirty="0">
                <a:latin typeface="Georgia"/>
                <a:cs typeface="Georgia"/>
              </a:rPr>
              <a:t>güçlü  </a:t>
            </a:r>
            <a:r>
              <a:rPr sz="2700" dirty="0">
                <a:latin typeface="Georgia"/>
                <a:cs typeface="Georgia"/>
              </a:rPr>
              <a:t>olsa </a:t>
            </a:r>
            <a:r>
              <a:rPr sz="2700" spc="5" dirty="0">
                <a:latin typeface="Georgia"/>
                <a:cs typeface="Georgia"/>
              </a:rPr>
              <a:t>da amacına</a:t>
            </a:r>
            <a:r>
              <a:rPr sz="2700" spc="-1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ulaşmamıştır.</a:t>
            </a:r>
            <a:endParaRPr sz="2700">
              <a:latin typeface="Georgia"/>
              <a:cs typeface="Georgia"/>
            </a:endParaRPr>
          </a:p>
          <a:p>
            <a:pPr marL="287020" marR="294005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sebeple posterin hazırlanmasından </a:t>
            </a:r>
            <a:r>
              <a:rPr sz="2700" dirty="0">
                <a:latin typeface="Georgia"/>
                <a:cs typeface="Georgia"/>
              </a:rPr>
              <a:t>önce </a:t>
            </a:r>
            <a:r>
              <a:rPr sz="2700" spc="-55" dirty="0">
                <a:latin typeface="Georgia"/>
                <a:cs typeface="Georgia"/>
              </a:rPr>
              <a:t>poster  </a:t>
            </a:r>
            <a:r>
              <a:rPr sz="2700" dirty="0">
                <a:latin typeface="Georgia"/>
                <a:cs typeface="Georgia"/>
              </a:rPr>
              <a:t>konusunun bilimsel araştırma </a:t>
            </a:r>
            <a:r>
              <a:rPr sz="2700" spc="5" dirty="0">
                <a:latin typeface="Georgia"/>
                <a:cs typeface="Georgia"/>
              </a:rPr>
              <a:t>tekniklerine uygun  </a:t>
            </a:r>
            <a:r>
              <a:rPr sz="2700" dirty="0">
                <a:latin typeface="Georgia"/>
                <a:cs typeface="Georgia"/>
              </a:rPr>
              <a:t>olarak tamamlanması </a:t>
            </a:r>
            <a:r>
              <a:rPr sz="2700" spc="5" dirty="0">
                <a:latin typeface="Georgia"/>
                <a:cs typeface="Georgia"/>
              </a:rPr>
              <a:t>doğru </a:t>
            </a:r>
            <a:r>
              <a:rPr sz="2700" dirty="0">
                <a:latin typeface="Georgia"/>
                <a:cs typeface="Georgia"/>
              </a:rPr>
              <a:t>olan</a:t>
            </a:r>
            <a:r>
              <a:rPr sz="2700" spc="-24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yöntemdir.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02155"/>
            <a:ext cx="8089265" cy="43891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87020" marR="1169670" indent="-274320">
              <a:lnSpc>
                <a:spcPts val="2930"/>
              </a:lnSpc>
              <a:spcBef>
                <a:spcPts val="46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Posterin araştırması </a:t>
            </a:r>
            <a:r>
              <a:rPr sz="2700" spc="5" dirty="0">
                <a:latin typeface="Georgia"/>
                <a:cs typeface="Georgia"/>
              </a:rPr>
              <a:t>yapılırken </a:t>
            </a:r>
            <a:r>
              <a:rPr sz="2700" dirty="0">
                <a:latin typeface="Georgia"/>
                <a:cs typeface="Georgia"/>
              </a:rPr>
              <a:t>öncelikle </a:t>
            </a:r>
            <a:r>
              <a:rPr sz="2700" spc="-85" dirty="0">
                <a:latin typeface="Georgia"/>
                <a:cs typeface="Georgia"/>
              </a:rPr>
              <a:t>bir  </a:t>
            </a:r>
            <a:r>
              <a:rPr sz="2700" dirty="0">
                <a:latin typeface="Georgia"/>
                <a:cs typeface="Georgia"/>
              </a:rPr>
              <a:t>araştırma sorusu</a:t>
            </a:r>
            <a:r>
              <a:rPr sz="2700" spc="-1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belirlenir:</a:t>
            </a:r>
            <a:endParaRPr sz="2700">
              <a:latin typeface="Georgia"/>
              <a:cs typeface="Georgia"/>
            </a:endParaRPr>
          </a:p>
          <a:p>
            <a:pPr marL="287020" marR="19685" indent="-274320">
              <a:lnSpc>
                <a:spcPts val="2930"/>
              </a:lnSpc>
              <a:spcBef>
                <a:spcPts val="62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Ör: </a:t>
            </a:r>
            <a:r>
              <a:rPr sz="2700" spc="5" dirty="0">
                <a:latin typeface="Georgia"/>
                <a:cs typeface="Georgia"/>
              </a:rPr>
              <a:t>Bilimsel </a:t>
            </a:r>
            <a:r>
              <a:rPr sz="2700" dirty="0">
                <a:latin typeface="Georgia"/>
                <a:cs typeface="Georgia"/>
              </a:rPr>
              <a:t>posterlerin bilimsel </a:t>
            </a:r>
            <a:r>
              <a:rPr sz="2700" spc="5" dirty="0">
                <a:latin typeface="Georgia"/>
                <a:cs typeface="Georgia"/>
              </a:rPr>
              <a:t>gelişmeye </a:t>
            </a:r>
            <a:r>
              <a:rPr sz="2700" spc="-40" dirty="0">
                <a:latin typeface="Georgia"/>
                <a:cs typeface="Georgia"/>
              </a:rPr>
              <a:t>katkıları  </a:t>
            </a:r>
            <a:r>
              <a:rPr sz="2700" dirty="0">
                <a:latin typeface="Georgia"/>
                <a:cs typeface="Georgia"/>
              </a:rPr>
              <a:t>nelerdir?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90100"/>
              </a:lnSpc>
              <a:spcBef>
                <a:spcPts val="58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Ardından </a:t>
            </a:r>
            <a:r>
              <a:rPr sz="2700" dirty="0">
                <a:latin typeface="Georgia"/>
                <a:cs typeface="Georgia"/>
              </a:rPr>
              <a:t>bu sorunun </a:t>
            </a:r>
            <a:r>
              <a:rPr sz="2700" spc="5" dirty="0">
                <a:latin typeface="Georgia"/>
                <a:cs typeface="Georgia"/>
              </a:rPr>
              <a:t>yanıtını </a:t>
            </a:r>
            <a:r>
              <a:rPr sz="2700" dirty="0">
                <a:latin typeface="Georgia"/>
                <a:cs typeface="Georgia"/>
              </a:rPr>
              <a:t>içerebilecek </a:t>
            </a:r>
            <a:r>
              <a:rPr sz="2700" spc="5" dirty="0">
                <a:latin typeface="Georgia"/>
                <a:cs typeface="Georgia"/>
              </a:rPr>
              <a:t>kitap,  akademik dergi </a:t>
            </a:r>
            <a:r>
              <a:rPr sz="2700" dirty="0">
                <a:latin typeface="Georgia"/>
                <a:cs typeface="Georgia"/>
              </a:rPr>
              <a:t>ve </a:t>
            </a:r>
            <a:r>
              <a:rPr sz="2700" spc="5" dirty="0">
                <a:latin typeface="Georgia"/>
                <a:cs typeface="Georgia"/>
              </a:rPr>
              <a:t>internet sitelerinden </a:t>
            </a:r>
            <a:r>
              <a:rPr sz="2700" dirty="0">
                <a:latin typeface="Georgia"/>
                <a:cs typeface="Georgia"/>
              </a:rPr>
              <a:t>bir</a:t>
            </a:r>
            <a:r>
              <a:rPr sz="2700" spc="-39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literatür  taraması yapılır. </a:t>
            </a: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tarama sonucunda sorunun  </a:t>
            </a:r>
            <a:r>
              <a:rPr sz="2700" spc="5" dirty="0">
                <a:latin typeface="Georgia"/>
                <a:cs typeface="Georgia"/>
              </a:rPr>
              <a:t>yanıtı </a:t>
            </a:r>
            <a:r>
              <a:rPr sz="2700" dirty="0">
                <a:latin typeface="Georgia"/>
                <a:cs typeface="Georgia"/>
              </a:rPr>
              <a:t>olabilecek varsayım ve iddalar </a:t>
            </a:r>
            <a:r>
              <a:rPr sz="2700" spc="5" dirty="0">
                <a:latin typeface="Georgia"/>
                <a:cs typeface="Georgia"/>
              </a:rPr>
              <a:t>tespit</a:t>
            </a:r>
            <a:r>
              <a:rPr sz="2700" spc="-3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edilir.</a:t>
            </a:r>
            <a:endParaRPr sz="2700">
              <a:latin typeface="Georgia"/>
              <a:cs typeface="Georgia"/>
            </a:endParaRPr>
          </a:p>
          <a:p>
            <a:pPr marL="287020" marR="201295" indent="-274320">
              <a:lnSpc>
                <a:spcPct val="90000"/>
              </a:lnSpc>
              <a:spcBef>
                <a:spcPts val="63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Ör: </a:t>
            </a:r>
            <a:r>
              <a:rPr sz="2700" spc="5" dirty="0">
                <a:latin typeface="Georgia"/>
                <a:cs typeface="Georgia"/>
              </a:rPr>
              <a:t>Genç </a:t>
            </a:r>
            <a:r>
              <a:rPr sz="2700" dirty="0">
                <a:latin typeface="Georgia"/>
                <a:cs typeface="Georgia"/>
              </a:rPr>
              <a:t>bilim insanlarını teşvik ederler. </a:t>
            </a:r>
            <a:r>
              <a:rPr sz="2700" spc="5" dirty="0">
                <a:latin typeface="Georgia"/>
                <a:cs typeface="Georgia"/>
              </a:rPr>
              <a:t>Az  zamanda </a:t>
            </a:r>
            <a:r>
              <a:rPr sz="2700" dirty="0">
                <a:latin typeface="Georgia"/>
                <a:cs typeface="Georgia"/>
              </a:rPr>
              <a:t>çok bilimsel araştırmanın</a:t>
            </a:r>
            <a:r>
              <a:rPr sz="2700" spc="-2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paylaşılmasını  sağlarlar...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02155"/>
            <a:ext cx="8342630" cy="43072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434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varsayım ve iddiaların </a:t>
            </a:r>
            <a:r>
              <a:rPr sz="2700" spc="5" dirty="0">
                <a:latin typeface="Georgia"/>
                <a:cs typeface="Georgia"/>
              </a:rPr>
              <a:t>tespitinden </a:t>
            </a:r>
            <a:r>
              <a:rPr sz="2700" dirty="0">
                <a:latin typeface="Georgia"/>
                <a:cs typeface="Georgia"/>
              </a:rPr>
              <a:t>sonra, </a:t>
            </a:r>
            <a:r>
              <a:rPr sz="2700" spc="-45" dirty="0">
                <a:latin typeface="Georgia"/>
                <a:cs typeface="Georgia"/>
              </a:rPr>
              <a:t>iddiaları  </a:t>
            </a:r>
            <a:r>
              <a:rPr sz="2700" dirty="0">
                <a:latin typeface="Georgia"/>
                <a:cs typeface="Georgia"/>
              </a:rPr>
              <a:t>doğrulayacak bir araştırma </a:t>
            </a:r>
            <a:r>
              <a:rPr sz="2700" spc="5" dirty="0">
                <a:latin typeface="Georgia"/>
                <a:cs typeface="Georgia"/>
              </a:rPr>
              <a:t>yöntemi tespit </a:t>
            </a:r>
            <a:r>
              <a:rPr sz="2700" dirty="0">
                <a:latin typeface="Georgia"/>
                <a:cs typeface="Georgia"/>
              </a:rPr>
              <a:t>edilir. </a:t>
            </a:r>
            <a:r>
              <a:rPr sz="2700" spc="5" dirty="0">
                <a:latin typeface="Georgia"/>
                <a:cs typeface="Georgia"/>
              </a:rPr>
              <a:t>Bu  </a:t>
            </a:r>
            <a:r>
              <a:rPr sz="2700" dirty="0">
                <a:latin typeface="Georgia"/>
                <a:cs typeface="Georgia"/>
              </a:rPr>
              <a:t>yöntemler çok çeşitlidir. </a:t>
            </a:r>
            <a:r>
              <a:rPr sz="2700" spc="5" dirty="0">
                <a:latin typeface="Georgia"/>
                <a:cs typeface="Georgia"/>
              </a:rPr>
              <a:t>En </a:t>
            </a:r>
            <a:r>
              <a:rPr sz="2700" dirty="0">
                <a:latin typeface="Georgia"/>
                <a:cs typeface="Georgia"/>
              </a:rPr>
              <a:t>bilinenleri </a:t>
            </a:r>
            <a:r>
              <a:rPr sz="2700" spc="5" dirty="0">
                <a:latin typeface="Georgia"/>
                <a:cs typeface="Georgia"/>
              </a:rPr>
              <a:t>anket gibi  </a:t>
            </a:r>
            <a:r>
              <a:rPr sz="2700" dirty="0">
                <a:latin typeface="Georgia"/>
                <a:cs typeface="Georgia"/>
              </a:rPr>
              <a:t>niceliksel araştırma </a:t>
            </a:r>
            <a:r>
              <a:rPr sz="2700" spc="5" dirty="0">
                <a:latin typeface="Georgia"/>
                <a:cs typeface="Georgia"/>
              </a:rPr>
              <a:t>teknikleri </a:t>
            </a:r>
            <a:r>
              <a:rPr sz="2700" dirty="0">
                <a:latin typeface="Georgia"/>
                <a:cs typeface="Georgia"/>
              </a:rPr>
              <a:t>ile </a:t>
            </a:r>
            <a:r>
              <a:rPr sz="2700" spc="5" dirty="0">
                <a:latin typeface="Georgia"/>
                <a:cs typeface="Georgia"/>
              </a:rPr>
              <a:t>görüşme gibi  niteliksel </a:t>
            </a:r>
            <a:r>
              <a:rPr sz="2700" dirty="0">
                <a:latin typeface="Georgia"/>
                <a:cs typeface="Georgia"/>
              </a:rPr>
              <a:t>araştırma</a:t>
            </a:r>
            <a:r>
              <a:rPr sz="2700" spc="-1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teknikleridir.</a:t>
            </a:r>
            <a:endParaRPr sz="2700">
              <a:latin typeface="Georgia"/>
              <a:cs typeface="Georgia"/>
            </a:endParaRPr>
          </a:p>
          <a:p>
            <a:pPr marL="287020" marR="384810" indent="-274320">
              <a:lnSpc>
                <a:spcPct val="90000"/>
              </a:lnSpc>
              <a:spcBef>
                <a:spcPts val="66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Ör: Araştırma </a:t>
            </a:r>
            <a:r>
              <a:rPr sz="2700" spc="5" dirty="0">
                <a:latin typeface="Georgia"/>
                <a:cs typeface="Georgia"/>
              </a:rPr>
              <a:t>yöntemi </a:t>
            </a:r>
            <a:r>
              <a:rPr sz="2700" dirty="0">
                <a:latin typeface="Georgia"/>
                <a:cs typeface="Georgia"/>
              </a:rPr>
              <a:t>olarak </a:t>
            </a:r>
            <a:r>
              <a:rPr sz="2700" spc="5" dirty="0">
                <a:latin typeface="Georgia"/>
                <a:cs typeface="Georgia"/>
              </a:rPr>
              <a:t>Ankara </a:t>
            </a:r>
            <a:r>
              <a:rPr sz="2700" dirty="0">
                <a:latin typeface="Georgia"/>
                <a:cs typeface="Georgia"/>
              </a:rPr>
              <a:t>Atılım  Üniversitesindeki genç bilim adamları arasında</a:t>
            </a:r>
            <a:r>
              <a:rPr sz="2700" spc="-2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bir  </a:t>
            </a:r>
            <a:r>
              <a:rPr sz="2700" spc="5" dirty="0">
                <a:latin typeface="Georgia"/>
                <a:cs typeface="Georgia"/>
              </a:rPr>
              <a:t>anket yapılmasına </a:t>
            </a:r>
            <a:r>
              <a:rPr sz="2700" dirty="0">
                <a:latin typeface="Georgia"/>
                <a:cs typeface="Georgia"/>
              </a:rPr>
              <a:t>karar</a:t>
            </a:r>
            <a:r>
              <a:rPr sz="2700" spc="-2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verilmiştir.</a:t>
            </a:r>
            <a:endParaRPr sz="2700">
              <a:latin typeface="Georgia"/>
              <a:cs typeface="Georgia"/>
            </a:endParaRPr>
          </a:p>
          <a:p>
            <a:pPr marL="287020" marR="302895" indent="-274320">
              <a:lnSpc>
                <a:spcPct val="90000"/>
              </a:lnSpc>
              <a:spcBef>
                <a:spcPts val="63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Anket </a:t>
            </a:r>
            <a:r>
              <a:rPr sz="2700" dirty="0">
                <a:latin typeface="Georgia"/>
                <a:cs typeface="Georgia"/>
              </a:rPr>
              <a:t>bir </a:t>
            </a:r>
            <a:r>
              <a:rPr sz="2700" spc="5" dirty="0">
                <a:latin typeface="Georgia"/>
                <a:cs typeface="Georgia"/>
              </a:rPr>
              <a:t>yöntem </a:t>
            </a:r>
            <a:r>
              <a:rPr sz="2700" dirty="0">
                <a:latin typeface="Georgia"/>
                <a:cs typeface="Georgia"/>
              </a:rPr>
              <a:t>olarak belirlendikten sonra </a:t>
            </a:r>
            <a:r>
              <a:rPr sz="2700" spc="-65" dirty="0">
                <a:latin typeface="Georgia"/>
                <a:cs typeface="Georgia"/>
              </a:rPr>
              <a:t>anket  </a:t>
            </a:r>
            <a:r>
              <a:rPr sz="2700" dirty="0">
                <a:latin typeface="Georgia"/>
                <a:cs typeface="Georgia"/>
              </a:rPr>
              <a:t>soruları varsayımlara </a:t>
            </a:r>
            <a:r>
              <a:rPr sz="2700" spc="5" dirty="0">
                <a:latin typeface="Georgia"/>
                <a:cs typeface="Georgia"/>
              </a:rPr>
              <a:t>uygun </a:t>
            </a:r>
            <a:r>
              <a:rPr sz="2700" dirty="0">
                <a:latin typeface="Georgia"/>
                <a:cs typeface="Georgia"/>
              </a:rPr>
              <a:t>biçimde hazırlanır ve  </a:t>
            </a:r>
            <a:r>
              <a:rPr sz="2700" spc="5" dirty="0">
                <a:latin typeface="Georgia"/>
                <a:cs typeface="Georgia"/>
              </a:rPr>
              <a:t>anket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uygulanır.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8952" y="1395983"/>
            <a:ext cx="4419600" cy="4993005"/>
          </a:xfrm>
          <a:custGeom>
            <a:avLst/>
            <a:gdLst/>
            <a:ahLst/>
            <a:cxnLst/>
            <a:rect l="l" t="t" r="r" b="b"/>
            <a:pathLst>
              <a:path w="4419600" h="4993005">
                <a:moveTo>
                  <a:pt x="0" y="4992624"/>
                </a:moveTo>
                <a:lnTo>
                  <a:pt x="4419600" y="4992624"/>
                </a:lnTo>
                <a:lnTo>
                  <a:pt x="4419600" y="0"/>
                </a:lnTo>
                <a:lnTo>
                  <a:pt x="0" y="0"/>
                </a:lnTo>
                <a:lnTo>
                  <a:pt x="0" y="4992624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699504"/>
            <a:ext cx="4419600" cy="6350"/>
          </a:xfrm>
          <a:custGeom>
            <a:avLst/>
            <a:gdLst/>
            <a:ahLst/>
            <a:cxnLst/>
            <a:rect l="l" t="t" r="r" b="b"/>
            <a:pathLst>
              <a:path w="4419600" h="6350">
                <a:moveTo>
                  <a:pt x="0" y="6096"/>
                </a:moveTo>
                <a:lnTo>
                  <a:pt x="4419600" y="6096"/>
                </a:lnTo>
                <a:lnTo>
                  <a:pt x="44196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3047"/>
            <a:ext cx="4419600" cy="1393190"/>
          </a:xfrm>
          <a:custGeom>
            <a:avLst/>
            <a:gdLst/>
            <a:ahLst/>
            <a:cxnLst/>
            <a:rect l="l" t="t" r="r" b="b"/>
            <a:pathLst>
              <a:path w="4419600" h="1393190">
                <a:moveTo>
                  <a:pt x="0" y="1392936"/>
                </a:moveTo>
                <a:lnTo>
                  <a:pt x="4419600" y="1392936"/>
                </a:lnTo>
                <a:lnTo>
                  <a:pt x="44196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8952" y="6388608"/>
            <a:ext cx="4410710" cy="311150"/>
          </a:xfrm>
          <a:custGeom>
            <a:avLst/>
            <a:gdLst/>
            <a:ahLst/>
            <a:cxnLst/>
            <a:rect l="l" t="t" r="r" b="b"/>
            <a:pathLst>
              <a:path w="4410709" h="311150">
                <a:moveTo>
                  <a:pt x="0" y="310895"/>
                </a:moveTo>
                <a:lnTo>
                  <a:pt x="4410456" y="310895"/>
                </a:lnTo>
                <a:lnTo>
                  <a:pt x="44104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49352"/>
            <a:ext cx="4419600" cy="6562725"/>
          </a:xfrm>
          <a:custGeom>
            <a:avLst/>
            <a:gdLst/>
            <a:ahLst/>
            <a:cxnLst/>
            <a:rect l="l" t="t" r="r" b="b"/>
            <a:pathLst>
              <a:path w="4419600" h="6562725">
                <a:moveTo>
                  <a:pt x="4407408" y="6547104"/>
                </a:moveTo>
                <a:lnTo>
                  <a:pt x="0" y="6547104"/>
                </a:lnTo>
                <a:lnTo>
                  <a:pt x="0" y="6562344"/>
                </a:lnTo>
                <a:lnTo>
                  <a:pt x="4419600" y="6562344"/>
                </a:lnTo>
                <a:lnTo>
                  <a:pt x="4419600" y="6553200"/>
                </a:lnTo>
                <a:lnTo>
                  <a:pt x="4407408" y="6553200"/>
                </a:lnTo>
                <a:lnTo>
                  <a:pt x="4407408" y="6547104"/>
                </a:lnTo>
                <a:close/>
              </a:path>
              <a:path w="4419600" h="6562725">
                <a:moveTo>
                  <a:pt x="4407408" y="9144"/>
                </a:moveTo>
                <a:lnTo>
                  <a:pt x="4407408" y="6553200"/>
                </a:lnTo>
                <a:lnTo>
                  <a:pt x="4413504" y="6547104"/>
                </a:lnTo>
                <a:lnTo>
                  <a:pt x="4419600" y="6547104"/>
                </a:lnTo>
                <a:lnTo>
                  <a:pt x="4419600" y="15240"/>
                </a:lnTo>
                <a:lnTo>
                  <a:pt x="4413504" y="15240"/>
                </a:lnTo>
                <a:lnTo>
                  <a:pt x="4407408" y="9144"/>
                </a:lnTo>
                <a:close/>
              </a:path>
              <a:path w="4419600" h="6562725">
                <a:moveTo>
                  <a:pt x="4419600" y="6547104"/>
                </a:moveTo>
                <a:lnTo>
                  <a:pt x="4413504" y="6547104"/>
                </a:lnTo>
                <a:lnTo>
                  <a:pt x="4407408" y="6553200"/>
                </a:lnTo>
                <a:lnTo>
                  <a:pt x="4419600" y="6553200"/>
                </a:lnTo>
                <a:lnTo>
                  <a:pt x="4419600" y="6547104"/>
                </a:lnTo>
                <a:close/>
              </a:path>
              <a:path w="4419600" h="6562725">
                <a:moveTo>
                  <a:pt x="4419600" y="0"/>
                </a:moveTo>
                <a:lnTo>
                  <a:pt x="0" y="0"/>
                </a:lnTo>
                <a:lnTo>
                  <a:pt x="0" y="15240"/>
                </a:lnTo>
                <a:lnTo>
                  <a:pt x="4407408" y="15240"/>
                </a:lnTo>
                <a:lnTo>
                  <a:pt x="4407408" y="9144"/>
                </a:lnTo>
                <a:lnTo>
                  <a:pt x="4419600" y="9144"/>
                </a:lnTo>
                <a:lnTo>
                  <a:pt x="4419600" y="0"/>
                </a:lnTo>
                <a:close/>
              </a:path>
              <a:path w="4419600" h="6562725">
                <a:moveTo>
                  <a:pt x="4419600" y="9144"/>
                </a:moveTo>
                <a:lnTo>
                  <a:pt x="4407408" y="9144"/>
                </a:lnTo>
                <a:lnTo>
                  <a:pt x="4413504" y="15240"/>
                </a:lnTo>
                <a:lnTo>
                  <a:pt x="4419600" y="15240"/>
                </a:lnTo>
                <a:lnTo>
                  <a:pt x="4419600" y="9144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2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7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9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0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2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2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4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3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6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7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9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17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0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923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41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47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65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5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1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97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9567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1384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0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1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3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2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4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6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4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6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8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7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9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0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9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1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3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12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63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15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64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6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8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6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8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0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69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1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72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1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25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4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77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65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783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01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89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307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25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3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831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349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37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55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873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36152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7968" y="1271016"/>
            <a:ext cx="40005" cy="12700"/>
          </a:xfrm>
          <a:custGeom>
            <a:avLst/>
            <a:gdLst/>
            <a:ahLst/>
            <a:cxnLst/>
            <a:rect l="l" t="t" r="r" b="b"/>
            <a:pathLst>
              <a:path w="40004" h="12700">
                <a:moveTo>
                  <a:pt x="39624" y="0"/>
                </a:moveTo>
                <a:lnTo>
                  <a:pt x="0" y="0"/>
                </a:lnTo>
                <a:lnTo>
                  <a:pt x="0" y="12192"/>
                </a:lnTo>
                <a:lnTo>
                  <a:pt x="39624" y="12192"/>
                </a:lnTo>
                <a:lnTo>
                  <a:pt x="39624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39783" y="1271016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6575" y="0"/>
                </a:moveTo>
                <a:lnTo>
                  <a:pt x="0" y="0"/>
                </a:lnTo>
                <a:lnTo>
                  <a:pt x="0" y="12192"/>
                </a:lnTo>
                <a:lnTo>
                  <a:pt x="36575" y="12192"/>
                </a:lnTo>
                <a:lnTo>
                  <a:pt x="36575" y="0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8952" y="957072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0" y="609600"/>
                </a:lnTo>
                <a:lnTo>
                  <a:pt x="50011" y="605591"/>
                </a:lnTo>
                <a:lnTo>
                  <a:pt x="97243" y="593994"/>
                </a:lnTo>
                <a:lnTo>
                  <a:pt x="141110" y="575447"/>
                </a:lnTo>
                <a:lnTo>
                  <a:pt x="181026" y="550590"/>
                </a:lnTo>
                <a:lnTo>
                  <a:pt x="216407" y="520064"/>
                </a:lnTo>
                <a:lnTo>
                  <a:pt x="246668" y="484510"/>
                </a:lnTo>
                <a:lnTo>
                  <a:pt x="271223" y="444566"/>
                </a:lnTo>
                <a:lnTo>
                  <a:pt x="289486" y="400872"/>
                </a:lnTo>
                <a:lnTo>
                  <a:pt x="300874" y="354070"/>
                </a:lnTo>
                <a:lnTo>
                  <a:pt x="304800" y="304800"/>
                </a:lnTo>
                <a:lnTo>
                  <a:pt x="300874" y="255529"/>
                </a:lnTo>
                <a:lnTo>
                  <a:pt x="289486" y="208727"/>
                </a:lnTo>
                <a:lnTo>
                  <a:pt x="271223" y="165033"/>
                </a:lnTo>
                <a:lnTo>
                  <a:pt x="246668" y="125089"/>
                </a:lnTo>
                <a:lnTo>
                  <a:pt x="216407" y="89535"/>
                </a:lnTo>
                <a:lnTo>
                  <a:pt x="181026" y="59009"/>
                </a:lnTo>
                <a:lnTo>
                  <a:pt x="141110" y="34152"/>
                </a:lnTo>
                <a:lnTo>
                  <a:pt x="97243" y="15605"/>
                </a:lnTo>
                <a:lnTo>
                  <a:pt x="50011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8952" y="105156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20" h="421005">
                <a:moveTo>
                  <a:pt x="0" y="0"/>
                </a:moveTo>
                <a:lnTo>
                  <a:pt x="0" y="420624"/>
                </a:lnTo>
                <a:lnTo>
                  <a:pt x="48119" y="415052"/>
                </a:lnTo>
                <a:lnTo>
                  <a:pt x="92346" y="399190"/>
                </a:lnTo>
                <a:lnTo>
                  <a:pt x="131401" y="374317"/>
                </a:lnTo>
                <a:lnTo>
                  <a:pt x="164005" y="341713"/>
                </a:lnTo>
                <a:lnTo>
                  <a:pt x="188878" y="302658"/>
                </a:lnTo>
                <a:lnTo>
                  <a:pt x="204740" y="258431"/>
                </a:lnTo>
                <a:lnTo>
                  <a:pt x="210312" y="210312"/>
                </a:lnTo>
                <a:lnTo>
                  <a:pt x="204740" y="162192"/>
                </a:lnTo>
                <a:lnTo>
                  <a:pt x="188878" y="117965"/>
                </a:lnTo>
                <a:lnTo>
                  <a:pt x="164005" y="78910"/>
                </a:lnTo>
                <a:lnTo>
                  <a:pt x="131401" y="46306"/>
                </a:lnTo>
                <a:lnTo>
                  <a:pt x="92346" y="21433"/>
                </a:lnTo>
                <a:lnTo>
                  <a:pt x="48119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8952" y="1027175"/>
            <a:ext cx="238125" cy="472440"/>
          </a:xfrm>
          <a:custGeom>
            <a:avLst/>
            <a:gdLst/>
            <a:ahLst/>
            <a:cxnLst/>
            <a:rect l="l" t="t" r="r" b="b"/>
            <a:pathLst>
              <a:path w="238125" h="472440">
                <a:moveTo>
                  <a:pt x="24384" y="0"/>
                </a:moveTo>
                <a:lnTo>
                  <a:pt x="0" y="0"/>
                </a:lnTo>
                <a:lnTo>
                  <a:pt x="0" y="18287"/>
                </a:lnTo>
                <a:lnTo>
                  <a:pt x="24384" y="18287"/>
                </a:lnTo>
                <a:lnTo>
                  <a:pt x="45720" y="21336"/>
                </a:lnTo>
                <a:lnTo>
                  <a:pt x="85344" y="33527"/>
                </a:lnTo>
                <a:lnTo>
                  <a:pt x="140208" y="67056"/>
                </a:lnTo>
                <a:lnTo>
                  <a:pt x="170687" y="97536"/>
                </a:lnTo>
                <a:lnTo>
                  <a:pt x="201168" y="149351"/>
                </a:lnTo>
                <a:lnTo>
                  <a:pt x="216408" y="192024"/>
                </a:lnTo>
                <a:lnTo>
                  <a:pt x="219456" y="213360"/>
                </a:lnTo>
                <a:lnTo>
                  <a:pt x="219456" y="256032"/>
                </a:lnTo>
                <a:lnTo>
                  <a:pt x="210312" y="298703"/>
                </a:lnTo>
                <a:lnTo>
                  <a:pt x="182880" y="356615"/>
                </a:lnTo>
                <a:lnTo>
                  <a:pt x="140208" y="405384"/>
                </a:lnTo>
                <a:lnTo>
                  <a:pt x="106680" y="426720"/>
                </a:lnTo>
                <a:lnTo>
                  <a:pt x="85344" y="435863"/>
                </a:lnTo>
                <a:lnTo>
                  <a:pt x="67056" y="445008"/>
                </a:lnTo>
                <a:lnTo>
                  <a:pt x="45720" y="451103"/>
                </a:lnTo>
                <a:lnTo>
                  <a:pt x="24384" y="454151"/>
                </a:lnTo>
                <a:lnTo>
                  <a:pt x="0" y="454151"/>
                </a:lnTo>
                <a:lnTo>
                  <a:pt x="0" y="472058"/>
                </a:lnTo>
                <a:lnTo>
                  <a:pt x="48768" y="466344"/>
                </a:lnTo>
                <a:lnTo>
                  <a:pt x="115824" y="441960"/>
                </a:lnTo>
                <a:lnTo>
                  <a:pt x="152400" y="417575"/>
                </a:lnTo>
                <a:lnTo>
                  <a:pt x="198120" y="365760"/>
                </a:lnTo>
                <a:lnTo>
                  <a:pt x="207263" y="347472"/>
                </a:lnTo>
                <a:lnTo>
                  <a:pt x="219456" y="326136"/>
                </a:lnTo>
                <a:lnTo>
                  <a:pt x="225551" y="304800"/>
                </a:lnTo>
                <a:lnTo>
                  <a:pt x="231648" y="280415"/>
                </a:lnTo>
                <a:lnTo>
                  <a:pt x="234696" y="259079"/>
                </a:lnTo>
                <a:lnTo>
                  <a:pt x="237744" y="234696"/>
                </a:lnTo>
                <a:lnTo>
                  <a:pt x="231648" y="185927"/>
                </a:lnTo>
                <a:lnTo>
                  <a:pt x="207263" y="121920"/>
                </a:lnTo>
                <a:lnTo>
                  <a:pt x="182880" y="85344"/>
                </a:lnTo>
                <a:lnTo>
                  <a:pt x="149351" y="51815"/>
                </a:lnTo>
                <a:lnTo>
                  <a:pt x="112775" y="27432"/>
                </a:lnTo>
                <a:lnTo>
                  <a:pt x="70103" y="9144"/>
                </a:lnTo>
                <a:lnTo>
                  <a:pt x="48768" y="3048"/>
                </a:lnTo>
                <a:lnTo>
                  <a:pt x="24384" y="0"/>
                </a:lnTo>
                <a:close/>
              </a:path>
              <a:path w="238125" h="472440">
                <a:moveTo>
                  <a:pt x="21336" y="33527"/>
                </a:moveTo>
                <a:lnTo>
                  <a:pt x="0" y="33527"/>
                </a:lnTo>
                <a:lnTo>
                  <a:pt x="0" y="51815"/>
                </a:lnTo>
                <a:lnTo>
                  <a:pt x="21336" y="51815"/>
                </a:lnTo>
                <a:lnTo>
                  <a:pt x="57912" y="57912"/>
                </a:lnTo>
                <a:lnTo>
                  <a:pt x="73151" y="67056"/>
                </a:lnTo>
                <a:lnTo>
                  <a:pt x="91439" y="73151"/>
                </a:lnTo>
                <a:lnTo>
                  <a:pt x="106680" y="82296"/>
                </a:lnTo>
                <a:lnTo>
                  <a:pt x="143256" y="118872"/>
                </a:lnTo>
                <a:lnTo>
                  <a:pt x="170687" y="164591"/>
                </a:lnTo>
                <a:lnTo>
                  <a:pt x="176784" y="182879"/>
                </a:lnTo>
                <a:lnTo>
                  <a:pt x="182880" y="198120"/>
                </a:lnTo>
                <a:lnTo>
                  <a:pt x="185927" y="216408"/>
                </a:lnTo>
                <a:lnTo>
                  <a:pt x="185927" y="256032"/>
                </a:lnTo>
                <a:lnTo>
                  <a:pt x="182880" y="274320"/>
                </a:lnTo>
                <a:lnTo>
                  <a:pt x="176784" y="292608"/>
                </a:lnTo>
                <a:lnTo>
                  <a:pt x="170687" y="307848"/>
                </a:lnTo>
                <a:lnTo>
                  <a:pt x="161544" y="323088"/>
                </a:lnTo>
                <a:lnTo>
                  <a:pt x="152400" y="341375"/>
                </a:lnTo>
                <a:lnTo>
                  <a:pt x="143256" y="353568"/>
                </a:lnTo>
                <a:lnTo>
                  <a:pt x="131063" y="368808"/>
                </a:lnTo>
                <a:lnTo>
                  <a:pt x="118872" y="377951"/>
                </a:lnTo>
                <a:lnTo>
                  <a:pt x="103632" y="390144"/>
                </a:lnTo>
                <a:lnTo>
                  <a:pt x="88392" y="399288"/>
                </a:lnTo>
                <a:lnTo>
                  <a:pt x="73151" y="405384"/>
                </a:lnTo>
                <a:lnTo>
                  <a:pt x="36575" y="417575"/>
                </a:lnTo>
                <a:lnTo>
                  <a:pt x="18287" y="420624"/>
                </a:lnTo>
                <a:lnTo>
                  <a:pt x="0" y="420624"/>
                </a:lnTo>
                <a:lnTo>
                  <a:pt x="0" y="438912"/>
                </a:lnTo>
                <a:lnTo>
                  <a:pt x="42672" y="432815"/>
                </a:lnTo>
                <a:lnTo>
                  <a:pt x="60960" y="429768"/>
                </a:lnTo>
                <a:lnTo>
                  <a:pt x="79248" y="420624"/>
                </a:lnTo>
                <a:lnTo>
                  <a:pt x="97536" y="414527"/>
                </a:lnTo>
                <a:lnTo>
                  <a:pt x="143256" y="377951"/>
                </a:lnTo>
                <a:lnTo>
                  <a:pt x="167639" y="347472"/>
                </a:lnTo>
                <a:lnTo>
                  <a:pt x="185927" y="313944"/>
                </a:lnTo>
                <a:lnTo>
                  <a:pt x="198120" y="277368"/>
                </a:lnTo>
                <a:lnTo>
                  <a:pt x="201168" y="256032"/>
                </a:lnTo>
                <a:lnTo>
                  <a:pt x="201168" y="216408"/>
                </a:lnTo>
                <a:lnTo>
                  <a:pt x="198120" y="195072"/>
                </a:lnTo>
                <a:lnTo>
                  <a:pt x="195072" y="176784"/>
                </a:lnTo>
                <a:lnTo>
                  <a:pt x="185927" y="158496"/>
                </a:lnTo>
                <a:lnTo>
                  <a:pt x="179832" y="140208"/>
                </a:lnTo>
                <a:lnTo>
                  <a:pt x="167639" y="121920"/>
                </a:lnTo>
                <a:lnTo>
                  <a:pt x="155448" y="106679"/>
                </a:lnTo>
                <a:lnTo>
                  <a:pt x="143256" y="94487"/>
                </a:lnTo>
                <a:lnTo>
                  <a:pt x="131063" y="79248"/>
                </a:lnTo>
                <a:lnTo>
                  <a:pt x="112775" y="67056"/>
                </a:lnTo>
                <a:lnTo>
                  <a:pt x="97536" y="57912"/>
                </a:lnTo>
                <a:lnTo>
                  <a:pt x="79248" y="48768"/>
                </a:lnTo>
                <a:lnTo>
                  <a:pt x="42672" y="36575"/>
                </a:lnTo>
                <a:lnTo>
                  <a:pt x="21336" y="33527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1584452" y="410972"/>
            <a:ext cx="59645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7A9799"/>
                </a:solidFill>
              </a:rPr>
              <a:t>POSTER </a:t>
            </a:r>
            <a:r>
              <a:rPr sz="3300" spc="5" dirty="0">
                <a:solidFill>
                  <a:srgbClr val="7A9799"/>
                </a:solidFill>
              </a:rPr>
              <a:t>NASIL</a:t>
            </a:r>
            <a:r>
              <a:rPr sz="3300" spc="-175" dirty="0">
                <a:solidFill>
                  <a:srgbClr val="7A9799"/>
                </a:solidFill>
              </a:rPr>
              <a:t> </a:t>
            </a:r>
            <a:r>
              <a:rPr sz="3300" spc="5" dirty="0">
                <a:solidFill>
                  <a:srgbClr val="7A9799"/>
                </a:solidFill>
              </a:rPr>
              <a:t>HAZIRLANIR?</a:t>
            </a:r>
            <a:endParaRPr sz="3300"/>
          </a:p>
        </p:txBody>
      </p:sp>
      <p:sp>
        <p:nvSpPr>
          <p:cNvPr id="98" name="object 98"/>
          <p:cNvSpPr txBox="1"/>
          <p:nvPr/>
        </p:nvSpPr>
        <p:spPr>
          <a:xfrm>
            <a:off x="377443" y="1544828"/>
            <a:ext cx="8300084" cy="4307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264160" indent="-274320">
              <a:lnSpc>
                <a:spcPct val="100000"/>
              </a:lnSpc>
              <a:spcBef>
                <a:spcPts val="11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Anket </a:t>
            </a:r>
            <a:r>
              <a:rPr sz="2700" dirty="0">
                <a:latin typeface="Georgia"/>
                <a:cs typeface="Georgia"/>
              </a:rPr>
              <a:t>sonuçları istatistiksel olarak  değerlendirildikten sonra elde </a:t>
            </a:r>
            <a:r>
              <a:rPr sz="2700" spc="5" dirty="0">
                <a:latin typeface="Georgia"/>
                <a:cs typeface="Georgia"/>
              </a:rPr>
              <a:t>edilen </a:t>
            </a:r>
            <a:r>
              <a:rPr sz="2700" dirty="0">
                <a:latin typeface="Georgia"/>
                <a:cs typeface="Georgia"/>
              </a:rPr>
              <a:t>sonuçlar  “bulgular” olarak fazla yorum yapılmaksızın</a:t>
            </a:r>
            <a:r>
              <a:rPr sz="2700" spc="-2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yazılır.</a:t>
            </a:r>
            <a:endParaRPr sz="2700">
              <a:latin typeface="Georgia"/>
              <a:cs typeface="Georgia"/>
            </a:endParaRPr>
          </a:p>
          <a:p>
            <a:pPr marL="287020" marR="48260" indent="-274320">
              <a:lnSpc>
                <a:spcPct val="100000"/>
              </a:lnSpc>
              <a:spcBef>
                <a:spcPts val="650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bulgular </a:t>
            </a:r>
            <a:r>
              <a:rPr sz="2700" spc="5" dirty="0">
                <a:latin typeface="Georgia"/>
                <a:cs typeface="Georgia"/>
              </a:rPr>
              <a:t>daha </a:t>
            </a:r>
            <a:r>
              <a:rPr sz="2700" dirty="0">
                <a:latin typeface="Georgia"/>
                <a:cs typeface="Georgia"/>
              </a:rPr>
              <a:t>sonra araştırma sorusu ve </a:t>
            </a:r>
            <a:r>
              <a:rPr sz="2700" spc="-40" dirty="0">
                <a:latin typeface="Georgia"/>
                <a:cs typeface="Georgia"/>
              </a:rPr>
              <a:t>iddiaları  </a:t>
            </a:r>
            <a:r>
              <a:rPr sz="2700" spc="5" dirty="0">
                <a:latin typeface="Georgia"/>
                <a:cs typeface="Georgia"/>
              </a:rPr>
              <a:t>dikkate </a:t>
            </a:r>
            <a:r>
              <a:rPr sz="2700" dirty="0">
                <a:latin typeface="Georgia"/>
                <a:cs typeface="Georgia"/>
              </a:rPr>
              <a:t>alınarak yorumlanır ve bir sonuç </a:t>
            </a:r>
            <a:r>
              <a:rPr sz="2700" spc="5" dirty="0">
                <a:latin typeface="Georgia"/>
                <a:cs typeface="Georgia"/>
              </a:rPr>
              <a:t>kısmı  </a:t>
            </a:r>
            <a:r>
              <a:rPr sz="2700" dirty="0">
                <a:latin typeface="Georgia"/>
                <a:cs typeface="Georgia"/>
              </a:rPr>
              <a:t>yazılır.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06248"/>
              </a:buClr>
              <a:buSzPct val="85185"/>
              <a:buFont typeface="Arial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Bu </a:t>
            </a:r>
            <a:r>
              <a:rPr sz="2700" dirty="0">
                <a:latin typeface="Georgia"/>
                <a:cs typeface="Georgia"/>
              </a:rPr>
              <a:t>sonuç </a:t>
            </a:r>
            <a:r>
              <a:rPr sz="2700" spc="5" dirty="0">
                <a:latin typeface="Georgia"/>
                <a:cs typeface="Georgia"/>
              </a:rPr>
              <a:t>kısmında </a:t>
            </a:r>
            <a:r>
              <a:rPr sz="2700" dirty="0">
                <a:latin typeface="Georgia"/>
                <a:cs typeface="Georgia"/>
              </a:rPr>
              <a:t>araştırmada </a:t>
            </a:r>
            <a:r>
              <a:rPr sz="2700" spc="5" dirty="0">
                <a:latin typeface="Georgia"/>
                <a:cs typeface="Georgia"/>
              </a:rPr>
              <a:t>uygulanan </a:t>
            </a:r>
            <a:r>
              <a:rPr sz="2700" spc="-35" dirty="0">
                <a:latin typeface="Georgia"/>
                <a:cs typeface="Georgia"/>
              </a:rPr>
              <a:t>yöntemin  </a:t>
            </a:r>
            <a:r>
              <a:rPr sz="2700" dirty="0">
                <a:latin typeface="Georgia"/>
                <a:cs typeface="Georgia"/>
              </a:rPr>
              <a:t>ve sonuçlarının </a:t>
            </a:r>
            <a:r>
              <a:rPr sz="2700" spc="5" dirty="0">
                <a:latin typeface="Georgia"/>
                <a:cs typeface="Georgia"/>
              </a:rPr>
              <a:t>ne </a:t>
            </a:r>
            <a:r>
              <a:rPr sz="2700" dirty="0">
                <a:latin typeface="Georgia"/>
                <a:cs typeface="Georgia"/>
              </a:rPr>
              <a:t>derece iddiaları desteklediği </a:t>
            </a:r>
            <a:r>
              <a:rPr sz="2700" spc="5" dirty="0">
                <a:latin typeface="Georgia"/>
                <a:cs typeface="Georgia"/>
              </a:rPr>
              <a:t>ifade  </a:t>
            </a:r>
            <a:r>
              <a:rPr sz="2700" dirty="0">
                <a:latin typeface="Georgia"/>
                <a:cs typeface="Georgia"/>
              </a:rPr>
              <a:t>edilir. Açıkta kalan noktalar </a:t>
            </a:r>
            <a:r>
              <a:rPr sz="2700" spc="5" dirty="0">
                <a:latin typeface="Georgia"/>
                <a:cs typeface="Georgia"/>
              </a:rPr>
              <a:t>tespit </a:t>
            </a:r>
            <a:r>
              <a:rPr sz="2700" dirty="0">
                <a:latin typeface="Georgia"/>
                <a:cs typeface="Georgia"/>
              </a:rPr>
              <a:t>edilir ve </a:t>
            </a:r>
            <a:r>
              <a:rPr sz="2700" spc="5" dirty="0">
                <a:latin typeface="Georgia"/>
                <a:cs typeface="Georgia"/>
              </a:rPr>
              <a:t>gelecek  </a:t>
            </a:r>
            <a:r>
              <a:rPr sz="2700" dirty="0">
                <a:latin typeface="Georgia"/>
                <a:cs typeface="Georgia"/>
              </a:rPr>
              <a:t>çalışmaların </a:t>
            </a:r>
            <a:r>
              <a:rPr sz="2700" spc="5" dirty="0">
                <a:latin typeface="Georgia"/>
                <a:cs typeface="Georgia"/>
              </a:rPr>
              <a:t>ne </a:t>
            </a:r>
            <a:r>
              <a:rPr sz="2700" dirty="0">
                <a:latin typeface="Georgia"/>
                <a:cs typeface="Georgia"/>
              </a:rPr>
              <a:t>olduğu </a:t>
            </a:r>
            <a:r>
              <a:rPr sz="2700" spc="5" dirty="0">
                <a:latin typeface="Georgia"/>
                <a:cs typeface="Georgia"/>
              </a:rPr>
              <a:t>mümkünse </a:t>
            </a:r>
            <a:r>
              <a:rPr sz="2700" dirty="0">
                <a:latin typeface="Georgia"/>
                <a:cs typeface="Georgia"/>
              </a:rPr>
              <a:t>ortaya</a:t>
            </a:r>
            <a:r>
              <a:rPr sz="2700" spc="-3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konur.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1189</Words>
  <Application>Microsoft Office PowerPoint</Application>
  <PresentationFormat>Ekran Gösterisi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Akademik Poster ya da Poster  Bildiri Nasıl Hazırlanır?</vt:lpstr>
      <vt:lpstr>GİRİŞ</vt:lpstr>
      <vt:lpstr>GİRİŞ</vt:lpstr>
      <vt:lpstr>GİRİŞ</vt:lpstr>
      <vt:lpstr>POSTER SUNUM NEDİR?</vt:lpstr>
      <vt:lpstr>POSTER NASIL HAZIRLANIR?</vt:lpstr>
      <vt:lpstr>POSTER NASIL HAZIRLANIR?</vt:lpstr>
      <vt:lpstr>POSTER NASIL HAZIRLANIR?</vt:lpstr>
      <vt:lpstr>POSTER NASIL HAZIRLANIR?</vt:lpstr>
      <vt:lpstr>POSTER NASIL HAZIRLANIR?</vt:lpstr>
      <vt:lpstr>POSTER NASIL HAZIRLANIR?</vt:lpstr>
      <vt:lpstr>Slayt 12</vt:lpstr>
      <vt:lpstr>POSTER NASIL HAZIRLANIR?</vt:lpstr>
      <vt:lpstr>POSTER NASIL HAZIRLANIR?</vt:lpstr>
      <vt:lpstr>POSTER NASIL HAZIRLANIR?</vt:lpstr>
      <vt:lpstr>POSTER NASIL HAZIRLANIR?</vt:lpstr>
      <vt:lpstr>POSTER NASIL HAZIRLANIR?</vt:lpstr>
      <vt:lpstr>POSTER NASIL HAZIRLANIR?</vt:lpstr>
      <vt:lpstr>ÖRNEK POSTERLER</vt:lpstr>
      <vt:lpstr>Slayt 20</vt:lpstr>
      <vt:lpstr>ÖRNEK POSTERLER</vt:lpstr>
      <vt:lpstr>Poster Baskısı: Son Aşama</vt:lpstr>
      <vt:lpstr>Poster Basımı: Son Aşama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Akademik Poster ya da Poster  Bildiri Nasıl Hazırlanır?</dc:title>
  <cp:lastModifiedBy>GULCINCETIN</cp:lastModifiedBy>
  <cp:revision>2</cp:revision>
  <dcterms:created xsi:type="dcterms:W3CDTF">2019-05-01T11:59:43Z</dcterms:created>
  <dcterms:modified xsi:type="dcterms:W3CDTF">2019-05-01T12:06:21Z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2017-03-06T00:00:00Z</vt:filetime>
  </property>
  <property fmtid="{D5CDD505-2E9C-101B-9397-08002B2CF9AE}" pid="3" name="LastSaved">
    <vt:filetime>2019-05-01T00:00:00Z</vt:filetime>
  </property>
</Properties>
</file>